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51" r:id="rId3"/>
    <p:sldId id="352" r:id="rId5"/>
    <p:sldId id="258" r:id="rId6"/>
    <p:sldId id="290" r:id="rId7"/>
    <p:sldId id="292" r:id="rId8"/>
    <p:sldId id="293" r:id="rId9"/>
    <p:sldId id="331" r:id="rId10"/>
    <p:sldId id="294" r:id="rId11"/>
    <p:sldId id="357" r:id="rId12"/>
    <p:sldId id="349" r:id="rId13"/>
    <p:sldId id="297" r:id="rId14"/>
    <p:sldId id="344" r:id="rId15"/>
    <p:sldId id="302" r:id="rId16"/>
    <p:sldId id="358" r:id="rId17"/>
    <p:sldId id="303" r:id="rId18"/>
    <p:sldId id="359" r:id="rId19"/>
    <p:sldId id="356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C00000"/>
    <a:srgbClr val="0DA3FF"/>
    <a:srgbClr val="53BDFF"/>
    <a:srgbClr val="0D264B"/>
    <a:srgbClr val="050F1D"/>
    <a:srgbClr val="13396C"/>
    <a:srgbClr val="416660"/>
    <a:srgbClr val="B7C8A5"/>
    <a:srgbClr val="D76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43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14" y="786"/>
      </p:cViewPr>
      <p:guideLst>
        <p:guide orient="horz" pos="2082"/>
        <p:guide pos="37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6FEEB-E1DF-4A27-84CE-FEAB69D652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BE65E-D6A0-433A-9769-180C0D5DD8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821"/>
            <a:ext cx="12192001" cy="68618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文右内容_6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 idx="16385" hasCustomPrompt="1"/>
            <p:custDataLst>
              <p:tags r:id="rId2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6387" hasCustomPrompt="1"/>
            <p:custDataLst>
              <p:tags r:id="rId3"/>
            </p:custDataLst>
          </p:nvPr>
        </p:nvSpPr>
        <p:spPr>
          <a:xfrm>
            <a:off x="4724400" y="1524000"/>
            <a:ext cx="2184400" cy="2286000"/>
          </a:xfrm>
          <a:custGeom>
            <a:avLst/>
            <a:gdLst>
              <a:gd name="connisteX0" fmla="*/ 0 w 2184400"/>
              <a:gd name="connsiteY0" fmla="*/ 203200 h 2286000"/>
              <a:gd name="connisteX1" fmla="*/ 203200 w 2184400"/>
              <a:gd name="connsiteY1" fmla="*/ 0 h 2286000"/>
              <a:gd name="connisteX2" fmla="*/ 1981200 w 2184400"/>
              <a:gd name="connsiteY2" fmla="*/ 0 h 2286000"/>
              <a:gd name="connisteX3" fmla="*/ 2184400 w 2184400"/>
              <a:gd name="connsiteY3" fmla="*/ 203200 h 2286000"/>
              <a:gd name="connisteX4" fmla="*/ 2184400 w 2184400"/>
              <a:gd name="connsiteY4" fmla="*/ 2082800 h 2286000"/>
              <a:gd name="connisteX5" fmla="*/ 1981200 w 2184400"/>
              <a:gd name="connsiteY5" fmla="*/ 2286000 h 2286000"/>
              <a:gd name="connisteX6" fmla="*/ 203200 w 2184400"/>
              <a:gd name="connsiteY6" fmla="*/ 2286000 h 2286000"/>
              <a:gd name="connisteX7" fmla="*/ 0 w 2184400"/>
              <a:gd name="connsiteY7" fmla="*/ 2082800 h 2286000"/>
              <a:gd name="connisteX8" fmla="*/ 0 w 2184400"/>
              <a:gd name="connsiteY8" fmla="*/ 203200 h 2286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184400" h="2286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981200" y="0"/>
                </a:lnTo>
                <a:cubicBezTo>
                  <a:pt x="2093424" y="0"/>
                  <a:pt x="2184400" y="90976"/>
                  <a:pt x="2184400" y="203200"/>
                </a:cubicBezTo>
                <a:lnTo>
                  <a:pt x="2184400" y="2082800"/>
                </a:lnTo>
                <a:cubicBezTo>
                  <a:pt x="2184400" y="2195024"/>
                  <a:pt x="2093424" y="2286000"/>
                  <a:pt x="1981200" y="2286000"/>
                </a:cubicBezTo>
                <a:lnTo>
                  <a:pt x="203200" y="2286000"/>
                </a:lnTo>
                <a:cubicBezTo>
                  <a:pt x="90976" y="2286000"/>
                  <a:pt x="0" y="2195024"/>
                  <a:pt x="0" y="2082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8" name="内容占位符 7"/>
          <p:cNvSpPr>
            <a:spLocks noGrp="1"/>
          </p:cNvSpPr>
          <p:nvPr>
            <p:ph idx="16388" hasCustomPrompt="1"/>
            <p:custDataLst>
              <p:tags r:id="rId4"/>
            </p:custDataLst>
          </p:nvPr>
        </p:nvSpPr>
        <p:spPr>
          <a:xfrm>
            <a:off x="7061200" y="1524000"/>
            <a:ext cx="2184400" cy="2286000"/>
          </a:xfrm>
          <a:custGeom>
            <a:avLst/>
            <a:gdLst>
              <a:gd name="connisteX0" fmla="*/ 0 w 2184400"/>
              <a:gd name="connsiteY0" fmla="*/ 203200 h 2286000"/>
              <a:gd name="connisteX1" fmla="*/ 203200 w 2184400"/>
              <a:gd name="connsiteY1" fmla="*/ 0 h 2286000"/>
              <a:gd name="connisteX2" fmla="*/ 1981200 w 2184400"/>
              <a:gd name="connsiteY2" fmla="*/ 0 h 2286000"/>
              <a:gd name="connisteX3" fmla="*/ 2184400 w 2184400"/>
              <a:gd name="connsiteY3" fmla="*/ 203200 h 2286000"/>
              <a:gd name="connisteX4" fmla="*/ 2184400 w 2184400"/>
              <a:gd name="connsiteY4" fmla="*/ 2082800 h 2286000"/>
              <a:gd name="connisteX5" fmla="*/ 1981200 w 2184400"/>
              <a:gd name="connsiteY5" fmla="*/ 2286000 h 2286000"/>
              <a:gd name="connisteX6" fmla="*/ 203200 w 2184400"/>
              <a:gd name="connsiteY6" fmla="*/ 2286000 h 2286000"/>
              <a:gd name="connisteX7" fmla="*/ 0 w 2184400"/>
              <a:gd name="connsiteY7" fmla="*/ 2082800 h 2286000"/>
              <a:gd name="connisteX8" fmla="*/ 0 w 2184400"/>
              <a:gd name="connsiteY8" fmla="*/ 203200 h 2286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184400" h="2286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981200" y="0"/>
                </a:lnTo>
                <a:cubicBezTo>
                  <a:pt x="2093424" y="0"/>
                  <a:pt x="2184400" y="90976"/>
                  <a:pt x="2184400" y="203200"/>
                </a:cubicBezTo>
                <a:lnTo>
                  <a:pt x="2184400" y="2082800"/>
                </a:lnTo>
                <a:cubicBezTo>
                  <a:pt x="2184400" y="2195024"/>
                  <a:pt x="2093424" y="2286000"/>
                  <a:pt x="1981200" y="2286000"/>
                </a:cubicBezTo>
                <a:lnTo>
                  <a:pt x="203200" y="2286000"/>
                </a:lnTo>
                <a:cubicBezTo>
                  <a:pt x="90976" y="2286000"/>
                  <a:pt x="0" y="2195024"/>
                  <a:pt x="0" y="2082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9" name="内容占位符 8"/>
          <p:cNvSpPr>
            <a:spLocks noGrp="1"/>
          </p:cNvSpPr>
          <p:nvPr>
            <p:ph idx="16389" hasCustomPrompt="1"/>
            <p:custDataLst>
              <p:tags r:id="rId5"/>
            </p:custDataLst>
          </p:nvPr>
        </p:nvSpPr>
        <p:spPr>
          <a:xfrm>
            <a:off x="9398000" y="1524000"/>
            <a:ext cx="2184400" cy="2286000"/>
          </a:xfrm>
          <a:custGeom>
            <a:avLst/>
            <a:gdLst>
              <a:gd name="connisteX0" fmla="*/ 0 w 2184400"/>
              <a:gd name="connsiteY0" fmla="*/ 203200 h 2286000"/>
              <a:gd name="connisteX1" fmla="*/ 203200 w 2184400"/>
              <a:gd name="connsiteY1" fmla="*/ 0 h 2286000"/>
              <a:gd name="connisteX2" fmla="*/ 1981200 w 2184400"/>
              <a:gd name="connsiteY2" fmla="*/ 0 h 2286000"/>
              <a:gd name="connisteX3" fmla="*/ 2184400 w 2184400"/>
              <a:gd name="connsiteY3" fmla="*/ 203200 h 2286000"/>
              <a:gd name="connisteX4" fmla="*/ 2184400 w 2184400"/>
              <a:gd name="connsiteY4" fmla="*/ 2082800 h 2286000"/>
              <a:gd name="connisteX5" fmla="*/ 1981200 w 2184400"/>
              <a:gd name="connsiteY5" fmla="*/ 2286000 h 2286000"/>
              <a:gd name="connisteX6" fmla="*/ 203200 w 2184400"/>
              <a:gd name="connsiteY6" fmla="*/ 2286000 h 2286000"/>
              <a:gd name="connisteX7" fmla="*/ 0 w 2184400"/>
              <a:gd name="connsiteY7" fmla="*/ 2082800 h 2286000"/>
              <a:gd name="connisteX8" fmla="*/ 0 w 2184400"/>
              <a:gd name="connsiteY8" fmla="*/ 203200 h 2286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184400" h="2286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981200" y="0"/>
                </a:lnTo>
                <a:cubicBezTo>
                  <a:pt x="2093424" y="0"/>
                  <a:pt x="2184400" y="90976"/>
                  <a:pt x="2184400" y="203200"/>
                </a:cubicBezTo>
                <a:lnTo>
                  <a:pt x="2184400" y="2082800"/>
                </a:lnTo>
                <a:cubicBezTo>
                  <a:pt x="2184400" y="2195024"/>
                  <a:pt x="2093424" y="2286000"/>
                  <a:pt x="1981200" y="2286000"/>
                </a:cubicBezTo>
                <a:lnTo>
                  <a:pt x="203200" y="2286000"/>
                </a:lnTo>
                <a:cubicBezTo>
                  <a:pt x="90976" y="2286000"/>
                  <a:pt x="0" y="2195024"/>
                  <a:pt x="0" y="2082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0" name="内容占位符 9"/>
          <p:cNvSpPr>
            <a:spLocks noGrp="1"/>
          </p:cNvSpPr>
          <p:nvPr>
            <p:ph idx="16390" hasCustomPrompt="1"/>
            <p:custDataLst>
              <p:tags r:id="rId6"/>
            </p:custDataLst>
          </p:nvPr>
        </p:nvSpPr>
        <p:spPr>
          <a:xfrm>
            <a:off x="4724400" y="3962400"/>
            <a:ext cx="2184400" cy="2286000"/>
          </a:xfrm>
          <a:custGeom>
            <a:avLst/>
            <a:gdLst>
              <a:gd name="connisteX0" fmla="*/ 0 w 2184400"/>
              <a:gd name="connsiteY0" fmla="*/ 203200 h 2286000"/>
              <a:gd name="connisteX1" fmla="*/ 203200 w 2184400"/>
              <a:gd name="connsiteY1" fmla="*/ 0 h 2286000"/>
              <a:gd name="connisteX2" fmla="*/ 1981200 w 2184400"/>
              <a:gd name="connsiteY2" fmla="*/ 0 h 2286000"/>
              <a:gd name="connisteX3" fmla="*/ 2184400 w 2184400"/>
              <a:gd name="connsiteY3" fmla="*/ 203200 h 2286000"/>
              <a:gd name="connisteX4" fmla="*/ 2184400 w 2184400"/>
              <a:gd name="connsiteY4" fmla="*/ 2082800 h 2286000"/>
              <a:gd name="connisteX5" fmla="*/ 1981200 w 2184400"/>
              <a:gd name="connsiteY5" fmla="*/ 2286000 h 2286000"/>
              <a:gd name="connisteX6" fmla="*/ 203200 w 2184400"/>
              <a:gd name="connsiteY6" fmla="*/ 2286000 h 2286000"/>
              <a:gd name="connisteX7" fmla="*/ 0 w 2184400"/>
              <a:gd name="connsiteY7" fmla="*/ 2082800 h 2286000"/>
              <a:gd name="connisteX8" fmla="*/ 0 w 2184400"/>
              <a:gd name="connsiteY8" fmla="*/ 203200 h 2286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184400" h="2286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981200" y="0"/>
                </a:lnTo>
                <a:cubicBezTo>
                  <a:pt x="2093424" y="0"/>
                  <a:pt x="2184400" y="90976"/>
                  <a:pt x="2184400" y="203200"/>
                </a:cubicBezTo>
                <a:lnTo>
                  <a:pt x="2184400" y="2082800"/>
                </a:lnTo>
                <a:cubicBezTo>
                  <a:pt x="2184400" y="2195024"/>
                  <a:pt x="2093424" y="2286000"/>
                  <a:pt x="1981200" y="2286000"/>
                </a:cubicBezTo>
                <a:lnTo>
                  <a:pt x="203200" y="2286000"/>
                </a:lnTo>
                <a:cubicBezTo>
                  <a:pt x="90976" y="2286000"/>
                  <a:pt x="0" y="2195024"/>
                  <a:pt x="0" y="2082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内容占位符 10"/>
          <p:cNvSpPr>
            <a:spLocks noGrp="1"/>
          </p:cNvSpPr>
          <p:nvPr>
            <p:ph idx="16391" hasCustomPrompt="1"/>
            <p:custDataLst>
              <p:tags r:id="rId7"/>
            </p:custDataLst>
          </p:nvPr>
        </p:nvSpPr>
        <p:spPr>
          <a:xfrm>
            <a:off x="7061200" y="3962400"/>
            <a:ext cx="2184400" cy="2286000"/>
          </a:xfrm>
          <a:custGeom>
            <a:avLst/>
            <a:gdLst>
              <a:gd name="connisteX0" fmla="*/ 0 w 2184400"/>
              <a:gd name="connsiteY0" fmla="*/ 203200 h 2286000"/>
              <a:gd name="connisteX1" fmla="*/ 203200 w 2184400"/>
              <a:gd name="connsiteY1" fmla="*/ 0 h 2286000"/>
              <a:gd name="connisteX2" fmla="*/ 1981200 w 2184400"/>
              <a:gd name="connsiteY2" fmla="*/ 0 h 2286000"/>
              <a:gd name="connisteX3" fmla="*/ 2184400 w 2184400"/>
              <a:gd name="connsiteY3" fmla="*/ 203200 h 2286000"/>
              <a:gd name="connisteX4" fmla="*/ 2184400 w 2184400"/>
              <a:gd name="connsiteY4" fmla="*/ 2082800 h 2286000"/>
              <a:gd name="connisteX5" fmla="*/ 1981200 w 2184400"/>
              <a:gd name="connsiteY5" fmla="*/ 2286000 h 2286000"/>
              <a:gd name="connisteX6" fmla="*/ 203200 w 2184400"/>
              <a:gd name="connsiteY6" fmla="*/ 2286000 h 2286000"/>
              <a:gd name="connisteX7" fmla="*/ 0 w 2184400"/>
              <a:gd name="connsiteY7" fmla="*/ 2082800 h 2286000"/>
              <a:gd name="connisteX8" fmla="*/ 0 w 2184400"/>
              <a:gd name="connsiteY8" fmla="*/ 203200 h 2286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184400" h="2286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981200" y="0"/>
                </a:lnTo>
                <a:cubicBezTo>
                  <a:pt x="2093424" y="0"/>
                  <a:pt x="2184400" y="90976"/>
                  <a:pt x="2184400" y="203200"/>
                </a:cubicBezTo>
                <a:lnTo>
                  <a:pt x="2184400" y="2082800"/>
                </a:lnTo>
                <a:cubicBezTo>
                  <a:pt x="2184400" y="2195024"/>
                  <a:pt x="2093424" y="2286000"/>
                  <a:pt x="1981200" y="2286000"/>
                </a:cubicBezTo>
                <a:lnTo>
                  <a:pt x="203200" y="2286000"/>
                </a:lnTo>
                <a:cubicBezTo>
                  <a:pt x="90976" y="2286000"/>
                  <a:pt x="0" y="2195024"/>
                  <a:pt x="0" y="2082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内容占位符 11"/>
          <p:cNvSpPr>
            <a:spLocks noGrp="1"/>
          </p:cNvSpPr>
          <p:nvPr>
            <p:ph idx="16392" hasCustomPrompt="1"/>
            <p:custDataLst>
              <p:tags r:id="rId8"/>
            </p:custDataLst>
          </p:nvPr>
        </p:nvSpPr>
        <p:spPr>
          <a:xfrm>
            <a:off x="9398000" y="3962400"/>
            <a:ext cx="2184400" cy="2286000"/>
          </a:xfrm>
          <a:custGeom>
            <a:avLst/>
            <a:gdLst>
              <a:gd name="connisteX0" fmla="*/ 0 w 2184400"/>
              <a:gd name="connsiteY0" fmla="*/ 203200 h 2286000"/>
              <a:gd name="connisteX1" fmla="*/ 203200 w 2184400"/>
              <a:gd name="connsiteY1" fmla="*/ 0 h 2286000"/>
              <a:gd name="connisteX2" fmla="*/ 1981200 w 2184400"/>
              <a:gd name="connsiteY2" fmla="*/ 0 h 2286000"/>
              <a:gd name="connisteX3" fmla="*/ 2184400 w 2184400"/>
              <a:gd name="connsiteY3" fmla="*/ 203200 h 2286000"/>
              <a:gd name="connisteX4" fmla="*/ 2184400 w 2184400"/>
              <a:gd name="connsiteY4" fmla="*/ 2082800 h 2286000"/>
              <a:gd name="connisteX5" fmla="*/ 1981200 w 2184400"/>
              <a:gd name="connsiteY5" fmla="*/ 2286000 h 2286000"/>
              <a:gd name="connisteX6" fmla="*/ 203200 w 2184400"/>
              <a:gd name="connsiteY6" fmla="*/ 2286000 h 2286000"/>
              <a:gd name="connisteX7" fmla="*/ 0 w 2184400"/>
              <a:gd name="connsiteY7" fmla="*/ 2082800 h 2286000"/>
              <a:gd name="connisteX8" fmla="*/ 0 w 2184400"/>
              <a:gd name="connsiteY8" fmla="*/ 203200 h 2286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184400" h="2286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981200" y="0"/>
                </a:lnTo>
                <a:cubicBezTo>
                  <a:pt x="2093424" y="0"/>
                  <a:pt x="2184400" y="90976"/>
                  <a:pt x="2184400" y="203200"/>
                </a:cubicBezTo>
                <a:lnTo>
                  <a:pt x="2184400" y="2082800"/>
                </a:lnTo>
                <a:cubicBezTo>
                  <a:pt x="2184400" y="2195024"/>
                  <a:pt x="2093424" y="2286000"/>
                  <a:pt x="1981200" y="2286000"/>
                </a:cubicBezTo>
                <a:lnTo>
                  <a:pt x="203200" y="2286000"/>
                </a:lnTo>
                <a:cubicBezTo>
                  <a:pt x="90976" y="2286000"/>
                  <a:pt x="0" y="2195024"/>
                  <a:pt x="0" y="2082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609600" y="1524000"/>
            <a:ext cx="3657600" cy="472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E6E5"/>
            </a:gs>
            <a:gs pos="100000">
              <a:schemeClr val="bg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6FB0D-3649-4659-A4EA-16B622D04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C0CA1-3571-4BD4-9253-723F5D1C3D9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1" Type="http://schemas.openxmlformats.org/officeDocument/2006/relationships/notesSlide" Target="../notesSlides/notesSlide14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20.xml"/><Relationship Id="rId12" Type="http://schemas.openxmlformats.org/officeDocument/2006/relationships/tags" Target="../tags/tag19.xml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3" Type="http://schemas.openxmlformats.org/officeDocument/2006/relationships/notesSlide" Target="../notesSlides/notesSlide5.xml"/><Relationship Id="rId52" Type="http://schemas.openxmlformats.org/officeDocument/2006/relationships/slideLayout" Target="../slideLayouts/slideLayout2.xml"/><Relationship Id="rId51" Type="http://schemas.openxmlformats.org/officeDocument/2006/relationships/image" Target="../media/image14.jpeg"/><Relationship Id="rId50" Type="http://schemas.openxmlformats.org/officeDocument/2006/relationships/tags" Target="../tags/tag62.xml"/><Relationship Id="rId5" Type="http://schemas.openxmlformats.org/officeDocument/2006/relationships/tags" Target="../tags/tag25.xml"/><Relationship Id="rId49" Type="http://schemas.openxmlformats.org/officeDocument/2006/relationships/image" Target="../media/image13.jpeg"/><Relationship Id="rId48" Type="http://schemas.openxmlformats.org/officeDocument/2006/relationships/tags" Target="../tags/tag61.xml"/><Relationship Id="rId47" Type="http://schemas.openxmlformats.org/officeDocument/2006/relationships/image" Target="../media/image12.jpeg"/><Relationship Id="rId46" Type="http://schemas.openxmlformats.org/officeDocument/2006/relationships/tags" Target="../tags/tag60.xml"/><Relationship Id="rId45" Type="http://schemas.openxmlformats.org/officeDocument/2006/relationships/image" Target="../media/image11.jpeg"/><Relationship Id="rId44" Type="http://schemas.openxmlformats.org/officeDocument/2006/relationships/tags" Target="../tags/tag59.xml"/><Relationship Id="rId43" Type="http://schemas.openxmlformats.org/officeDocument/2006/relationships/image" Target="../media/image10.jpeg"/><Relationship Id="rId42" Type="http://schemas.openxmlformats.org/officeDocument/2006/relationships/tags" Target="../tags/tag58.xml"/><Relationship Id="rId41" Type="http://schemas.openxmlformats.org/officeDocument/2006/relationships/image" Target="../media/image9.jpeg"/><Relationship Id="rId40" Type="http://schemas.openxmlformats.org/officeDocument/2006/relationships/tags" Target="../tags/tag57.xml"/><Relationship Id="rId4" Type="http://schemas.openxmlformats.org/officeDocument/2006/relationships/tags" Target="../tags/tag24.xml"/><Relationship Id="rId39" Type="http://schemas.openxmlformats.org/officeDocument/2006/relationships/tags" Target="../tags/tag56.xml"/><Relationship Id="rId38" Type="http://schemas.openxmlformats.org/officeDocument/2006/relationships/image" Target="../media/image8.png"/><Relationship Id="rId37" Type="http://schemas.openxmlformats.org/officeDocument/2006/relationships/tags" Target="../tags/tag55.xml"/><Relationship Id="rId36" Type="http://schemas.openxmlformats.org/officeDocument/2006/relationships/image" Target="../media/image7.jpeg"/><Relationship Id="rId35" Type="http://schemas.openxmlformats.org/officeDocument/2006/relationships/tags" Target="../tags/tag54.xml"/><Relationship Id="rId34" Type="http://schemas.openxmlformats.org/officeDocument/2006/relationships/image" Target="../media/image6.jpeg"/><Relationship Id="rId33" Type="http://schemas.openxmlformats.org/officeDocument/2006/relationships/tags" Target="../tags/tag53.xml"/><Relationship Id="rId32" Type="http://schemas.openxmlformats.org/officeDocument/2006/relationships/tags" Target="../tags/tag52.xml"/><Relationship Id="rId31" Type="http://schemas.openxmlformats.org/officeDocument/2006/relationships/tags" Target="../tags/tag51.xml"/><Relationship Id="rId30" Type="http://schemas.openxmlformats.org/officeDocument/2006/relationships/tags" Target="../tags/tag50.xml"/><Relationship Id="rId3" Type="http://schemas.openxmlformats.org/officeDocument/2006/relationships/tags" Target="../tags/tag23.xml"/><Relationship Id="rId29" Type="http://schemas.openxmlformats.org/officeDocument/2006/relationships/tags" Target="../tags/tag49.xml"/><Relationship Id="rId28" Type="http://schemas.openxmlformats.org/officeDocument/2006/relationships/tags" Target="../tags/tag48.xml"/><Relationship Id="rId27" Type="http://schemas.openxmlformats.org/officeDocument/2006/relationships/tags" Target="../tags/tag47.xml"/><Relationship Id="rId26" Type="http://schemas.openxmlformats.org/officeDocument/2006/relationships/tags" Target="../tags/tag46.xml"/><Relationship Id="rId25" Type="http://schemas.openxmlformats.org/officeDocument/2006/relationships/tags" Target="../tags/tag45.xml"/><Relationship Id="rId24" Type="http://schemas.openxmlformats.org/officeDocument/2006/relationships/tags" Target="../tags/tag44.xml"/><Relationship Id="rId23" Type="http://schemas.openxmlformats.org/officeDocument/2006/relationships/tags" Target="../tags/tag43.xml"/><Relationship Id="rId22" Type="http://schemas.openxmlformats.org/officeDocument/2006/relationships/tags" Target="../tags/tag42.xml"/><Relationship Id="rId21" Type="http://schemas.openxmlformats.org/officeDocument/2006/relationships/tags" Target="../tags/tag41.xml"/><Relationship Id="rId20" Type="http://schemas.openxmlformats.org/officeDocument/2006/relationships/tags" Target="../tags/tag40.xml"/><Relationship Id="rId2" Type="http://schemas.openxmlformats.org/officeDocument/2006/relationships/tags" Target="../tags/tag22.xml"/><Relationship Id="rId19" Type="http://schemas.openxmlformats.org/officeDocument/2006/relationships/tags" Target="../tags/tag39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tags" Target="../tags/tag33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tags" Target="../tags/tag2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2.jpeg"/><Relationship Id="rId7" Type="http://schemas.openxmlformats.org/officeDocument/2006/relationships/image" Target="../media/image21.jpeg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0" Type="http://schemas.openxmlformats.org/officeDocument/2006/relationships/notesSlide" Target="../notesSlides/notesSlide6.xml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6.png"/><Relationship Id="rId7" Type="http://schemas.openxmlformats.org/officeDocument/2006/relationships/image" Target="../media/image35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252730"/>
            <a:ext cx="12192635" cy="5256181"/>
            <a:chOff x="-997" y="398"/>
            <a:chExt cx="15397" cy="5935"/>
          </a:xfrm>
        </p:grpSpPr>
        <p:sp>
          <p:nvSpPr>
            <p:cNvPr id="48" name="矩形 47"/>
            <p:cNvSpPr/>
            <p:nvPr/>
          </p:nvSpPr>
          <p:spPr>
            <a:xfrm>
              <a:off x="10582" y="398"/>
              <a:ext cx="3803" cy="1326"/>
            </a:xfrm>
            <a:prstGeom prst="rect">
              <a:avLst/>
            </a:prstGeom>
          </p:spPr>
          <p:txBody>
            <a:bodyPr wrap="square" lIns="68571" tIns="34285" rIns="68571" bIns="34285">
              <a:spAutoFit/>
            </a:bodyPr>
            <a:lstStyle/>
            <a:p>
              <a:pPr algn="r"/>
              <a:r>
                <a:rPr lang="en-US" altLang="zh-CN" sz="7200" b="1" dirty="0">
                  <a:solidFill>
                    <a:srgbClr val="005D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2025</a:t>
              </a:r>
              <a:endParaRPr lang="en-US" altLang="zh-CN" sz="7200" b="1" dirty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798" y="2025"/>
              <a:ext cx="10602" cy="3046"/>
            </a:xfrm>
            <a:prstGeom prst="rect">
              <a:avLst/>
            </a:prstGeom>
            <a:solidFill>
              <a:srgbClr val="005D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>
              <a:off x="-997" y="2025"/>
              <a:ext cx="6415" cy="3726"/>
            </a:xfrm>
            <a:prstGeom prst="parallelogram">
              <a:avLst/>
            </a:prstGeom>
            <a:blipFill dpi="0" rotWithShape="1">
              <a:blip r:embed="rId1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Rectangle 3"/>
            <p:cNvSpPr txBox="1">
              <a:spLocks noChangeArrowheads="1"/>
            </p:cNvSpPr>
            <p:nvPr/>
          </p:nvSpPr>
          <p:spPr>
            <a:xfrm>
              <a:off x="4328" y="2831"/>
              <a:ext cx="8931" cy="79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泰国湖南工业园</a:t>
              </a:r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欢迎您！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6" name="直接连接符 5"/>
            <p:cNvCxnSpPr>
              <a:cxnSpLocks noChangeShapeType="1"/>
            </p:cNvCxnSpPr>
            <p:nvPr/>
          </p:nvCxnSpPr>
          <p:spPr bwMode="auto">
            <a:xfrm flipH="1">
              <a:off x="5290" y="3823"/>
              <a:ext cx="8649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Rectangle 4"/>
            <p:cNvSpPr txBox="1">
              <a:spLocks noChangeArrowheads="1"/>
            </p:cNvSpPr>
            <p:nvPr/>
          </p:nvSpPr>
          <p:spPr>
            <a:xfrm>
              <a:off x="5418" y="4048"/>
              <a:ext cx="8646" cy="5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仿宋" panose="02010609060101010101" pitchFamily="49" charset="-122"/>
                </a:rPr>
                <a:t>集制造、会展、物流和商业生活于一体的现代化综合园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仿宋" panose="02010609060101010101" pitchFamily="49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0940" y="5283"/>
              <a:ext cx="3200" cy="10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altLang="zh-CN" b="1" dirty="0">
                  <a:solidFill>
                    <a:srgbClr val="005D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2025. 10. 14</a:t>
              </a:r>
              <a:endParaRPr lang="en-US" altLang="zh-CN" b="1" dirty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b="1" dirty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zh-CN" b="1" dirty="0">
                  <a:solidFill>
                    <a:srgbClr val="005D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中国  广州</a:t>
              </a:r>
              <a:r>
                <a:rPr lang="en-US" altLang="zh-CN" b="1" dirty="0">
                  <a:solidFill>
                    <a:srgbClr val="005D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dirty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4980"/>
            <a:ext cx="2266950" cy="599420"/>
            <a:chOff x="0" y="314980"/>
            <a:chExt cx="2266950" cy="599420"/>
          </a:xfrm>
        </p:grpSpPr>
        <p:sp>
          <p:nvSpPr>
            <p:cNvPr id="15" name="矩形 14"/>
            <p:cNvSpPr/>
            <p:nvPr/>
          </p:nvSpPr>
          <p:spPr>
            <a:xfrm>
              <a:off x="0" y="342900"/>
              <a:ext cx="171450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050" y="314980"/>
              <a:ext cx="22479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资源优势</a:t>
              </a:r>
              <a:endPara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973883" y="5600700"/>
            <a:ext cx="1612058" cy="1889203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-2434804" y="899755"/>
            <a:ext cx="4214716" cy="4939309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788670" y="1353096"/>
            <a:ext cx="10760496" cy="4747171"/>
            <a:chOff x="1190" y="1669"/>
            <a:chExt cx="12699" cy="5397"/>
          </a:xfrm>
        </p:grpSpPr>
        <p:sp>
          <p:nvSpPr>
            <p:cNvPr id="47" name="椭圆 46"/>
            <p:cNvSpPr/>
            <p:nvPr/>
          </p:nvSpPr>
          <p:spPr>
            <a:xfrm>
              <a:off x="1370" y="2416"/>
              <a:ext cx="3722" cy="3722"/>
            </a:xfrm>
            <a:prstGeom prst="ellipse">
              <a:avLst/>
            </a:prstGeom>
            <a:solidFill>
              <a:srgbClr val="005DA2"/>
            </a:solidFill>
            <a:ln cmpd="dbl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190" y="2236"/>
              <a:ext cx="4082" cy="4082"/>
            </a:xfrm>
            <a:prstGeom prst="ellipse">
              <a:avLst/>
            </a:prstGeom>
            <a:noFill/>
            <a:ln cmpd="sng">
              <a:solidFill>
                <a:srgbClr val="005D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49" name="直接连接符 48"/>
            <p:cNvCxnSpPr>
              <a:stCxn id="48" idx="6"/>
            </p:cNvCxnSpPr>
            <p:nvPr/>
          </p:nvCxnSpPr>
          <p:spPr>
            <a:xfrm>
              <a:off x="5272" y="4277"/>
              <a:ext cx="1814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>
              <a:stCxn id="48" idx="4"/>
            </p:cNvCxnSpPr>
            <p:nvPr/>
          </p:nvCxnSpPr>
          <p:spPr>
            <a:xfrm>
              <a:off x="3231" y="6318"/>
              <a:ext cx="3855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组合 50"/>
            <p:cNvGrpSpPr/>
            <p:nvPr/>
          </p:nvGrpSpPr>
          <p:grpSpPr>
            <a:xfrm>
              <a:off x="6509" y="1669"/>
              <a:ext cx="1145" cy="1134"/>
              <a:chOff x="3989252" y="1495374"/>
              <a:chExt cx="726764" cy="720080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3995936" y="1495374"/>
                <a:ext cx="720080" cy="720080"/>
              </a:xfrm>
              <a:prstGeom prst="ellipse">
                <a:avLst/>
              </a:prstGeom>
              <a:solidFill>
                <a:srgbClr val="005D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54" name="TextBox 15"/>
              <p:cNvSpPr txBox="1"/>
              <p:nvPr/>
            </p:nvSpPr>
            <p:spPr>
              <a:xfrm>
                <a:off x="3989252" y="1622303"/>
                <a:ext cx="726481" cy="465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6520" y="5751"/>
              <a:ext cx="1144" cy="1134"/>
              <a:chOff x="3995936" y="4087662"/>
              <a:chExt cx="726481" cy="720080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3995936" y="4087662"/>
                <a:ext cx="720080" cy="720080"/>
              </a:xfrm>
              <a:prstGeom prst="ellipse">
                <a:avLst/>
              </a:prstGeom>
              <a:solidFill>
                <a:srgbClr val="005D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57" name="TextBox 21"/>
              <p:cNvSpPr txBox="1"/>
              <p:nvPr/>
            </p:nvSpPr>
            <p:spPr>
              <a:xfrm>
                <a:off x="3995936" y="4230113"/>
                <a:ext cx="726481" cy="465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9" name="矩形 58"/>
            <p:cNvSpPr/>
            <p:nvPr/>
          </p:nvSpPr>
          <p:spPr bwMode="auto">
            <a:xfrm>
              <a:off x="7828" y="1955"/>
              <a:ext cx="4194" cy="419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l">
                <a:buClrTx/>
                <a:buSzTx/>
                <a:buFontTx/>
                <a:defRPr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泰国素有“</a:t>
              </a: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亚洲门户</a:t>
              </a: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”之称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 bwMode="auto">
            <a:xfrm>
              <a:off x="8016" y="4009"/>
              <a:ext cx="5667" cy="419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>
                <a:defRPr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泰国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是中国和亚洲“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通向全球的经济战略走廊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63" name="矩形 62"/>
            <p:cNvSpPr/>
            <p:nvPr/>
          </p:nvSpPr>
          <p:spPr bwMode="auto">
            <a:xfrm>
              <a:off x="7811" y="6018"/>
              <a:ext cx="6078" cy="1048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indent="39370" eaLnBrk="1" latinLnBrk="0" hangingPunct="1">
                <a:lnSpc>
                  <a:spcPct val="10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泰国是一个新兴经济体，一个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新兴工业化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国家，东南亚第二大经济体，人口数量</a:t>
              </a:r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6450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万，市场潜力巨大；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6684" y="3753"/>
              <a:ext cx="1144" cy="1134"/>
              <a:chOff x="3989535" y="2786571"/>
              <a:chExt cx="726481" cy="720080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3995936" y="2786571"/>
                <a:ext cx="720080" cy="720080"/>
              </a:xfrm>
              <a:prstGeom prst="ellipse">
                <a:avLst/>
              </a:prstGeom>
              <a:solidFill>
                <a:srgbClr val="005D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66" name="TextBox 18"/>
              <p:cNvSpPr txBox="1"/>
              <p:nvPr/>
            </p:nvSpPr>
            <p:spPr>
              <a:xfrm>
                <a:off x="3989535" y="2907553"/>
                <a:ext cx="726481" cy="465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67" name="直接连接符 66"/>
            <p:cNvCxnSpPr/>
            <p:nvPr/>
          </p:nvCxnSpPr>
          <p:spPr>
            <a:xfrm>
              <a:off x="3828" y="2294"/>
              <a:ext cx="269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71"/>
            <p:cNvSpPr>
              <a:spLocks noChangeArrowheads="1"/>
            </p:cNvSpPr>
            <p:nvPr/>
          </p:nvSpPr>
          <p:spPr bwMode="auto">
            <a:xfrm>
              <a:off x="2234" y="3753"/>
              <a:ext cx="2238" cy="8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8561" tIns="34282" rIns="68561" bIns="34282">
              <a:spAutoFit/>
            </a:bodyPr>
            <a:p>
              <a:pPr algn="ctr" defTabSz="683895"/>
              <a:r>
                <a:rPr lang="zh-CN" altLang="en-US" sz="23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巨大的市场容量和辐射能力</a:t>
              </a:r>
              <a:endParaRPr lang="zh-CN" altLang="en-US" sz="2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4980"/>
            <a:ext cx="2266950" cy="599420"/>
            <a:chOff x="0" y="314980"/>
            <a:chExt cx="2266950" cy="599420"/>
          </a:xfrm>
        </p:grpSpPr>
        <p:sp>
          <p:nvSpPr>
            <p:cNvPr id="15" name="矩形 14"/>
            <p:cNvSpPr/>
            <p:nvPr/>
          </p:nvSpPr>
          <p:spPr>
            <a:xfrm>
              <a:off x="0" y="342900"/>
              <a:ext cx="171450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050" y="314980"/>
              <a:ext cx="22479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投资优势</a:t>
              </a:r>
              <a:endPara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973883" y="5600700"/>
            <a:ext cx="1612058" cy="1889203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-2434804" y="899755"/>
            <a:ext cx="4214716" cy="4939309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组合 85"/>
          <p:cNvGrpSpPr/>
          <p:nvPr/>
        </p:nvGrpSpPr>
        <p:grpSpPr>
          <a:xfrm>
            <a:off x="532130" y="914400"/>
            <a:ext cx="11197683" cy="5427345"/>
            <a:chOff x="-190" y="1886"/>
            <a:chExt cx="20650" cy="9828"/>
          </a:xfrm>
        </p:grpSpPr>
        <p:grpSp>
          <p:nvGrpSpPr>
            <p:cNvPr id="64" name="组 1"/>
            <p:cNvGrpSpPr/>
            <p:nvPr/>
          </p:nvGrpSpPr>
          <p:grpSpPr>
            <a:xfrm>
              <a:off x="5986" y="1886"/>
              <a:ext cx="14474" cy="9828"/>
              <a:chOff x="955163" y="873572"/>
              <a:chExt cx="11113532" cy="6647311"/>
            </a:xfrm>
          </p:grpSpPr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955163" y="873573"/>
                <a:ext cx="11113532" cy="6647310"/>
              </a:xfrm>
              <a:prstGeom prst="rect">
                <a:avLst/>
              </a:prstGeom>
              <a:ln w="28575">
                <a:noFill/>
              </a:ln>
            </p:spPr>
          </p:pic>
          <p:sp>
            <p:nvSpPr>
              <p:cNvPr id="66" name="椭圆 65"/>
              <p:cNvSpPr/>
              <p:nvPr/>
            </p:nvSpPr>
            <p:spPr>
              <a:xfrm>
                <a:off x="5359797" y="2938778"/>
                <a:ext cx="1215544" cy="1389192"/>
              </a:xfrm>
              <a:prstGeom prst="ellipse">
                <a:avLst/>
              </a:prstGeom>
              <a:noFill/>
              <a:ln w="53975">
                <a:solidFill>
                  <a:schemeClr val="tx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10255" tIns="55128" rIns="110255" bIns="55128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 sz="1800"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cxnSp>
            <p:nvCxnSpPr>
              <p:cNvPr id="67" name="直线箭头连接符 6"/>
              <p:cNvCxnSpPr/>
              <p:nvPr/>
            </p:nvCxnSpPr>
            <p:spPr>
              <a:xfrm flipH="1">
                <a:off x="4698720" y="3828771"/>
                <a:ext cx="1158615" cy="295756"/>
              </a:xfrm>
              <a:prstGeom prst="straightConnector1">
                <a:avLst/>
              </a:prstGeom>
              <a:ln w="444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矩形 67"/>
              <p:cNvSpPr/>
              <p:nvPr/>
            </p:nvSpPr>
            <p:spPr>
              <a:xfrm>
                <a:off x="1090555" y="3828771"/>
                <a:ext cx="3608167" cy="759671"/>
              </a:xfrm>
              <a:prstGeom prst="rect">
                <a:avLst/>
              </a:prstGeom>
              <a:solidFill>
                <a:srgbClr val="F50002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10255" tIns="55128" rIns="110255" bIns="55128" numCol="1" spcCol="0" rtlCol="0" fromWordArt="0" anchor="ctr" anchorCtr="0" forceAA="0" compatLnSpc="1">
                <a:noAutofit/>
              </a:bodyPr>
              <a:lstStyle/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泰国：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6,700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万（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2013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en-US" altLang="zh-CN" sz="16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人均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GDP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：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5,673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美（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2013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zh-CN" altLang="en-US" sz="16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cxnSp>
            <p:nvCxnSpPr>
              <p:cNvPr id="69" name="直线箭头连接符 21"/>
              <p:cNvCxnSpPr/>
              <p:nvPr/>
            </p:nvCxnSpPr>
            <p:spPr>
              <a:xfrm flipH="1" flipV="1">
                <a:off x="4145734" y="2823476"/>
                <a:ext cx="1411123" cy="375776"/>
              </a:xfrm>
              <a:prstGeom prst="straightConnector1">
                <a:avLst/>
              </a:prstGeom>
              <a:ln w="44450"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矩形 69"/>
              <p:cNvSpPr/>
              <p:nvPr/>
            </p:nvSpPr>
            <p:spPr>
              <a:xfrm>
                <a:off x="1090554" y="2306921"/>
                <a:ext cx="3055180" cy="759671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10255" tIns="55128" rIns="110255" bIns="55128" numCol="1" spcCol="0" rtlCol="0" fromWordArt="0" anchor="ctr" anchorCtr="0" forceAA="0" compatLnSpc="1">
                <a:noAutofit/>
              </a:bodyPr>
              <a:lstStyle/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印度：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6,700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万（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2013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en-US" altLang="zh-CN" sz="1600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泰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-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印度自贸协议</a:t>
                </a:r>
                <a:endParaRPr kumimoji="1" lang="zh-CN" altLang="en-US" sz="1600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cxnSp>
            <p:nvCxnSpPr>
              <p:cNvPr id="71" name="直线箭头连接符 26"/>
              <p:cNvCxnSpPr/>
              <p:nvPr/>
            </p:nvCxnSpPr>
            <p:spPr>
              <a:xfrm flipH="1" flipV="1">
                <a:off x="5857334" y="1882963"/>
                <a:ext cx="3406" cy="1101995"/>
              </a:xfrm>
              <a:prstGeom prst="straightConnector1">
                <a:avLst/>
              </a:prstGeom>
              <a:ln w="44450"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矩形 71"/>
              <p:cNvSpPr/>
              <p:nvPr/>
            </p:nvSpPr>
            <p:spPr>
              <a:xfrm>
                <a:off x="4133884" y="1070302"/>
                <a:ext cx="3386153" cy="812661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10255" tIns="55128" rIns="110255" bIns="55128" numCol="1" spcCol="0" rtlCol="0" fromWordArt="0" anchor="ctr" anchorCtr="0" forceAA="0" compatLnSpc="1">
                <a:noAutofit/>
              </a:bodyPr>
              <a:lstStyle/>
              <a:p>
                <a:pPr>
                  <a:spcBef>
                    <a:spcPts val="725"/>
                  </a:spcBef>
                </a:pPr>
                <a:r>
                  <a:rPr kumimoji="1" lang="zh-CN" altLang="en-US" sz="18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中国：</a:t>
                </a:r>
                <a:r>
                  <a:rPr kumimoji="1" lang="en-US" altLang="zh-CN" sz="18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13.7</a:t>
                </a:r>
                <a:r>
                  <a:rPr kumimoji="1" lang="zh-CN" altLang="en-US" sz="18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亿（</a:t>
                </a:r>
                <a:r>
                  <a:rPr kumimoji="1" lang="en-US" altLang="zh-CN" sz="18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2015</a:t>
                </a:r>
                <a:r>
                  <a:rPr kumimoji="1" lang="zh-CN" altLang="en-US" sz="18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en-US" altLang="zh-CN" sz="18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  <a:p>
                <a:pPr>
                  <a:spcBef>
                    <a:spcPts val="725"/>
                  </a:spcBef>
                </a:pPr>
                <a:r>
                  <a:rPr kumimoji="1" lang="zh-CN" altLang="en-US" sz="18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中国</a:t>
                </a:r>
                <a:r>
                  <a:rPr kumimoji="1" lang="en-US" altLang="zh-CN" sz="18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-</a:t>
                </a:r>
                <a:r>
                  <a:rPr kumimoji="1" lang="zh-CN" altLang="en-US" sz="18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东盟</a:t>
                </a:r>
                <a:r>
                  <a:rPr kumimoji="1" lang="zh-CN" altLang="en-US" sz="18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自贸协议</a:t>
                </a:r>
                <a:endParaRPr kumimoji="1" lang="zh-CN" altLang="en-US" sz="18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cxnSp>
            <p:nvCxnSpPr>
              <p:cNvPr id="73" name="直线箭头连接符 40"/>
              <p:cNvCxnSpPr/>
              <p:nvPr/>
            </p:nvCxnSpPr>
            <p:spPr>
              <a:xfrm flipV="1">
                <a:off x="6540936" y="1741515"/>
                <a:ext cx="1627173" cy="1711799"/>
              </a:xfrm>
              <a:prstGeom prst="straightConnector1">
                <a:avLst/>
              </a:prstGeom>
              <a:ln w="44450"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矩形 73"/>
              <p:cNvSpPr/>
              <p:nvPr/>
            </p:nvSpPr>
            <p:spPr>
              <a:xfrm>
                <a:off x="7880075" y="873572"/>
                <a:ext cx="2818683" cy="86656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10255" tIns="55128" rIns="110255" bIns="55128" numCol="1" spcCol="0" rtlCol="0" fromWordArt="0" anchor="ctr" anchorCtr="0" forceAA="0" compatLnSpc="1">
                <a:noAutofit/>
              </a:bodyPr>
              <a:lstStyle/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日本：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1.26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（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2015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en-US" altLang="zh-CN" sz="16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泰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-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日经伙伴合协议</a:t>
                </a:r>
                <a:endParaRPr kumimoji="1" lang="zh-CN" altLang="en-US" sz="1600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cxnSp>
            <p:nvCxnSpPr>
              <p:cNvPr id="75" name="直线箭头连接符 49"/>
              <p:cNvCxnSpPr>
                <a:stCxn id="66" idx="6"/>
              </p:cNvCxnSpPr>
              <p:nvPr/>
            </p:nvCxnSpPr>
            <p:spPr>
              <a:xfrm flipV="1">
                <a:off x="6575341" y="2558949"/>
                <a:ext cx="2661185" cy="1074425"/>
              </a:xfrm>
              <a:prstGeom prst="straightConnector1">
                <a:avLst/>
              </a:prstGeom>
              <a:ln w="44450"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矩形 75"/>
              <p:cNvSpPr/>
              <p:nvPr/>
            </p:nvSpPr>
            <p:spPr>
              <a:xfrm>
                <a:off x="8168108" y="2054893"/>
                <a:ext cx="3602577" cy="504056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10255" tIns="55128" rIns="110255" bIns="55128" numCol="1" spcCol="0" rtlCol="0" fromWordArt="0" anchor="ctr" anchorCtr="0" forceAA="0" compatLnSpc="1">
                <a:noAutofit/>
              </a:bodyPr>
              <a:lstStyle/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中国台湾：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23.5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百（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2017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zh-CN" altLang="en-US" sz="1600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cxnSp>
            <p:nvCxnSpPr>
              <p:cNvPr id="77" name="直线箭头连接符 19"/>
              <p:cNvCxnSpPr>
                <a:stCxn id="66" idx="5"/>
                <a:endCxn id="78" idx="1"/>
              </p:cNvCxnSpPr>
              <p:nvPr/>
            </p:nvCxnSpPr>
            <p:spPr>
              <a:xfrm>
                <a:off x="6397328" y="4124527"/>
                <a:ext cx="979118" cy="1430678"/>
              </a:xfrm>
              <a:prstGeom prst="straightConnector1">
                <a:avLst/>
              </a:prstGeom>
              <a:ln w="44450"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矩形 77"/>
              <p:cNvSpPr/>
              <p:nvPr/>
            </p:nvSpPr>
            <p:spPr>
              <a:xfrm>
                <a:off x="7376445" y="5148360"/>
                <a:ext cx="3799739" cy="81368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10255" tIns="55128" rIns="110255" bIns="55128" numCol="1" spcCol="0" rtlCol="0" fromWordArt="0" anchor="ctr" anchorCtr="0" forceAA="0" compatLnSpc="1">
                <a:noAutofit/>
              </a:bodyPr>
              <a:lstStyle/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东盟：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6.35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亿（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2015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en-US" altLang="zh-CN" sz="16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东盟自由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贸易区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协议（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2017</a:t>
                </a:r>
                <a:r>
                  <a:rPr kumimoji="1" lang="zh-CN" altLang="en-US" sz="18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en-US" altLang="zh-CN" sz="18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cxnSp>
            <p:nvCxnSpPr>
              <p:cNvPr id="79" name="直线箭头连接符 32"/>
              <p:cNvCxnSpPr/>
              <p:nvPr/>
            </p:nvCxnSpPr>
            <p:spPr>
              <a:xfrm>
                <a:off x="6077802" y="4327970"/>
                <a:ext cx="794163" cy="2293900"/>
              </a:xfrm>
              <a:prstGeom prst="straightConnector1">
                <a:avLst/>
              </a:prstGeom>
              <a:ln w="44450"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矩形 79"/>
              <p:cNvSpPr/>
              <p:nvPr/>
            </p:nvSpPr>
            <p:spPr>
              <a:xfrm>
                <a:off x="5886866" y="6641616"/>
                <a:ext cx="3620730" cy="759671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10255" tIns="55128" rIns="110255" bIns="55128" numCol="1" spcCol="0" rtlCol="0" fromWordArt="0" anchor="ctr" anchorCtr="0" forceAA="0" compatLnSpc="1">
                <a:noAutofit/>
              </a:bodyPr>
              <a:lstStyle/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澳大利亚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：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2,378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万（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2015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en-US" altLang="zh-CN" sz="16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泰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-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澳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-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新自贸协议</a:t>
                </a:r>
                <a:endParaRPr kumimoji="1" lang="zh-CN" altLang="en-US" sz="1600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cxnSp>
            <p:nvCxnSpPr>
              <p:cNvPr id="81" name="直线箭头连接符 36"/>
              <p:cNvCxnSpPr>
                <a:stCxn id="66" idx="3"/>
              </p:cNvCxnSpPr>
              <p:nvPr/>
            </p:nvCxnSpPr>
            <p:spPr>
              <a:xfrm flipH="1">
                <a:off x="3736144" y="4124528"/>
                <a:ext cx="1801665" cy="2497342"/>
              </a:xfrm>
              <a:prstGeom prst="straightConnector1">
                <a:avLst/>
              </a:prstGeom>
              <a:ln w="44450"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矩形 81"/>
              <p:cNvSpPr/>
              <p:nvPr/>
            </p:nvSpPr>
            <p:spPr>
              <a:xfrm>
                <a:off x="1668273" y="6640996"/>
                <a:ext cx="3337858" cy="759671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10255" tIns="55128" rIns="110255" bIns="55128" numCol="1" spcCol="0" rtlCol="0" fromWordArt="0" anchor="ctr" anchorCtr="0" forceAA="0" compatLnSpc="1">
                <a:noAutofit/>
              </a:bodyPr>
              <a:lstStyle/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新西兰：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469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万（</a:t>
                </a:r>
                <a:r>
                  <a:rPr kumimoji="1" lang="en-US" altLang="zh-CN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2016</a:t>
                </a:r>
                <a:r>
                  <a:rPr kumimoji="1" lang="zh-CN" altLang="en-US" sz="1600" dirty="0" smtClean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）</a:t>
                </a:r>
                <a:endParaRPr kumimoji="1" lang="en-US" altLang="zh-CN" sz="1600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  <a:p>
                <a:pPr>
                  <a:spcBef>
                    <a:spcPts val="725"/>
                  </a:spcBef>
                </a:pP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泰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-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澳</a:t>
                </a:r>
                <a:r>
                  <a:rPr kumimoji="1" lang="en-US" altLang="zh-CN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-</a:t>
                </a:r>
                <a:r>
                  <a:rPr kumimoji="1" lang="zh-CN" altLang="en-US" sz="16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新自贸协议</a:t>
                </a:r>
                <a:endParaRPr kumimoji="1" lang="zh-CN" altLang="en-US" sz="16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</p:grpSp>
        <p:sp>
          <p:nvSpPr>
            <p:cNvPr id="83" name="矩形 82"/>
            <p:cNvSpPr/>
            <p:nvPr/>
          </p:nvSpPr>
          <p:spPr>
            <a:xfrm>
              <a:off x="-190" y="3381"/>
              <a:ext cx="5958" cy="833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>
                <a:lnSpc>
                  <a:spcPts val="3380"/>
                </a:lnSpc>
                <a:spcBef>
                  <a:spcPts val="1200"/>
                </a:spcBef>
                <a:spcAft>
                  <a:spcPts val="1200"/>
                </a:spcAft>
                <a:buClr>
                  <a:schemeClr val="accent2"/>
                </a:buClr>
                <a:buFont typeface="Wingdings" panose="05000000000000000000" pitchFamily="2" charset="2"/>
                <a:buChar char="Ø"/>
              </a:pPr>
              <a:r>
                <a:rPr kumimoji="1"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泰国处于东南亚中心，素有</a:t>
              </a:r>
              <a:r>
                <a:rPr kumimoji="1"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”</a:t>
              </a:r>
              <a:r>
                <a:rPr kumimoji="1"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亚洲门户“之称，是中国和亚洲通向全球的经济战略</a:t>
              </a:r>
              <a:r>
                <a:rPr kumimoji="1"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走廊。</a:t>
              </a:r>
              <a:endPara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marL="342900" indent="-342900">
                <a:lnSpc>
                  <a:spcPts val="3380"/>
                </a:lnSpc>
                <a:spcBef>
                  <a:spcPts val="1200"/>
                </a:spcBef>
                <a:spcAft>
                  <a:spcPts val="1200"/>
                </a:spcAft>
                <a:buClr>
                  <a:schemeClr val="accent2"/>
                </a:buClr>
                <a:buFont typeface="Wingdings" panose="05000000000000000000" pitchFamily="2" charset="2"/>
                <a:buChar char="Ø"/>
              </a:pPr>
              <a:r>
                <a:rPr kumimoji="1"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泰国</a:t>
              </a:r>
              <a:r>
                <a:rPr kumimoji="1"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与全球众多贸易伙伴签署了</a:t>
              </a:r>
              <a:r>
                <a:rPr kumimoji="1" lang="zh-CN" altLang="en-US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自由贸易</a:t>
              </a:r>
              <a:r>
                <a:rPr kumimoji="1" lang="zh-CN" altLang="en-US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协定</a:t>
              </a:r>
              <a:r>
                <a:rPr kumimoji="1"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，</a:t>
              </a:r>
              <a:r>
                <a:rPr kumimoji="1"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比如：印度、新西兰、澳大利亚、东盟自贸区、日本等，拥有十几个国家，</a:t>
              </a:r>
              <a:r>
                <a:rPr kumimoji="1"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40</a:t>
              </a:r>
              <a:r>
                <a:rPr kumimoji="1"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亿人口的</a:t>
              </a:r>
              <a:r>
                <a:rPr kumimoji="1" lang="zh-CN" altLang="en-US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零关税</a:t>
              </a:r>
              <a:r>
                <a:rPr kumimoji="1" lang="zh-CN" altLang="en-US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市场</a:t>
              </a:r>
              <a:r>
                <a:rPr kumimoji="1"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kumimoji="1"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59" y="2245"/>
              <a:ext cx="5554" cy="7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>
                <a:lnSpc>
                  <a:spcPts val="3380"/>
                </a:lnSpc>
                <a:spcBef>
                  <a:spcPts val="1200"/>
                </a:spcBef>
                <a:spcAft>
                  <a:spcPts val="1200"/>
                </a:spcAft>
                <a:defRPr kumimoji="1" sz="24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9pPr>
            </a:lstStyle>
            <a:p>
              <a:endParaRPr lang="zh-CN" altLang="en-US" sz="2800" dirty="0"/>
            </a:p>
          </p:txBody>
        </p:sp>
        <p:sp>
          <p:nvSpPr>
            <p:cNvPr id="85" name="矩形​​ 10"/>
            <p:cNvSpPr/>
            <p:nvPr/>
          </p:nvSpPr>
          <p:spPr>
            <a:xfrm>
              <a:off x="-35" y="2025"/>
              <a:ext cx="5592" cy="1000"/>
            </a:xfrm>
            <a:prstGeom prst="rect">
              <a:avLst/>
            </a:prstGeom>
            <a:gradFill flip="none" rotWithShape="1">
              <a:gsLst>
                <a:gs pos="0">
                  <a:srgbClr val="FBFB11"/>
                </a:gs>
                <a:gs pos="100000">
                  <a:srgbClr val="838309"/>
                </a:gs>
              </a:gsLst>
              <a:lin ang="5400000" scaled="0"/>
            </a:gradFill>
            <a:ln w="31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FBCE45"/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lIns="146992" tIns="73497" rIns="146992" bIns="73497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区域全面经济伙伴关系</a:t>
              </a:r>
              <a:endPara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4980"/>
            <a:ext cx="2266950" cy="599420"/>
            <a:chOff x="0" y="314980"/>
            <a:chExt cx="2266950" cy="599420"/>
          </a:xfrm>
        </p:grpSpPr>
        <p:sp>
          <p:nvSpPr>
            <p:cNvPr id="15" name="矩形 14"/>
            <p:cNvSpPr/>
            <p:nvPr/>
          </p:nvSpPr>
          <p:spPr>
            <a:xfrm>
              <a:off x="0" y="342900"/>
              <a:ext cx="171450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050" y="314980"/>
              <a:ext cx="22479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投资优势</a:t>
              </a:r>
              <a:endPara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973883" y="5600700"/>
            <a:ext cx="1612058" cy="1889203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-2434804" y="899755"/>
            <a:ext cx="4214716" cy="4939309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ieren 10"/>
          <p:cNvGrpSpPr>
            <a:grpSpLocks noChangeAspect="1"/>
          </p:cNvGrpSpPr>
          <p:nvPr/>
        </p:nvGrpSpPr>
        <p:grpSpPr bwMode="gray">
          <a:xfrm rot="0">
            <a:off x="3585845" y="1944370"/>
            <a:ext cx="2713990" cy="1983105"/>
            <a:chOff x="2255945" y="852383"/>
            <a:chExt cx="3540109" cy="2466074"/>
          </a:xfrm>
          <a:solidFill>
            <a:srgbClr val="0070C0"/>
          </a:solidFill>
          <a:scene3d>
            <a:camera prst="perspectiveRelaxed" fov="5400000">
              <a:rot lat="1812000" lon="19056000" rev="126000"/>
            </a:camera>
            <a:lightRig rig="balanced" dir="t">
              <a:rot lat="0" lon="0" rev="0"/>
            </a:lightRig>
          </a:scene3d>
        </p:grpSpPr>
        <p:grpSp>
          <p:nvGrpSpPr>
            <p:cNvPr id="9" name="Gruppieren 20"/>
            <p:cNvGrpSpPr/>
            <p:nvPr/>
          </p:nvGrpSpPr>
          <p:grpSpPr bwMode="gray">
            <a:xfrm>
              <a:off x="3329981" y="852383"/>
              <a:ext cx="2466073" cy="2466074"/>
              <a:chOff x="3329981" y="852384"/>
              <a:chExt cx="2466073" cy="2466076"/>
            </a:xfrm>
            <a:grpFill/>
          </p:grpSpPr>
          <p:sp>
            <p:nvSpPr>
              <p:cNvPr id="30" name="Freeform"/>
              <p:cNvSpPr/>
              <p:nvPr/>
            </p:nvSpPr>
            <p:spPr bwMode="gray">
              <a:xfrm>
                <a:off x="3329981" y="170742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Freeform"/>
              <p:cNvSpPr/>
              <p:nvPr/>
            </p:nvSpPr>
            <p:spPr bwMode="gray">
              <a:xfrm>
                <a:off x="4185017" y="170742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Freeform"/>
              <p:cNvSpPr/>
              <p:nvPr/>
            </p:nvSpPr>
            <p:spPr bwMode="gray">
              <a:xfrm>
                <a:off x="3329981" y="852384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Freeform"/>
              <p:cNvSpPr/>
              <p:nvPr/>
            </p:nvSpPr>
            <p:spPr bwMode="gray">
              <a:xfrm>
                <a:off x="4185017" y="852384"/>
                <a:ext cx="756000" cy="756000"/>
              </a:xfrm>
              <a:prstGeom prst="rect">
                <a:avLst/>
              </a:prstGeom>
              <a:solidFill>
                <a:srgbClr val="BFBFBF"/>
              </a:solidFill>
              <a:ln w="12700">
                <a:noFill/>
                <a:round/>
              </a:ln>
              <a:effectLst/>
              <a:sp3d z="2794000" extrusionH="7620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Freeform"/>
              <p:cNvSpPr/>
              <p:nvPr/>
            </p:nvSpPr>
            <p:spPr bwMode="gray">
              <a:xfrm>
                <a:off x="5040054" y="170742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Freeform"/>
              <p:cNvSpPr/>
              <p:nvPr/>
            </p:nvSpPr>
            <p:spPr bwMode="gray">
              <a:xfrm>
                <a:off x="5040054" y="852385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Freeform"/>
              <p:cNvSpPr/>
              <p:nvPr/>
            </p:nvSpPr>
            <p:spPr bwMode="gray">
              <a:xfrm>
                <a:off x="3329981" y="256246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Freeform"/>
              <p:cNvSpPr/>
              <p:nvPr/>
            </p:nvSpPr>
            <p:spPr bwMode="gray">
              <a:xfrm>
                <a:off x="4185016" y="256245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Freeform"/>
              <p:cNvSpPr/>
              <p:nvPr/>
            </p:nvSpPr>
            <p:spPr bwMode="gray">
              <a:xfrm>
                <a:off x="5040050" y="2562456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10" name="Gruppieren 21"/>
            <p:cNvGrpSpPr/>
            <p:nvPr/>
          </p:nvGrpSpPr>
          <p:grpSpPr bwMode="gray">
            <a:xfrm>
              <a:off x="2255945" y="852383"/>
              <a:ext cx="3540109" cy="2466074"/>
              <a:chOff x="2255944" y="852384"/>
              <a:chExt cx="3540109" cy="2466076"/>
            </a:xfrm>
            <a:grpFill/>
          </p:grpSpPr>
          <p:sp>
            <p:nvSpPr>
              <p:cNvPr id="3" name="Freeform"/>
              <p:cNvSpPr/>
              <p:nvPr/>
            </p:nvSpPr>
            <p:spPr bwMode="gray">
              <a:xfrm>
                <a:off x="2255944" y="1707420"/>
                <a:ext cx="756000" cy="756000"/>
              </a:xfrm>
              <a:prstGeom prst="rect">
                <a:avLst/>
              </a:prstGeom>
              <a:solidFill>
                <a:srgbClr val="BFBFBF"/>
              </a:solidFill>
              <a:ln w="12700">
                <a:noFill/>
                <a:round/>
              </a:ln>
              <a:effectLst/>
              <a:sp3d z="889000" extrusionH="7620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" name="Freeform"/>
              <p:cNvSpPr/>
              <p:nvPr/>
            </p:nvSpPr>
            <p:spPr bwMode="gray">
              <a:xfrm>
                <a:off x="4185016" y="170742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" name="Freeform"/>
              <p:cNvSpPr/>
              <p:nvPr/>
            </p:nvSpPr>
            <p:spPr bwMode="gray">
              <a:xfrm>
                <a:off x="3329980" y="852384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Freeform"/>
              <p:cNvSpPr/>
              <p:nvPr/>
            </p:nvSpPr>
            <p:spPr bwMode="gray">
              <a:xfrm>
                <a:off x="4185016" y="852384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Freeform"/>
              <p:cNvSpPr/>
              <p:nvPr/>
            </p:nvSpPr>
            <p:spPr bwMode="gray">
              <a:xfrm>
                <a:off x="5040053" y="170742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Freeform"/>
              <p:cNvSpPr/>
              <p:nvPr/>
            </p:nvSpPr>
            <p:spPr bwMode="gray">
              <a:xfrm>
                <a:off x="5040053" y="852385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Freeform"/>
              <p:cNvSpPr/>
              <p:nvPr/>
            </p:nvSpPr>
            <p:spPr bwMode="gray">
              <a:xfrm>
                <a:off x="3329980" y="256246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Freeform"/>
              <p:cNvSpPr/>
              <p:nvPr/>
            </p:nvSpPr>
            <p:spPr bwMode="gray">
              <a:xfrm>
                <a:off x="4185015" y="256245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Freeform"/>
              <p:cNvSpPr/>
              <p:nvPr/>
            </p:nvSpPr>
            <p:spPr bwMode="gray">
              <a:xfrm>
                <a:off x="5040049" y="2562456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11" name="Gruppieren 31"/>
            <p:cNvGrpSpPr/>
            <p:nvPr/>
          </p:nvGrpSpPr>
          <p:grpSpPr bwMode="gray">
            <a:xfrm>
              <a:off x="3329979" y="852383"/>
              <a:ext cx="2466073" cy="2466074"/>
              <a:chOff x="3329981" y="852384"/>
              <a:chExt cx="2466073" cy="2466076"/>
            </a:xfrm>
            <a:grpFill/>
          </p:grpSpPr>
          <p:sp>
            <p:nvSpPr>
              <p:cNvPr id="12" name="Freeform"/>
              <p:cNvSpPr/>
              <p:nvPr/>
            </p:nvSpPr>
            <p:spPr bwMode="gray">
              <a:xfrm>
                <a:off x="3329981" y="170742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" name="Freeform"/>
              <p:cNvSpPr/>
              <p:nvPr/>
            </p:nvSpPr>
            <p:spPr bwMode="gray">
              <a:xfrm>
                <a:off x="4185017" y="170742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" name="Freeform"/>
              <p:cNvSpPr/>
              <p:nvPr/>
            </p:nvSpPr>
            <p:spPr bwMode="gray">
              <a:xfrm>
                <a:off x="3329981" y="852384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" name="Freeform"/>
              <p:cNvSpPr/>
              <p:nvPr/>
            </p:nvSpPr>
            <p:spPr bwMode="gray">
              <a:xfrm>
                <a:off x="4185017" y="852384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" name="Freeform"/>
              <p:cNvSpPr/>
              <p:nvPr/>
            </p:nvSpPr>
            <p:spPr bwMode="gray">
              <a:xfrm>
                <a:off x="5040054" y="170742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" name="Freeform"/>
              <p:cNvSpPr/>
              <p:nvPr/>
            </p:nvSpPr>
            <p:spPr bwMode="gray">
              <a:xfrm>
                <a:off x="5040054" y="852385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" name="Freeform"/>
              <p:cNvSpPr/>
              <p:nvPr/>
            </p:nvSpPr>
            <p:spPr bwMode="gray">
              <a:xfrm>
                <a:off x="3329981" y="2562460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" name="Freeform"/>
              <p:cNvSpPr/>
              <p:nvPr/>
            </p:nvSpPr>
            <p:spPr bwMode="gray">
              <a:xfrm>
                <a:off x="4185016" y="256245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" name="Freeform"/>
              <p:cNvSpPr/>
              <p:nvPr/>
            </p:nvSpPr>
            <p:spPr bwMode="gray">
              <a:xfrm>
                <a:off x="5040050" y="2562456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p>
                <a:pPr algn="ctr" defTabSz="685800">
                  <a:lnSpc>
                    <a:spcPct val="95000"/>
                  </a:lnSpc>
                  <a:spcAft>
                    <a:spcPts val="600"/>
                  </a:spcAft>
                  <a:defRPr/>
                </a:pPr>
                <a:endParaRPr lang="de-DE" sz="1200" kern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42" name="TextBox 13"/>
          <p:cNvSpPr txBox="1"/>
          <p:nvPr/>
        </p:nvSpPr>
        <p:spPr>
          <a:xfrm>
            <a:off x="8545195" y="2860040"/>
            <a:ext cx="2874010" cy="3073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p>
            <a:pPr algn="l"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零关税市场</a:t>
            </a:r>
            <a:endParaRPr lang="zh-CN" altLang="en-US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8545195" y="3239770"/>
            <a:ext cx="3107055" cy="28771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p>
            <a:pPr algn="l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2022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年《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RCEP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》自贸协定生效后，新加坡、马来西亚、新西兰等国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以上货物贸易实现零关税，通过东盟转出口的优势更是愈发凸显。例如中国直接出口到印度的箱包产品，关税47%，而通过泰国转出口，则可以享受零关税。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348615" y="2932430"/>
            <a:ext cx="2338070" cy="3073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p>
            <a:pPr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规避产品配额壁垒</a:t>
            </a:r>
            <a:endParaRPr lang="zh-CN" altLang="en-US" sz="20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356235" y="3239770"/>
            <a:ext cx="3321685" cy="25476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p>
            <a:pPr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泰国是中国避开国际关税壁垒、产品配额壁垒及减少经济摩擦的巨大平台。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例如中国很多纺织品出口到欧美国家有配额限制，但是通过泰国转出口可规避配额限制。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336290" y="755650"/>
            <a:ext cx="4968240" cy="4425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泰国最大的优势就是零关税优势！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4980"/>
            <a:ext cx="2266950" cy="599420"/>
            <a:chOff x="0" y="314980"/>
            <a:chExt cx="2266950" cy="599420"/>
          </a:xfrm>
        </p:grpSpPr>
        <p:sp>
          <p:nvSpPr>
            <p:cNvPr id="15" name="矩形 14"/>
            <p:cNvSpPr/>
            <p:nvPr/>
          </p:nvSpPr>
          <p:spPr>
            <a:xfrm>
              <a:off x="0" y="342900"/>
              <a:ext cx="171450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050" y="314980"/>
              <a:ext cx="22479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优惠政策</a:t>
              </a:r>
              <a:endPara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973883" y="5600700"/>
            <a:ext cx="1612058" cy="1889203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-2434804" y="899755"/>
            <a:ext cx="4214716" cy="4939309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392555" y="1072790"/>
            <a:ext cx="9988886" cy="5498799"/>
            <a:chOff x="306" y="2774"/>
            <a:chExt cx="10903" cy="6931"/>
          </a:xfrm>
        </p:grpSpPr>
        <p:sp>
          <p:nvSpPr>
            <p:cNvPr id="3" name="矩形 2"/>
            <p:cNvSpPr/>
            <p:nvPr/>
          </p:nvSpPr>
          <p:spPr>
            <a:xfrm>
              <a:off x="306" y="2774"/>
              <a:ext cx="3924" cy="6931"/>
            </a:xfrm>
            <a:prstGeom prst="rect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23" y="3556"/>
              <a:ext cx="3906" cy="2092"/>
            </a:xfrm>
            <a:prstGeom prst="rect">
              <a:avLst/>
            </a:prstGeom>
            <a:blipFill rotWithShape="1">
              <a:blip r:embed="rId1"/>
              <a:stretch>
                <a:fillRect/>
              </a:stretch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4590" y="2774"/>
              <a:ext cx="6619" cy="6931"/>
            </a:xfrm>
            <a:prstGeom prst="rect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67" y="2930"/>
              <a:ext cx="3471" cy="4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非税收鼓励政策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156" y="2930"/>
              <a:ext cx="3471" cy="4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税费鼓励政策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465580" y="3566795"/>
            <a:ext cx="3437255" cy="1420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8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▲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允许引进外国专家和专业技术人员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l">
              <a:lnSpc>
                <a:spcPct val="18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▲允许外商拥有土地永久性产权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8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▲工作证和工作签证手续方便 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7185" y="3566795"/>
            <a:ext cx="5833110" cy="176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7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▲最高可享受企业所得税八免五减半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7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▲机械与原材料进口关税减免，直接降低生产升本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7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▲基建和安装成本享受税收减免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70000"/>
              </a:lnSpc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9" name="图片 8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490" y="1692910"/>
            <a:ext cx="6054725" cy="1660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10084642" y="1384124"/>
            <a:ext cx="4214716" cy="4939309"/>
          </a:xfrm>
          <a:prstGeom prst="line">
            <a:avLst/>
          </a:prstGeom>
          <a:ln w="12700">
            <a:solidFill>
              <a:srgbClr val="0070C0">
                <a:alpha val="2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111842" y="-2469655"/>
            <a:ext cx="4214716" cy="4939309"/>
          </a:xfrm>
          <a:prstGeom prst="line">
            <a:avLst/>
          </a:prstGeom>
          <a:ln w="12700">
            <a:solidFill>
              <a:srgbClr val="0070C0">
                <a:alpha val="2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0" y="2230755"/>
            <a:ext cx="12208510" cy="2962910"/>
            <a:chOff x="0" y="3513"/>
            <a:chExt cx="19226" cy="4666"/>
          </a:xfrm>
        </p:grpSpPr>
        <p:pic>
          <p:nvPicPr>
            <p:cNvPr id="7" name="图片 6" descr="C:\Users\Administrator\Desktop\图片1.png图片1"/>
            <p:cNvPicPr>
              <a:picLocks noChangeAspect="1"/>
            </p:cNvPicPr>
            <p:nvPr/>
          </p:nvPicPr>
          <p:blipFill>
            <a:blip r:embed="rId1"/>
            <a:srcRect l="24003"/>
            <a:stretch>
              <a:fillRect/>
            </a:stretch>
          </p:blipFill>
          <p:spPr>
            <a:xfrm>
              <a:off x="0" y="3513"/>
              <a:ext cx="7928" cy="4107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5300" y="4263"/>
              <a:ext cx="3240" cy="2694"/>
              <a:chOff x="3365391" y="2707247"/>
              <a:chExt cx="2057127" cy="1710404"/>
            </a:xfrm>
          </p:grpSpPr>
          <p:sp>
            <p:nvSpPr>
              <p:cNvPr id="5" name="矩形 4"/>
              <p:cNvSpPr/>
              <p:nvPr/>
            </p:nvSpPr>
            <p:spPr>
              <a:xfrm rot="2700000">
                <a:off x="3365391" y="2707247"/>
                <a:ext cx="1368193" cy="1368193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 rot="2700000">
                <a:off x="4569440" y="4046923"/>
                <a:ext cx="370728" cy="370728"/>
              </a:xfrm>
              <a:prstGeom prst="rect">
                <a:avLst/>
              </a:prstGeom>
              <a:solidFill>
                <a:srgbClr val="0DA3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2700000">
                <a:off x="5240973" y="4003712"/>
                <a:ext cx="181545" cy="181545"/>
              </a:xfrm>
              <a:prstGeom prst="rect">
                <a:avLst/>
              </a:prstGeom>
              <a:solidFill>
                <a:srgbClr val="53BD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4836" y="4621"/>
              <a:ext cx="3092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</a:t>
              </a:r>
              <a:endPara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006" y="3669"/>
              <a:ext cx="10535" cy="95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/>
              <a:r>
                <a:rPr lang="zh-CN" altLang="en-US" sz="3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依托境外园区反哺境内工业园区</a:t>
              </a:r>
              <a:endParaRPr lang="zh-CN" altLang="en-US" sz="3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7928" y="4726"/>
              <a:ext cx="1129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组合 17" descr="7b0a202020202274657874626f78223a2022220a7d0a"/>
            <p:cNvGrpSpPr/>
            <p:nvPr/>
          </p:nvGrpSpPr>
          <p:grpSpPr>
            <a:xfrm>
              <a:off x="8289" y="4940"/>
              <a:ext cx="7010" cy="598"/>
              <a:chOff x="633" y="9299"/>
              <a:chExt cx="6528" cy="1065"/>
            </a:xfrm>
          </p:grpSpPr>
          <p:sp>
            <p:nvSpPr>
              <p:cNvPr id="318" name="矩形 317"/>
              <p:cNvSpPr/>
              <p:nvPr>
                <p:custDataLst>
                  <p:tags r:id="rId2"/>
                </p:custDataLst>
              </p:nvPr>
            </p:nvSpPr>
            <p:spPr>
              <a:xfrm>
                <a:off x="633" y="9364"/>
                <a:ext cx="701" cy="70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Title 6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754" y="9299"/>
                <a:ext cx="5407" cy="1065"/>
              </a:xfrm>
              <a:prstGeom prst="rect">
                <a:avLst/>
              </a:prstGeom>
              <a:noFill/>
              <a:ln w="3175">
                <a:noFill/>
                <a:prstDash val="dash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2"/>
                    </a:solidFill>
                  </a14:hiddenFill>
                </a:ext>
              </a:extLst>
            </p:spPr>
            <p:txBody>
              <a:bodyPr wrap="square" lIns="72000" tIns="36195" rIns="72000" bIns="36195" anchor="ctr" anchorCtr="0">
                <a:spAutoFit/>
              </a:bodyPr>
              <a:lstStyle>
                <a:lvl1pPr algn="l" defTabSz="913765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lang="en-US" sz="2745" b="0" kern="1200" cap="none" spc="-49" baseline="0" dirty="0" smtClean="0">
                    <a:ln w="3175"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+mn-ea"/>
                    <a:cs typeface="Segoe UI" panose="020B0502040204020203" pitchFamily="34" charset="0"/>
                  </a:defRPr>
                </a:lvl1pPr>
              </a:lstStyle>
              <a:p>
                <a:pPr marL="0" lvl="0" indent="0" algn="l" fontAlgn="auto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None/>
                </a:pPr>
                <a:r>
                  <a:rPr lang="zh-CN" altLang="en-US" sz="2000" spc="355">
                    <a:ln w="3175">
                      <a:noFill/>
                      <a:prstDash val="dash"/>
                    </a:ln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邵东隆源中小企业创业园</a:t>
                </a:r>
                <a:endParaRPr lang="zh-CN" altLang="en-US" sz="2000" spc="355">
                  <a:ln w="3175">
                    <a:noFill/>
                    <a:prstDash val="dash"/>
                  </a:ln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  <p:grpSp>
          <p:nvGrpSpPr>
            <p:cNvPr id="19" name="组合 18" descr="7b0a202020202274657874626f78223a2022220a7d0a"/>
            <p:cNvGrpSpPr/>
            <p:nvPr/>
          </p:nvGrpSpPr>
          <p:grpSpPr>
            <a:xfrm>
              <a:off x="8306" y="5817"/>
              <a:ext cx="6528" cy="598"/>
              <a:chOff x="633" y="9327"/>
              <a:chExt cx="6528" cy="1008"/>
            </a:xfrm>
          </p:grpSpPr>
          <p:sp>
            <p:nvSpPr>
              <p:cNvPr id="21" name="矩形 20"/>
              <p:cNvSpPr/>
              <p:nvPr>
                <p:custDataLst>
                  <p:tags r:id="rId4"/>
                </p:custDataLst>
              </p:nvPr>
            </p:nvSpPr>
            <p:spPr>
              <a:xfrm>
                <a:off x="633" y="9364"/>
                <a:ext cx="701" cy="70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Title 6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1754" y="9327"/>
                <a:ext cx="5407" cy="1008"/>
              </a:xfrm>
              <a:prstGeom prst="rect">
                <a:avLst/>
              </a:prstGeom>
              <a:noFill/>
              <a:ln w="3175">
                <a:noFill/>
                <a:prstDash val="dash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2"/>
                    </a:solidFill>
                  </a14:hiddenFill>
                </a:ext>
              </a:extLst>
            </p:spPr>
            <p:txBody>
              <a:bodyPr wrap="square" lIns="72000" tIns="36195" rIns="72000" bIns="36195" anchor="ctr" anchorCtr="0">
                <a:spAutoFit/>
              </a:bodyPr>
              <a:lstStyle>
                <a:lvl1pPr algn="l" defTabSz="913765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lang="en-US" sz="2745" b="0" kern="1200" cap="none" spc="-49" baseline="0" dirty="0" smtClean="0">
                    <a:ln w="3175"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+mn-ea"/>
                    <a:cs typeface="Segoe UI" panose="020B0502040204020203" pitchFamily="34" charset="0"/>
                  </a:defRPr>
                </a:lvl1pPr>
              </a:lstStyle>
              <a:p>
                <a:pPr marL="0" lvl="0" indent="0" algn="l" fontAlgn="auto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None/>
                </a:pPr>
                <a:r>
                  <a:rPr lang="zh-CN" altLang="en-US" sz="2000" spc="355">
                    <a:ln w="3175">
                      <a:noFill/>
                      <a:prstDash val="dash"/>
                    </a:ln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邵东隆源电子信息产业园</a:t>
                </a:r>
                <a:endParaRPr lang="zh-CN" altLang="en-US" sz="2000" spc="355">
                  <a:ln w="3175">
                    <a:noFill/>
                    <a:prstDash val="dash"/>
                  </a:ln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  <p:grpSp>
          <p:nvGrpSpPr>
            <p:cNvPr id="24" name="组合 23" descr="7b0a202020202274657874626f78223a2022220a7d0a"/>
            <p:cNvGrpSpPr/>
            <p:nvPr/>
          </p:nvGrpSpPr>
          <p:grpSpPr>
            <a:xfrm>
              <a:off x="8357" y="6694"/>
              <a:ext cx="6296" cy="679"/>
              <a:chOff x="633" y="9186"/>
              <a:chExt cx="6296" cy="1154"/>
            </a:xfrm>
          </p:grpSpPr>
          <p:sp>
            <p:nvSpPr>
              <p:cNvPr id="26" name="矩形 25"/>
              <p:cNvSpPr/>
              <p:nvPr>
                <p:custDataLst>
                  <p:tags r:id="rId6"/>
                </p:custDataLst>
              </p:nvPr>
            </p:nvSpPr>
            <p:spPr>
              <a:xfrm>
                <a:off x="633" y="9364"/>
                <a:ext cx="701" cy="70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Title 6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754" y="9186"/>
                <a:ext cx="5175" cy="1154"/>
              </a:xfrm>
              <a:prstGeom prst="rect">
                <a:avLst/>
              </a:prstGeom>
              <a:noFill/>
              <a:ln w="3175">
                <a:noFill/>
                <a:prstDash val="dash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2"/>
                    </a:solidFill>
                  </a14:hiddenFill>
                </a:ext>
              </a:extLst>
            </p:spPr>
            <p:txBody>
              <a:bodyPr wrap="square" lIns="72000" tIns="36195" rIns="72000" bIns="36195" anchor="ctr" anchorCtr="0">
                <a:noAutofit/>
              </a:bodyPr>
              <a:lstStyle>
                <a:lvl1pPr algn="l" defTabSz="913765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lang="en-US" sz="2745" b="0" kern="1200" cap="none" spc="-49" baseline="0" dirty="0" smtClean="0">
                    <a:ln w="3175"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+mn-ea"/>
                    <a:cs typeface="Segoe UI" panose="020B0502040204020203" pitchFamily="34" charset="0"/>
                  </a:defRPr>
                </a:lvl1pPr>
              </a:lstStyle>
              <a:p>
                <a:pPr marL="0" lvl="0" indent="0" algn="l" fontAlgn="auto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None/>
                </a:pPr>
                <a:r>
                  <a:rPr lang="zh-CN" altLang="en-US" sz="2000" spc="355">
                    <a:ln w="3175">
                      <a:noFill/>
                      <a:prstDash val="dash"/>
                    </a:ln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邵阳东盟科技产业园</a:t>
                </a:r>
                <a:endParaRPr lang="zh-CN" altLang="en-US" sz="2000" spc="355">
                  <a:ln w="3175">
                    <a:noFill/>
                    <a:prstDash val="dash"/>
                  </a:ln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  <p:grpSp>
          <p:nvGrpSpPr>
            <p:cNvPr id="29" name="组合 28" descr="7b0a202020202274657874626f78223a2022220a7d0a"/>
            <p:cNvGrpSpPr/>
            <p:nvPr/>
          </p:nvGrpSpPr>
          <p:grpSpPr>
            <a:xfrm>
              <a:off x="8357" y="7581"/>
              <a:ext cx="6528" cy="598"/>
              <a:chOff x="633" y="9311"/>
              <a:chExt cx="6528" cy="1038"/>
            </a:xfrm>
          </p:grpSpPr>
          <p:sp>
            <p:nvSpPr>
              <p:cNvPr id="31" name="矩形 30"/>
              <p:cNvSpPr/>
              <p:nvPr>
                <p:custDataLst>
                  <p:tags r:id="rId8"/>
                </p:custDataLst>
              </p:nvPr>
            </p:nvSpPr>
            <p:spPr>
              <a:xfrm>
                <a:off x="633" y="9364"/>
                <a:ext cx="701" cy="70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Title 6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1754" y="9311"/>
                <a:ext cx="5407" cy="1038"/>
              </a:xfrm>
              <a:prstGeom prst="rect">
                <a:avLst/>
              </a:prstGeom>
              <a:noFill/>
              <a:ln w="3175">
                <a:noFill/>
                <a:prstDash val="dash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2"/>
                    </a:solidFill>
                  </a14:hiddenFill>
                </a:ext>
              </a:extLst>
            </p:spPr>
            <p:txBody>
              <a:bodyPr wrap="square" lIns="72000" tIns="36195" rIns="72000" bIns="36195" anchor="ctr" anchorCtr="0">
                <a:spAutoFit/>
              </a:bodyPr>
              <a:lstStyle>
                <a:lvl1pPr algn="l" defTabSz="913765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lang="en-US" sz="2745" b="0" kern="1200" cap="none" spc="-49" baseline="0" dirty="0" smtClean="0">
                    <a:ln w="3175"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ea typeface="+mn-ea"/>
                    <a:cs typeface="Segoe UI" panose="020B0502040204020203" pitchFamily="34" charset="0"/>
                  </a:defRPr>
                </a:lvl1pPr>
              </a:lstStyle>
              <a:p>
                <a:pPr marL="0" lvl="0" indent="0" algn="l" fontAlgn="auto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SzPct val="100000"/>
                  <a:buNone/>
                </a:pPr>
                <a:r>
                  <a:rPr lang="zh-CN" altLang="en-US" sz="2000" spc="355">
                    <a:ln w="3175">
                      <a:noFill/>
                      <a:prstDash val="dash"/>
                    </a:ln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河北大名广源科技产业园</a:t>
                </a:r>
                <a:endParaRPr lang="zh-CN" altLang="en-US" sz="2000" spc="355">
                  <a:ln w="3175">
                    <a:noFill/>
                    <a:prstDash val="dash"/>
                  </a:ln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2434590" y="314960"/>
            <a:ext cx="13108940" cy="7174230"/>
            <a:chOff x="-3834" y="496"/>
            <a:chExt cx="20644" cy="11298"/>
          </a:xfrm>
        </p:grpSpPr>
        <p:grpSp>
          <p:nvGrpSpPr>
            <p:cNvPr id="2" name="组合 1"/>
            <p:cNvGrpSpPr/>
            <p:nvPr/>
          </p:nvGrpSpPr>
          <p:grpSpPr>
            <a:xfrm>
              <a:off x="0" y="496"/>
              <a:ext cx="5599" cy="944"/>
              <a:chOff x="0" y="314980"/>
              <a:chExt cx="3555365" cy="599420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0" y="342900"/>
                <a:ext cx="171450" cy="5715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9050" y="314980"/>
                <a:ext cx="3536315" cy="58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境内工业园区</a:t>
                </a:r>
                <a:endPara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1534" y="8820"/>
              <a:ext cx="2539" cy="2975"/>
            </a:xfrm>
            <a:prstGeom prst="line">
              <a:avLst/>
            </a:prstGeom>
            <a:ln w="12700">
              <a:solidFill>
                <a:schemeClr val="accent1">
                  <a:alpha val="2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-3834" y="1417"/>
              <a:ext cx="6637" cy="7778"/>
            </a:xfrm>
            <a:prstGeom prst="line">
              <a:avLst/>
            </a:prstGeom>
            <a:ln w="12700">
              <a:solidFill>
                <a:schemeClr val="accent1">
                  <a:alpha val="2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任意多边形 16"/>
            <p:cNvSpPr>
              <a:spLocks noChangeArrowheads="1"/>
            </p:cNvSpPr>
            <p:nvPr/>
          </p:nvSpPr>
          <p:spPr bwMode="auto">
            <a:xfrm>
              <a:off x="6931" y="3390"/>
              <a:ext cx="914" cy="1440"/>
            </a:xfrm>
            <a:custGeom>
              <a:avLst/>
              <a:gdLst>
                <a:gd name="connsiteX0" fmla="*/ 290103 w 580205"/>
                <a:gd name="connsiteY0" fmla="*/ 202977 h 914563"/>
                <a:gd name="connsiteX1" fmla="*/ 378239 w 580205"/>
                <a:gd name="connsiteY1" fmla="*/ 291554 h 914563"/>
                <a:gd name="connsiteX2" fmla="*/ 290103 w 580205"/>
                <a:gd name="connsiteY2" fmla="*/ 380131 h 914563"/>
                <a:gd name="connsiteX3" fmla="*/ 201967 w 580205"/>
                <a:gd name="connsiteY3" fmla="*/ 291554 h 914563"/>
                <a:gd name="connsiteX4" fmla="*/ 290103 w 580205"/>
                <a:gd name="connsiteY4" fmla="*/ 202977 h 914563"/>
                <a:gd name="connsiteX5" fmla="*/ 290103 w 580205"/>
                <a:gd name="connsiteY5" fmla="*/ 145777 h 914563"/>
                <a:gd name="connsiteX6" fmla="*/ 145051 w 580205"/>
                <a:gd name="connsiteY6" fmla="*/ 291554 h 914563"/>
                <a:gd name="connsiteX7" fmla="*/ 233646 w 580205"/>
                <a:gd name="connsiteY7" fmla="*/ 425873 h 914563"/>
                <a:gd name="connsiteX8" fmla="*/ 266163 w 580205"/>
                <a:gd name="connsiteY8" fmla="*/ 432472 h 914563"/>
                <a:gd name="connsiteX9" fmla="*/ 314042 w 580205"/>
                <a:gd name="connsiteY9" fmla="*/ 432472 h 914563"/>
                <a:gd name="connsiteX10" fmla="*/ 346559 w 580205"/>
                <a:gd name="connsiteY10" fmla="*/ 425873 h 914563"/>
                <a:gd name="connsiteX11" fmla="*/ 435154 w 580205"/>
                <a:gd name="connsiteY11" fmla="*/ 291554 h 914563"/>
                <a:gd name="connsiteX12" fmla="*/ 290103 w 580205"/>
                <a:gd name="connsiteY12" fmla="*/ 145777 h 914563"/>
                <a:gd name="connsiteX13" fmla="*/ 290103 w 580205"/>
                <a:gd name="connsiteY13" fmla="*/ 0 h 914563"/>
                <a:gd name="connsiteX14" fmla="*/ 580205 w 580205"/>
                <a:gd name="connsiteY14" fmla="*/ 291554 h 914563"/>
                <a:gd name="connsiteX15" fmla="*/ 557409 w 580205"/>
                <a:gd name="connsiteY15" fmla="*/ 405043 h 914563"/>
                <a:gd name="connsiteX16" fmla="*/ 542596 w 580205"/>
                <a:gd name="connsiteY16" fmla="*/ 432472 h 914563"/>
                <a:gd name="connsiteX17" fmla="*/ 545669 w 580205"/>
                <a:gd name="connsiteY17" fmla="*/ 432472 h 914563"/>
                <a:gd name="connsiteX18" fmla="*/ 290102 w 580205"/>
                <a:gd name="connsiteY18" fmla="*/ 914563 h 914563"/>
                <a:gd name="connsiteX19" fmla="*/ 34536 w 580205"/>
                <a:gd name="connsiteY19" fmla="*/ 432472 h 914563"/>
                <a:gd name="connsiteX20" fmla="*/ 37610 w 580205"/>
                <a:gd name="connsiteY20" fmla="*/ 432472 h 914563"/>
                <a:gd name="connsiteX21" fmla="*/ 22796 w 580205"/>
                <a:gd name="connsiteY21" fmla="*/ 405043 h 914563"/>
                <a:gd name="connsiteX22" fmla="*/ 0 w 580205"/>
                <a:gd name="connsiteY22" fmla="*/ 291554 h 914563"/>
                <a:gd name="connsiteX23" fmla="*/ 290103 w 580205"/>
                <a:gd name="connsiteY23" fmla="*/ 0 h 914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0205" h="914563">
                  <a:moveTo>
                    <a:pt x="290103" y="202977"/>
                  </a:moveTo>
                  <a:cubicBezTo>
                    <a:pt x="338779" y="202977"/>
                    <a:pt x="378239" y="242634"/>
                    <a:pt x="378239" y="291554"/>
                  </a:cubicBezTo>
                  <a:cubicBezTo>
                    <a:pt x="378239" y="340474"/>
                    <a:pt x="338779" y="380131"/>
                    <a:pt x="290103" y="380131"/>
                  </a:cubicBezTo>
                  <a:cubicBezTo>
                    <a:pt x="241427" y="380131"/>
                    <a:pt x="201967" y="340474"/>
                    <a:pt x="201967" y="291554"/>
                  </a:cubicBezTo>
                  <a:cubicBezTo>
                    <a:pt x="201967" y="242634"/>
                    <a:pt x="241427" y="202977"/>
                    <a:pt x="290103" y="202977"/>
                  </a:cubicBezTo>
                  <a:close/>
                  <a:moveTo>
                    <a:pt x="290103" y="145777"/>
                  </a:moveTo>
                  <a:cubicBezTo>
                    <a:pt x="210002" y="145777"/>
                    <a:pt x="145051" y="211052"/>
                    <a:pt x="145051" y="291554"/>
                  </a:cubicBezTo>
                  <a:cubicBezTo>
                    <a:pt x="145051" y="351930"/>
                    <a:pt x="181586" y="403741"/>
                    <a:pt x="233646" y="425873"/>
                  </a:cubicBezTo>
                  <a:lnTo>
                    <a:pt x="266163" y="432472"/>
                  </a:lnTo>
                  <a:lnTo>
                    <a:pt x="314042" y="432472"/>
                  </a:lnTo>
                  <a:lnTo>
                    <a:pt x="346559" y="425873"/>
                  </a:lnTo>
                  <a:cubicBezTo>
                    <a:pt x="398619" y="403741"/>
                    <a:pt x="435154" y="351930"/>
                    <a:pt x="435154" y="291554"/>
                  </a:cubicBezTo>
                  <a:cubicBezTo>
                    <a:pt x="435154" y="211052"/>
                    <a:pt x="370203" y="145777"/>
                    <a:pt x="290103" y="145777"/>
                  </a:cubicBezTo>
                  <a:close/>
                  <a:moveTo>
                    <a:pt x="290103" y="0"/>
                  </a:moveTo>
                  <a:cubicBezTo>
                    <a:pt x="450331" y="0"/>
                    <a:pt x="580205" y="130524"/>
                    <a:pt x="580205" y="291554"/>
                  </a:cubicBezTo>
                  <a:cubicBezTo>
                    <a:pt x="580205" y="331811"/>
                    <a:pt x="572088" y="370162"/>
                    <a:pt x="557409" y="405043"/>
                  </a:cubicBezTo>
                  <a:lnTo>
                    <a:pt x="542596" y="432472"/>
                  </a:lnTo>
                  <a:lnTo>
                    <a:pt x="545669" y="432472"/>
                  </a:lnTo>
                  <a:lnTo>
                    <a:pt x="290102" y="914563"/>
                  </a:lnTo>
                  <a:lnTo>
                    <a:pt x="34536" y="432472"/>
                  </a:lnTo>
                  <a:lnTo>
                    <a:pt x="37610" y="432472"/>
                  </a:lnTo>
                  <a:lnTo>
                    <a:pt x="22796" y="405043"/>
                  </a:lnTo>
                  <a:cubicBezTo>
                    <a:pt x="8117" y="370162"/>
                    <a:pt x="0" y="331811"/>
                    <a:pt x="0" y="291554"/>
                  </a:cubicBezTo>
                  <a:cubicBezTo>
                    <a:pt x="0" y="130524"/>
                    <a:pt x="129874" y="0"/>
                    <a:pt x="29010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anchor="ctr">
              <a:no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cs typeface="+mn-cs"/>
                </a:defRPr>
              </a:lvl9pPr>
            </a:lstStyle>
            <a:p>
              <a:pPr algn="ctr"/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1208" y="2086"/>
              <a:ext cx="5425" cy="804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32" y="2086"/>
              <a:ext cx="16479" cy="8040"/>
              <a:chOff x="332" y="2086"/>
              <a:chExt cx="17037" cy="8040"/>
            </a:xfrm>
          </p:grpSpPr>
          <p:sp>
            <p:nvSpPr>
              <p:cNvPr id="5" name="Rectangle 42"/>
              <p:cNvSpPr/>
              <p:nvPr/>
            </p:nvSpPr>
            <p:spPr>
              <a:xfrm>
                <a:off x="11579" y="4586"/>
                <a:ext cx="5230" cy="4707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ctr" anchorCtr="0"/>
              <a:p>
                <a:pPr algn="just">
                  <a:buFont typeface="Wingdings" panose="05000000000000000000" pitchFamily="2" charset="2"/>
                  <a:buChar char="u"/>
                  <a:defRPr/>
                </a:pPr>
                <a:r>
                  <a:rPr lang="zh-CN" altLang="en-US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国家级箱包出口转型升级基地</a:t>
                </a:r>
                <a:endParaRPr lang="zh-CN" altLang="en-US" sz="1600" b="1" kern="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  <a:p>
                <a:pPr indent="0" algn="just">
                  <a:buFont typeface="Wingdings" panose="05000000000000000000" pitchFamily="2" charset="2"/>
                  <a:buNone/>
                  <a:defRPr/>
                </a:pPr>
                <a:r>
                  <a:rPr lang="zh-CN" altLang="en-US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     </a:t>
                </a:r>
                <a:endParaRPr lang="zh-CN" altLang="en-US" sz="1600" b="1" kern="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  <a:p>
                <a:pPr algn="just">
                  <a:buFont typeface="Wingdings" panose="05000000000000000000" pitchFamily="2" charset="2"/>
                  <a:buChar char="u"/>
                  <a:defRPr/>
                </a:pPr>
                <a:r>
                  <a:rPr lang="zh-CN" altLang="en-US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湖南省</a:t>
                </a:r>
                <a:r>
                  <a:rPr lang="en-US" altLang="zh-CN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“</a:t>
                </a:r>
                <a:r>
                  <a:rPr lang="zh-CN" altLang="en-US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同心园区</a:t>
                </a:r>
                <a:r>
                  <a:rPr lang="en-US" altLang="zh-CN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”</a:t>
                </a:r>
                <a:r>
                  <a:rPr lang="zh-CN" altLang="en-US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示范基地</a:t>
                </a:r>
                <a:endParaRPr lang="zh-CN" altLang="en-US" sz="1600" b="1" kern="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  <a:p>
                <a:pPr indent="0" algn="just">
                  <a:buFont typeface="Wingdings" panose="05000000000000000000" pitchFamily="2" charset="2"/>
                  <a:buNone/>
                  <a:defRPr/>
                </a:pPr>
                <a:endParaRPr lang="en-US" sz="1600" b="1" kern="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  <a:p>
                <a:pPr algn="just">
                  <a:buFont typeface="Wingdings" panose="05000000000000000000" pitchFamily="2" charset="2"/>
                  <a:buChar char="u"/>
                  <a:defRPr/>
                </a:pPr>
                <a:r>
                  <a:rPr lang="zh-CN" altLang="en-US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湖南省创新创业孵化基地</a:t>
                </a:r>
                <a:endParaRPr lang="zh-CN" altLang="en-US" sz="1600" b="1" kern="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  <a:p>
                <a:pPr indent="0" algn="just">
                  <a:buFont typeface="Wingdings" panose="05000000000000000000" pitchFamily="2" charset="2"/>
                  <a:buNone/>
                  <a:defRPr/>
                </a:pPr>
                <a:endParaRPr lang="zh-CN" altLang="en-US" sz="1600" b="1" kern="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  <a:p>
                <a:pPr algn="just">
                  <a:buFont typeface="Wingdings" panose="05000000000000000000" pitchFamily="2" charset="2"/>
                  <a:buChar char="u"/>
                  <a:defRPr/>
                </a:pPr>
                <a:r>
                  <a:rPr lang="zh-CN" altLang="en-US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湖南省中小微创新创业基地</a:t>
                </a:r>
                <a:endParaRPr lang="zh-CN" altLang="en-US" sz="1600" b="1" kern="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  <a:p>
                <a:pPr indent="0" algn="just">
                  <a:buFont typeface="Wingdings" panose="05000000000000000000" pitchFamily="2" charset="2"/>
                  <a:buNone/>
                  <a:defRPr/>
                </a:pPr>
                <a:endParaRPr lang="zh-CN" altLang="en-US" sz="1600" b="1" kern="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  <a:p>
                <a:pPr algn="just">
                  <a:buFont typeface="Wingdings" panose="05000000000000000000" pitchFamily="2" charset="2"/>
                  <a:buChar char="u"/>
                  <a:defRPr/>
                </a:pPr>
                <a:r>
                  <a:rPr lang="en-US" altLang="zh-CN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“</a:t>
                </a:r>
                <a:r>
                  <a:rPr lang="zh-CN" altLang="en-US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迎老乡、回故乡、建家乡</a:t>
                </a:r>
                <a:r>
                  <a:rPr lang="en-US" altLang="zh-CN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”</a:t>
                </a:r>
                <a:r>
                  <a:rPr lang="zh-CN" altLang="en-US" sz="1600" b="1" kern="0" dirty="0" smtClean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标志性项目</a:t>
                </a:r>
                <a:endParaRPr lang="zh-CN" altLang="en-US" sz="1600" b="1" kern="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  <a:p>
                <a:pPr indent="0" algn="just">
                  <a:buFont typeface="Wingdings" panose="05000000000000000000" pitchFamily="2" charset="2"/>
                  <a:buNone/>
                  <a:defRPr/>
                </a:pPr>
                <a:r>
                  <a:rPr lang="zh-CN" altLang="en-US" sz="1500" b="1" kern="0" dirty="0" smtClean="0">
                    <a:solidFill>
                      <a:schemeClr val="accent6">
                        <a:lumMod val="50000"/>
                      </a:schemeClr>
                    </a:solidFill>
                    <a:latin typeface="方正兰亭超细黑简体" panose="02000000000000000000" charset="-122"/>
                    <a:ea typeface="方正兰亭超细黑简体" panose="02000000000000000000" charset="-122"/>
                    <a:cs typeface="Arial" panose="020B0604020202020204" pitchFamily="34" charset="0"/>
                    <a:sym typeface="仿宋" panose="02010609060101010101" pitchFamily="49" charset="-122"/>
                  </a:rPr>
                  <a:t>     </a:t>
                </a:r>
                <a:endParaRPr lang="zh-CN" altLang="en-US" sz="1500" b="1" kern="0" dirty="0" smtClean="0">
                  <a:solidFill>
                    <a:schemeClr val="accent6">
                      <a:lumMod val="50000"/>
                    </a:schemeClr>
                  </a:solidFill>
                  <a:latin typeface="方正兰亭超细黑简体" panose="02000000000000000000" charset="-122"/>
                  <a:ea typeface="方正兰亭超细黑简体" panose="02000000000000000000" charset="-122"/>
                  <a:cs typeface="Arial" panose="020B0604020202020204" pitchFamily="34" charset="0"/>
                  <a:sym typeface="仿宋" panose="02010609060101010101" pitchFamily="49" charset="-122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332" y="2086"/>
                <a:ext cx="17037" cy="8040"/>
                <a:chOff x="332" y="2086"/>
                <a:chExt cx="17037" cy="8040"/>
              </a:xfrm>
            </p:grpSpPr>
            <p:sp>
              <p:nvSpPr>
                <p:cNvPr id="13" name="Rectangle 42"/>
                <p:cNvSpPr/>
                <p:nvPr/>
              </p:nvSpPr>
              <p:spPr>
                <a:xfrm>
                  <a:off x="11579" y="2086"/>
                  <a:ext cx="5790" cy="2357"/>
                </a:xfrm>
                <a:prstGeom prst="rect">
                  <a:avLst/>
                </a:prstGeom>
                <a:noFill/>
                <a:ln w="12700" cap="flat" cmpd="sng" algn="ctr">
                  <a:noFill/>
                  <a:prstDash val="solid"/>
                </a:ln>
                <a:effectLst/>
              </p:spPr>
              <p:txBody>
                <a:bodyPr lIns="91440" tIns="0" rIns="91440" bIns="0" rtlCol="0" anchor="ctr" anchorCtr="0">
                  <a:scene3d>
                    <a:camera prst="orthographicFront"/>
                    <a:lightRig rig="soft" dir="t">
                      <a:rot lat="0" lon="0" rev="15600000"/>
                    </a:lightRig>
                  </a:scene3d>
                  <a:sp3d extrusionH="57150" prstMaterial="softEdge">
                    <a:bevelT w="25400" h="38100"/>
                  </a:sp3d>
                </a:bodyPr>
                <a:p>
                  <a:pPr algn="l">
                    <a:lnSpc>
                      <a:spcPts val="2600"/>
                    </a:lnSpc>
                    <a:defRPr/>
                  </a:pPr>
                  <a:r>
                    <a:rPr lang="en-US" sz="1600" kern="0" dirty="0" smtClean="0">
                      <a:gradFill>
                        <a:gsLst>
                          <a:gs pos="50000">
                            <a:srgbClr val="1F5FBF"/>
                          </a:gs>
                          <a:gs pos="0">
                            <a:srgbClr val="1486CB"/>
                          </a:gs>
                          <a:gs pos="100000">
                            <a:srgbClr val="2A34B2"/>
                          </a:gs>
                        </a:gsLst>
                        <a:lin ang="5400000" scaled="1"/>
                      </a:gra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仿宋" panose="02010609060101010101" pitchFamily="49" charset="-122"/>
                    </a:rPr>
                    <a:t> </a:t>
                  </a:r>
                  <a:r>
                    <a:rPr lang="en-US" sz="1600" kern="0" dirty="0" smtClean="0">
                      <a:gradFill>
                        <a:gsLst>
                          <a:gs pos="50000">
                            <a:srgbClr val="1F5FBF"/>
                          </a:gs>
                          <a:gs pos="0">
                            <a:srgbClr val="1486CB"/>
                          </a:gs>
                          <a:gs pos="100000">
                            <a:srgbClr val="2A34B2"/>
                          </a:gs>
                        </a:gsLst>
                        <a:lin ang="5400000" scaled="1"/>
                      </a:gra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仿宋" panose="02010609060101010101" pitchFamily="49" charset="-122"/>
                    </a:rPr>
                    <a:t>      </a:t>
                  </a:r>
                  <a:r>
                    <a:rPr sz="1600" kern="0" dirty="0" smtClean="0">
                      <a:gradFill>
                        <a:gsLst>
                          <a:gs pos="50000">
                            <a:srgbClr val="1F5FBF"/>
                          </a:gs>
                          <a:gs pos="0">
                            <a:srgbClr val="1486CB"/>
                          </a:gs>
                          <a:gs pos="100000">
                            <a:srgbClr val="2A34B2"/>
                          </a:gs>
                        </a:gsLst>
                        <a:lin ang="5400000" scaled="1"/>
                      </a:gra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仿宋" panose="02010609060101010101" pitchFamily="49" charset="-122"/>
                    </a:rPr>
                    <a:t>邵东隆源中小企业创业园</a:t>
                  </a:r>
                  <a:r>
                    <a:rPr lang="zh-CN" sz="1600" kern="0" dirty="0" smtClean="0">
                      <a:gradFill>
                        <a:gsLst>
                          <a:gs pos="50000">
                            <a:srgbClr val="1F5FBF"/>
                          </a:gs>
                          <a:gs pos="0">
                            <a:srgbClr val="1486CB"/>
                          </a:gs>
                          <a:gs pos="100000">
                            <a:srgbClr val="2A34B2"/>
                          </a:gs>
                        </a:gsLst>
                        <a:lin ang="5400000" scaled="1"/>
                      </a:gra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仿宋" panose="02010609060101010101" pitchFamily="49" charset="-122"/>
                    </a:rPr>
                    <a:t>及隆源</a:t>
                  </a:r>
                  <a:r>
                    <a:rPr sz="1600" kern="0" dirty="0" smtClean="0">
                      <a:gradFill>
                        <a:gsLst>
                          <a:gs pos="50000">
                            <a:srgbClr val="1F5FBF"/>
                          </a:gs>
                          <a:gs pos="0">
                            <a:srgbClr val="1486CB"/>
                          </a:gs>
                          <a:gs pos="100000">
                            <a:srgbClr val="2A34B2"/>
                          </a:gs>
                        </a:gsLst>
                        <a:lin ang="5400000" scaled="1"/>
                      </a:gra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仿宋" panose="02010609060101010101" pitchFamily="49" charset="-122"/>
                    </a:rPr>
                    <a:t>电子信息科技园总面积500亩，总投资20亿元，建设</a:t>
                  </a:r>
                  <a:r>
                    <a:rPr lang="en-US" sz="1600" kern="0" dirty="0" smtClean="0">
                      <a:gradFill>
                        <a:gsLst>
                          <a:gs pos="50000">
                            <a:srgbClr val="1F5FBF"/>
                          </a:gs>
                          <a:gs pos="0">
                            <a:srgbClr val="1486CB"/>
                          </a:gs>
                          <a:gs pos="100000">
                            <a:srgbClr val="2A34B2"/>
                          </a:gs>
                        </a:gsLst>
                        <a:lin ang="5400000" scaled="1"/>
                      </a:gra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仿宋" panose="02010609060101010101" pitchFamily="49" charset="-122"/>
                    </a:rPr>
                    <a:t>4</a:t>
                  </a:r>
                  <a:r>
                    <a:rPr sz="1600" kern="0" dirty="0" smtClean="0">
                      <a:gradFill>
                        <a:gsLst>
                          <a:gs pos="50000">
                            <a:srgbClr val="1F5FBF"/>
                          </a:gs>
                          <a:gs pos="0">
                            <a:srgbClr val="1486CB"/>
                          </a:gs>
                          <a:gs pos="100000">
                            <a:srgbClr val="2A34B2"/>
                          </a:gs>
                        </a:gsLst>
                        <a:lin ang="5400000" scaled="1"/>
                      </a:gradFill>
                      <a:effectLst/>
                      <a:latin typeface="微软雅黑" panose="020B0503020204020204" pitchFamily="34" charset="-122"/>
                      <a:ea typeface="微软雅黑" panose="020B0503020204020204" pitchFamily="34" charset="-122"/>
                      <a:cs typeface="Arial" panose="020B0604020202020204" pitchFamily="34" charset="0"/>
                      <a:sym typeface="仿宋" panose="02010609060101010101" pitchFamily="49" charset="-122"/>
                    </a:rPr>
                    <a:t>0万平方米的标准化厂房。</a:t>
                  </a:r>
                  <a:endParaRPr sz="1600" kern="0" dirty="0" smtClean="0">
                    <a:gradFill>
                      <a:gsLst>
                        <a:gs pos="50000">
                          <a:srgbClr val="1F5FBF"/>
                        </a:gs>
                        <a:gs pos="0">
                          <a:srgbClr val="1486CB"/>
                        </a:gs>
                        <a:gs pos="100000">
                          <a:srgbClr val="2A34B2"/>
                        </a:gs>
                      </a:gsLst>
                      <a:lin ang="5400000" scaled="1"/>
                    </a:gra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  <a:sym typeface="仿宋" panose="02010609060101010101" pitchFamily="49" charset="-122"/>
                  </a:endParaRPr>
                </a:p>
              </p:txBody>
            </p:sp>
            <p:pic>
              <p:nvPicPr>
                <p:cNvPr id="9" name="图片 8"/>
                <p:cNvPicPr>
                  <a:picLocks noChangeAspect="1"/>
                </p:cNvPicPr>
                <p:nvPr/>
              </p:nvPicPr>
              <p:blipFill>
                <a:blip r:embed="rId1"/>
                <a:srcRect r="5887"/>
                <a:stretch>
                  <a:fillRect/>
                </a:stretch>
              </p:blipFill>
              <p:spPr>
                <a:xfrm>
                  <a:off x="332" y="2086"/>
                  <a:ext cx="11244" cy="8040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2434590" y="314960"/>
            <a:ext cx="14080490" cy="7174230"/>
            <a:chOff x="-3834" y="496"/>
            <a:chExt cx="22174" cy="11298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534" y="8820"/>
              <a:ext cx="2539" cy="2975"/>
            </a:xfrm>
            <a:prstGeom prst="line">
              <a:avLst/>
            </a:prstGeom>
            <a:ln w="12700">
              <a:solidFill>
                <a:schemeClr val="accent1">
                  <a:alpha val="2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>
              <a:off x="13163" y="2087"/>
              <a:ext cx="5177" cy="78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-3834" y="496"/>
              <a:ext cx="22175" cy="9489"/>
              <a:chOff x="-3834" y="496"/>
              <a:chExt cx="22175" cy="9489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0" y="496"/>
                <a:ext cx="5599" cy="944"/>
                <a:chOff x="0" y="314980"/>
                <a:chExt cx="3555365" cy="599420"/>
              </a:xfrm>
            </p:grpSpPr>
            <p:sp>
              <p:nvSpPr>
                <p:cNvPr id="15" name="矩形 14"/>
                <p:cNvSpPr/>
                <p:nvPr/>
              </p:nvSpPr>
              <p:spPr>
                <a:xfrm>
                  <a:off x="0" y="342900"/>
                  <a:ext cx="171450" cy="57150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9050" y="314980"/>
                  <a:ext cx="3536315" cy="5835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3200" b="1" dirty="0">
                      <a:solidFill>
                        <a:srgbClr val="0070C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境内工业园区</a:t>
                  </a:r>
                  <a:endParaRPr lang="zh-CN" altLang="en-US" sz="3200" b="1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22" name="直接连接符 21"/>
              <p:cNvCxnSpPr/>
              <p:nvPr/>
            </p:nvCxnSpPr>
            <p:spPr>
              <a:xfrm>
                <a:off x="-3834" y="1417"/>
                <a:ext cx="6637" cy="7778"/>
              </a:xfrm>
              <a:prstGeom prst="line">
                <a:avLst/>
              </a:prstGeom>
              <a:ln w="12700">
                <a:solidFill>
                  <a:schemeClr val="accent1">
                    <a:alpha val="2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1"/>
              <a:srcRect l="11444"/>
              <a:stretch>
                <a:fillRect/>
              </a:stretch>
            </p:blipFill>
            <p:spPr>
              <a:xfrm>
                <a:off x="709" y="2087"/>
                <a:ext cx="12453" cy="7898"/>
              </a:xfrm>
              <a:prstGeom prst="rect">
                <a:avLst/>
              </a:prstGeom>
            </p:spPr>
          </p:pic>
          <p:sp>
            <p:nvSpPr>
              <p:cNvPr id="10" name="文本框 9"/>
              <p:cNvSpPr txBox="1"/>
              <p:nvPr/>
            </p:nvSpPr>
            <p:spPr>
              <a:xfrm>
                <a:off x="13163" y="2295"/>
                <a:ext cx="5178" cy="66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l">
                  <a:lnSpc>
                    <a:spcPct val="150000"/>
                  </a:lnSpc>
                </a:pPr>
                <a:r>
                  <a:rPr lang="zh-CN" altLang="en-US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邵阳东盟科技产业园总投资</a:t>
                </a:r>
                <a:r>
                  <a:rPr lang="en-US" altLang="zh-CN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50</a:t>
                </a:r>
                <a:r>
                  <a:rPr lang="zh-CN" altLang="en-US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亿元，拟用地</a:t>
                </a:r>
                <a:r>
                  <a:rPr lang="en-US" altLang="zh-CN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500</a:t>
                </a:r>
                <a:r>
                  <a:rPr lang="zh-CN" altLang="en-US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亩，分四期开发，一期已建成</a:t>
                </a:r>
                <a:r>
                  <a:rPr lang="en-US" altLang="zh-CN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30</a:t>
                </a:r>
                <a:r>
                  <a:rPr lang="zh-CN" altLang="en-US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多万平方米，年产值达</a:t>
                </a:r>
                <a:r>
                  <a:rPr lang="en-US" altLang="zh-CN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26</a:t>
                </a:r>
                <a:r>
                  <a:rPr lang="zh-CN" altLang="en-US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亿元，规划的电子信息区、生物科技区、传统产业升级区，正逐步成为承接大湾区产业转移、对接东盟市场的重要载体。</a:t>
                </a:r>
                <a:endParaRPr lang="zh-CN" altLang="en-US" sz="180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n-US" altLang="zh-CN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“</a:t>
                </a:r>
                <a:r>
                  <a:rPr lang="zh-CN" altLang="en-US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迎老乡、回故乡、建家乡</a:t>
                </a:r>
                <a:r>
                  <a:rPr lang="en-US" altLang="zh-CN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”</a:t>
                </a:r>
                <a:r>
                  <a:rPr lang="zh-CN" altLang="en-US" sz="1800">
                    <a:latin typeface="Arial" panose="020B0604020202020204" pitchFamily="34" charset="0"/>
                    <a:ea typeface="微软雅黑" panose="020B0503020204020204" pitchFamily="34" charset="-122"/>
                  </a:rPr>
                  <a:t>标志性项目</a:t>
                </a:r>
                <a:endParaRPr lang="zh-CN" altLang="en-US" sz="180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-190500"/>
            <a:ext cx="12339872" cy="7219950"/>
            <a:chOff x="0" y="-300"/>
            <a:chExt cx="19433" cy="1137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4643" y="5456"/>
              <a:ext cx="4790" cy="5614"/>
            </a:xfrm>
            <a:prstGeom prst="line">
              <a:avLst/>
            </a:prstGeom>
            <a:ln w="12700">
              <a:solidFill>
                <a:schemeClr val="bg1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6567" y="-300"/>
              <a:ext cx="1394" cy="1634"/>
            </a:xfrm>
            <a:prstGeom prst="line">
              <a:avLst/>
            </a:prstGeom>
            <a:ln w="12700">
              <a:solidFill>
                <a:schemeClr val="bg1">
                  <a:alpha val="3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等腰三角形 19"/>
            <p:cNvSpPr/>
            <p:nvPr/>
          </p:nvSpPr>
          <p:spPr>
            <a:xfrm rot="10800000">
              <a:off x="13179" y="4925"/>
              <a:ext cx="480" cy="28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0" y="1628"/>
              <a:ext cx="19199" cy="8431"/>
              <a:chOff x="3798" y="798"/>
              <a:chExt cx="10602" cy="6452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8597" y="798"/>
                <a:ext cx="5652" cy="1194"/>
              </a:xfrm>
              <a:prstGeom prst="rect">
                <a:avLst/>
              </a:prstGeom>
            </p:spPr>
            <p:txBody>
              <a:bodyPr wrap="square" lIns="68571" tIns="34285" rIns="68571" bIns="34285">
                <a:spAutoFit/>
              </a:bodyPr>
              <a:lstStyle/>
              <a:p>
                <a:pPr algn="r"/>
                <a:r>
                  <a:rPr lang="en-US" altLang="zh-CN" sz="6000" b="1" dirty="0">
                    <a:solidFill>
                      <a:srgbClr val="005DA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THANKS</a:t>
                </a:r>
                <a:endParaRPr lang="en-US" altLang="zh-CN" sz="6000" b="1" dirty="0">
                  <a:solidFill>
                    <a:srgbClr val="005D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798" y="2025"/>
                <a:ext cx="10602" cy="3046"/>
              </a:xfrm>
              <a:prstGeom prst="rect">
                <a:avLst/>
              </a:prstGeom>
              <a:solidFill>
                <a:srgbClr val="005D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Rectangle 3"/>
              <p:cNvSpPr txBox="1">
                <a:spLocks noChangeArrowheads="1"/>
              </p:cNvSpPr>
              <p:nvPr/>
            </p:nvSpPr>
            <p:spPr>
              <a:xfrm>
                <a:off x="3893" y="2526"/>
                <a:ext cx="10355" cy="21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>
                  <a:lnSpc>
                    <a:spcPct val="130000"/>
                  </a:lnSpc>
                </a:pPr>
                <a:r>
                  <a:rPr lang="en-US" altLang="zh-CN" sz="3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     </a:t>
                </a:r>
                <a:r>
                  <a:rPr lang="zh-CN" sz="3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诚挚邀请各位领导、企业家朋友光临泰国湖南工业园考察、指导工作！在产业协作的道路上共抓机遇、共赢未来！谢谢大家！</a:t>
                </a:r>
                <a:endParaRPr 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l">
                  <a:lnSpc>
                    <a:spcPct val="130000"/>
                  </a:lnSpc>
                </a:pPr>
                <a:endParaRPr 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4537" y="5071"/>
                <a:ext cx="4791" cy="21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4060"/>
                  </a:lnSpc>
                </a:pPr>
                <a:r>
                  <a:rPr lang="zh-CN" altLang="en-US" sz="1600" b="1" dirty="0">
                    <a:solidFill>
                      <a:srgbClr val="005DA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仿宋" panose="02010609060101010101" pitchFamily="49" charset="-122"/>
                  </a:rPr>
                  <a:t>泰国湖南工业园联系人：</a:t>
                </a:r>
                <a:endParaRPr lang="zh-CN" altLang="en-US" sz="1600" b="1" dirty="0">
                  <a:solidFill>
                    <a:srgbClr val="005D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>
                  <a:lnSpc>
                    <a:spcPts val="4060"/>
                  </a:lnSpc>
                </a:pPr>
                <a:r>
                  <a:rPr lang="zh-CN" altLang="en-US" sz="1600" b="1" dirty="0">
                    <a:solidFill>
                      <a:srgbClr val="005DA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仿宋" panose="02010609060101010101" pitchFamily="49" charset="-122"/>
                  </a:rPr>
                  <a:t>泰国：刘伟先生 +66 81-133-3533</a:t>
                </a:r>
                <a:endParaRPr lang="zh-CN" altLang="en-US" sz="1600" b="1" dirty="0">
                  <a:solidFill>
                    <a:srgbClr val="005D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>
                  <a:lnSpc>
                    <a:spcPts val="4060"/>
                  </a:lnSpc>
                </a:pPr>
                <a:r>
                  <a:rPr lang="zh-CN" altLang="en-US" sz="1600" b="1" dirty="0">
                    <a:solidFill>
                      <a:srgbClr val="005DA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仿宋" panose="02010609060101010101" pitchFamily="49" charset="-122"/>
                  </a:rPr>
                  <a:t>中国：刘纯鹰先生 </a:t>
                </a:r>
                <a:r>
                  <a:rPr lang="zh-CN" altLang="en-US" sz="1600" b="1" dirty="0">
                    <a:solidFill>
                      <a:srgbClr val="005DA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+86 151-1597-2998          </a:t>
                </a:r>
                <a:endParaRPr lang="en-US" altLang="zh-CN" sz="1600" b="1" dirty="0">
                  <a:solidFill>
                    <a:srgbClr val="005D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endParaRPr lang="en-US" altLang="zh-CN" sz="1600" b="1" dirty="0">
                  <a:solidFill>
                    <a:srgbClr val="005D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" name="文本框 1"/>
            <p:cNvSpPr txBox="1"/>
            <p:nvPr/>
          </p:nvSpPr>
          <p:spPr>
            <a:xfrm>
              <a:off x="11355" y="7218"/>
              <a:ext cx="6009" cy="8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p>
              <a:pPr>
                <a:lnSpc>
                  <a:spcPts val="4060"/>
                </a:lnSpc>
              </a:pPr>
              <a:endParaRPr lang="en-US" altLang="zh-CN" sz="1600" b="1" dirty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连接符 5"/>
            <p:cNvCxnSpPr>
              <a:cxnSpLocks noChangeShapeType="1"/>
            </p:cNvCxnSpPr>
            <p:nvPr/>
          </p:nvCxnSpPr>
          <p:spPr bwMode="auto">
            <a:xfrm flipH="1" flipV="1">
              <a:off x="380" y="6549"/>
              <a:ext cx="18214" cy="3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-39370"/>
            <a:ext cx="12192000" cy="6858000"/>
            <a:chOff x="0" y="-62"/>
            <a:chExt cx="19200" cy="10800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62"/>
              <a:ext cx="19200" cy="1080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1013" y="3671"/>
              <a:ext cx="6764" cy="3554"/>
              <a:chOff x="599173" y="1327698"/>
              <a:chExt cx="3221132" cy="1692605"/>
            </a:xfrm>
          </p:grpSpPr>
          <p:sp>
            <p:nvSpPr>
              <p:cNvPr id="52" name="平行四边形 51"/>
              <p:cNvSpPr/>
              <p:nvPr/>
            </p:nvSpPr>
            <p:spPr>
              <a:xfrm>
                <a:off x="599173" y="1327698"/>
                <a:ext cx="3221132" cy="1692605"/>
              </a:xfrm>
              <a:prstGeom prst="parallelogram">
                <a:avLst>
                  <a:gd name="adj" fmla="val 48207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latin typeface="Impact" panose="020B0806030902050204" pitchFamily="34" charset="0"/>
                </a:endParaRPr>
              </a:p>
            </p:txBody>
          </p:sp>
          <p:sp>
            <p:nvSpPr>
              <p:cNvPr id="15" name="Text Placeholder 4"/>
              <p:cNvSpPr txBox="1"/>
              <p:nvPr/>
            </p:nvSpPr>
            <p:spPr>
              <a:xfrm>
                <a:off x="1113211" y="1873516"/>
                <a:ext cx="2256285" cy="496784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zh-CN" altLang="en-US" sz="9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en-US" altLang="zh-CN" sz="8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indent="0" algn="ctr">
                  <a:buNone/>
                </a:pPr>
                <a:r>
                  <a:rPr lang="en-US" altLang="zh-CN" sz="3735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  <a:endParaRPr lang="en-GB" sz="37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" name="组合 2"/>
            <p:cNvGrpSpPr/>
            <p:nvPr>
              <p:custDataLst>
                <p:tags r:id="rId2"/>
              </p:custDataLst>
            </p:nvPr>
          </p:nvGrpSpPr>
          <p:grpSpPr>
            <a:xfrm>
              <a:off x="9915" y="2838"/>
              <a:ext cx="7521" cy="6062"/>
              <a:chOff x="10024" y="1831"/>
              <a:chExt cx="7521" cy="6062"/>
            </a:xfrm>
          </p:grpSpPr>
          <p:sp>
            <p:nvSpPr>
              <p:cNvPr id="64" name="矩形 63"/>
              <p:cNvSpPr/>
              <p:nvPr>
                <p:custDataLst>
                  <p:tags r:id="rId3"/>
                </p:custDataLst>
              </p:nvPr>
            </p:nvSpPr>
            <p:spPr>
              <a:xfrm>
                <a:off x="11398" y="3753"/>
                <a:ext cx="5936" cy="725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endParaRPr lang="zh-CN" alt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矩形 66"/>
              <p:cNvSpPr/>
              <p:nvPr>
                <p:custDataLst>
                  <p:tags r:id="rId4"/>
                </p:custDataLst>
              </p:nvPr>
            </p:nvSpPr>
            <p:spPr>
              <a:xfrm>
                <a:off x="11450" y="5348"/>
                <a:ext cx="5936" cy="725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zh-CN" altLang="en-GB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跨界布局新领域</a:t>
                </a:r>
                <a:endParaRPr lang="zh-CN" alt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10085" y="3537"/>
                <a:ext cx="1105" cy="1105"/>
                <a:chOff x="3995936" y="1495374"/>
                <a:chExt cx="720080" cy="720080"/>
              </a:xfrm>
            </p:grpSpPr>
            <p:sp>
              <p:nvSpPr>
                <p:cNvPr id="82" name="椭圆 81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3995936" y="1495374"/>
                  <a:ext cx="720080" cy="720080"/>
                </a:xfrm>
                <a:prstGeom prst="ellipse">
                  <a:avLst/>
                </a:prstGeom>
                <a:solidFill>
                  <a:srgbClr val="005DA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/>
                </a:p>
              </p:txBody>
            </p:sp>
            <p:sp>
              <p:nvSpPr>
                <p:cNvPr id="83" name="TextBox 15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4023348" y="1567957"/>
                  <a:ext cx="595602" cy="5147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665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</a:t>
                  </a:r>
                  <a:endParaRPr lang="zh-CN" altLang="en-US" sz="266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84" name="组合 83"/>
              <p:cNvGrpSpPr/>
              <p:nvPr/>
            </p:nvGrpSpPr>
            <p:grpSpPr>
              <a:xfrm>
                <a:off x="10024" y="5264"/>
                <a:ext cx="1105" cy="1105"/>
                <a:chOff x="3995936" y="1495374"/>
                <a:chExt cx="720080" cy="720080"/>
              </a:xfrm>
            </p:grpSpPr>
            <p:sp>
              <p:nvSpPr>
                <p:cNvPr id="85" name="椭圆 8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995936" y="1495374"/>
                  <a:ext cx="720080" cy="720080"/>
                </a:xfrm>
                <a:prstGeom prst="ellipse">
                  <a:avLst/>
                </a:prstGeom>
                <a:solidFill>
                  <a:srgbClr val="005DA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/>
                </a:p>
              </p:txBody>
            </p:sp>
            <p:sp>
              <p:nvSpPr>
                <p:cNvPr id="86" name="TextBox 15"/>
                <p:cNvSpPr txBox="1"/>
                <p:nvPr>
                  <p:custDataLst>
                    <p:tags r:id="rId8"/>
                  </p:custDataLst>
                </p:nvPr>
              </p:nvSpPr>
              <p:spPr>
                <a:xfrm>
                  <a:off x="4023348" y="1567957"/>
                  <a:ext cx="595602" cy="5147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665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03</a:t>
                  </a:r>
                  <a:endParaRPr lang="zh-CN" altLang="en-US" sz="266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89" name="TextBox 15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10081" y="7103"/>
                <a:ext cx="914" cy="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66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6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2" name="组合 21"/>
              <p:cNvGrpSpPr/>
              <p:nvPr/>
            </p:nvGrpSpPr>
            <p:grpSpPr>
              <a:xfrm>
                <a:off x="10024" y="1831"/>
                <a:ext cx="1105" cy="1105"/>
                <a:chOff x="3995936" y="1495374"/>
                <a:chExt cx="720080" cy="720080"/>
              </a:xfrm>
            </p:grpSpPr>
            <p:sp>
              <p:nvSpPr>
                <p:cNvPr id="23" name="椭圆 22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995936" y="1495374"/>
                  <a:ext cx="720080" cy="720080"/>
                </a:xfrm>
                <a:prstGeom prst="ellipse">
                  <a:avLst/>
                </a:prstGeom>
                <a:solidFill>
                  <a:srgbClr val="005DA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/>
                </a:p>
              </p:txBody>
            </p:sp>
            <p:sp>
              <p:nvSpPr>
                <p:cNvPr id="24" name="TextBox 15"/>
                <p:cNvSpPr txBox="1"/>
                <p:nvPr>
                  <p:custDataLst>
                    <p:tags r:id="rId11"/>
                  </p:custDataLst>
                </p:nvPr>
              </p:nvSpPr>
              <p:spPr>
                <a:xfrm>
                  <a:off x="4023348" y="1567957"/>
                  <a:ext cx="595602" cy="5147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665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</a:t>
                  </a:r>
                  <a:endParaRPr lang="zh-CN" altLang="en-US" sz="266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5" name="TextBox 48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1499" y="1959"/>
                <a:ext cx="6046" cy="725"/>
              </a:xfrm>
              <a:prstGeom prst="rect">
                <a:avLst/>
              </a:prstGeom>
              <a:noFill/>
            </p:spPr>
            <p:txBody>
              <a:bodyPr wrap="square" lIns="91445" tIns="45721" rIns="91445" bIns="45721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境外泰国湖南工业园概况</a:t>
                </a:r>
                <a:endParaRPr lang="zh-CN" altLang="en-US" sz="24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" name="TextBox 48"/>
          <p:cNvSpPr txBox="1"/>
          <p:nvPr>
            <p:custDataLst>
              <p:tags r:id="rId13"/>
            </p:custDataLst>
          </p:nvPr>
        </p:nvSpPr>
        <p:spPr>
          <a:xfrm>
            <a:off x="7232603" y="2985832"/>
            <a:ext cx="3839258" cy="460375"/>
          </a:xfrm>
          <a:prstGeom prst="rect">
            <a:avLst/>
          </a:prstGeom>
          <a:noFill/>
        </p:spPr>
        <p:txBody>
          <a:bodyPr wrap="square" lIns="91445" tIns="45721" rIns="91445" bIns="45721" rtlCol="0">
            <a:spAutoFit/>
          </a:bodyPr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境内工业园区概况</a:t>
            </a:r>
            <a:endParaRPr lang="zh-CN" altLang="en-US" sz="24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C:\Users\Administrator\Desktop\图片1.png图片1"/>
          <p:cNvPicPr>
            <a:picLocks noChangeAspect="1"/>
          </p:cNvPicPr>
          <p:nvPr/>
        </p:nvPicPr>
        <p:blipFill>
          <a:blip r:embed="rId1"/>
          <a:srcRect l="24003"/>
          <a:stretch>
            <a:fillRect/>
          </a:stretch>
        </p:blipFill>
        <p:spPr>
          <a:xfrm>
            <a:off x="0" y="2230755"/>
            <a:ext cx="5034280" cy="260794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365391" y="2707247"/>
            <a:ext cx="2057127" cy="1710404"/>
            <a:chOff x="3365391" y="2707247"/>
            <a:chExt cx="2057127" cy="1710404"/>
          </a:xfrm>
        </p:grpSpPr>
        <p:sp>
          <p:nvSpPr>
            <p:cNvPr id="5" name="矩形 4"/>
            <p:cNvSpPr/>
            <p:nvPr/>
          </p:nvSpPr>
          <p:spPr>
            <a:xfrm rot="2700000">
              <a:off x="3365391" y="2707247"/>
              <a:ext cx="1368193" cy="136819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2700000">
              <a:off x="4569440" y="4046923"/>
              <a:ext cx="370728" cy="370728"/>
            </a:xfrm>
            <a:prstGeom prst="rect">
              <a:avLst/>
            </a:prstGeom>
            <a:solidFill>
              <a:srgbClr val="0DA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700000">
              <a:off x="5240973" y="4003712"/>
              <a:ext cx="181545" cy="181545"/>
            </a:xfrm>
            <a:prstGeom prst="rect">
              <a:avLst/>
            </a:prstGeom>
            <a:solidFill>
              <a:srgbClr val="53B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070710" y="2934380"/>
            <a:ext cx="19634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084642" y="1384124"/>
            <a:ext cx="4214716" cy="4939309"/>
          </a:xfrm>
          <a:prstGeom prst="line">
            <a:avLst/>
          </a:prstGeom>
          <a:ln w="12700">
            <a:solidFill>
              <a:srgbClr val="0070C0">
                <a:alpha val="2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111842" y="-2469655"/>
            <a:ext cx="4214716" cy="4939309"/>
          </a:xfrm>
          <a:prstGeom prst="line">
            <a:avLst/>
          </a:prstGeom>
          <a:ln w="12700">
            <a:solidFill>
              <a:srgbClr val="0070C0">
                <a:alpha val="2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102225" y="2465705"/>
            <a:ext cx="68072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泰国湖南工业园</a:t>
            </a:r>
            <a:endParaRPr lang="zh-CN" altLang="en-US" sz="4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734372" y="3308793"/>
            <a:ext cx="7175053" cy="1529715"/>
            <a:chOff x="4929317" y="3391343"/>
            <a:chExt cx="7175053" cy="1529715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929317" y="3391343"/>
              <a:ext cx="7175053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5655757" y="3505643"/>
              <a:ext cx="6447790" cy="141541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   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一座充满活力的产业高地，更是湖南企业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走出去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、对接东盟乃至全球市场的核心合作平台。是湖南省境外重点项目，自规划之初就享受到泰国政府最高园区优惠政策，为入园企业筑牢了发展的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政策护城河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。</a:t>
              </a:r>
              <a:endPara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2434590" y="314960"/>
            <a:ext cx="13587730" cy="7174230"/>
            <a:chOff x="-3834" y="496"/>
            <a:chExt cx="21398" cy="11298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534" y="8820"/>
              <a:ext cx="2539" cy="2975"/>
            </a:xfrm>
            <a:prstGeom prst="line">
              <a:avLst/>
            </a:prstGeom>
            <a:ln w="12700">
              <a:solidFill>
                <a:schemeClr val="accent1">
                  <a:alpha val="2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-3834" y="1417"/>
              <a:ext cx="6637" cy="7778"/>
            </a:xfrm>
            <a:prstGeom prst="line">
              <a:avLst/>
            </a:prstGeom>
            <a:ln w="12700">
              <a:solidFill>
                <a:schemeClr val="accent1">
                  <a:alpha val="2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/>
            <p:cNvGrpSpPr/>
            <p:nvPr/>
          </p:nvGrpSpPr>
          <p:grpSpPr>
            <a:xfrm>
              <a:off x="0" y="496"/>
              <a:ext cx="17565" cy="9196"/>
              <a:chOff x="0" y="496"/>
              <a:chExt cx="17565" cy="9196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0" y="496"/>
                <a:ext cx="6519" cy="944"/>
                <a:chOff x="0" y="314980"/>
                <a:chExt cx="4139565" cy="599420"/>
              </a:xfrm>
            </p:grpSpPr>
            <p:sp>
              <p:nvSpPr>
                <p:cNvPr id="15" name="矩形 14"/>
                <p:cNvSpPr/>
                <p:nvPr/>
              </p:nvSpPr>
              <p:spPr>
                <a:xfrm>
                  <a:off x="0" y="342900"/>
                  <a:ext cx="171450" cy="57150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9050" y="314980"/>
                  <a:ext cx="4120515" cy="5835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3200" b="1" dirty="0">
                      <a:solidFill>
                        <a:srgbClr val="0070C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刘纯鹰简介</a:t>
                  </a:r>
                  <a:endParaRPr lang="zh-CN" altLang="en-US" sz="3200" b="1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" name="文本框 5"/>
              <p:cNvSpPr txBox="1"/>
              <p:nvPr/>
            </p:nvSpPr>
            <p:spPr>
              <a:xfrm>
                <a:off x="6383" y="2253"/>
                <a:ext cx="11183" cy="7075"/>
              </a:xfrm>
              <a:prstGeom prst="rect">
                <a:avLst/>
              </a:prstGeom>
              <a:noFill/>
              <a:ln w="9525">
                <a:noFill/>
                <a:miter/>
              </a:ln>
              <a:effectLst>
                <a:outerShdw sx="999" sy="999" algn="ctr" rotWithShape="0">
                  <a:srgbClr val="000000"/>
                </a:outerShdw>
              </a:effectLst>
            </p:spPr>
            <p:txBody>
              <a:bodyPr wrap="square" rtlCol="0" anchor="t">
                <a:noAutofit/>
              </a:bodyPr>
              <a:lstStyle/>
              <a:p>
                <a:pPr algn="just" defTabSz="1469390" fontAlgn="auto">
                  <a:lnSpc>
                    <a:spcPts val="3135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    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泰国湖南工业园投资人刘纯鹰，系泰国湖南商会会长。多家控股企业董事长，同时担任：中国侨联第九届委员会海外委员、前泰国国会主席名誉顾问、湖南省侨商会名誉会长、湖南省侨联海外顾问、湖南省华侨公益基金会执行会长等。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algn="just" defTabSz="1469390" fontAlgn="auto">
                  <a:lnSpc>
                    <a:spcPts val="3135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    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会长及会长公司荣获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“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脱贫攻坚先进集体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”“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对抗新冠肺炎疫情先进民营企业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““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全国归侨侨眷先进个人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”“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慈善企业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”“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最美扶贫人物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”“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优秀民营企业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”“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湖南省民营百强企业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”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等多种国家级、省市荣誉称号。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  <a:p>
                <a:pPr algn="just" defTabSz="1469390" fontAlgn="auto">
                  <a:lnSpc>
                    <a:spcPts val="3135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      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刘纯鹰积极为泰国的湖南籍企业和全国各地商会提供良好服务，为促进泰国与我国的交流作出了杰出贡献。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  <p:pic>
            <p:nvPicPr>
              <p:cNvPr id="8" name="图片 7" descr="半身照"/>
              <p:cNvPicPr>
                <a:picLocks noChangeAspect="1"/>
              </p:cNvPicPr>
              <p:nvPr/>
            </p:nvPicPr>
            <p:blipFill>
              <a:blip r:embed="rId1">
                <a:lum bright="6000" contrast="18000"/>
              </a:blip>
              <a:stretch>
                <a:fillRect/>
              </a:stretch>
            </p:blipFill>
            <p:spPr>
              <a:xfrm>
                <a:off x="402" y="2162"/>
                <a:ext cx="5378" cy="753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>
            <a:off x="-2434804" y="899755"/>
            <a:ext cx="4214716" cy="4939309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>
            <p:custDataLst>
              <p:tags r:id="rId1"/>
            </p:custDataLst>
          </p:nvPr>
        </p:nvGrpSpPr>
        <p:grpSpPr>
          <a:xfrm>
            <a:off x="0" y="314960"/>
            <a:ext cx="12129770" cy="6840855"/>
            <a:chOff x="0" y="496"/>
            <a:chExt cx="19102" cy="10773"/>
          </a:xfrm>
        </p:grpSpPr>
        <p:grpSp>
          <p:nvGrpSpPr>
            <p:cNvPr id="2" name="组合 1"/>
            <p:cNvGrpSpPr/>
            <p:nvPr/>
          </p:nvGrpSpPr>
          <p:grpSpPr>
            <a:xfrm>
              <a:off x="0" y="496"/>
              <a:ext cx="3570" cy="944"/>
              <a:chOff x="0" y="314980"/>
              <a:chExt cx="2266950" cy="599420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0" y="342900"/>
                <a:ext cx="171450" cy="5715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9050" y="314980"/>
                <a:ext cx="2247900" cy="58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交通情况</a:t>
                </a:r>
                <a:endPara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>
              <p:custDataLst>
                <p:tags r:id="rId2"/>
              </p:custDataLst>
            </p:nvPr>
          </p:nvGrpSpPr>
          <p:grpSpPr>
            <a:xfrm>
              <a:off x="2846" y="837"/>
              <a:ext cx="16257" cy="10433"/>
              <a:chOff x="1534" y="89"/>
              <a:chExt cx="17490" cy="11706"/>
            </a:xfrm>
          </p:grpSpPr>
          <p:cxnSp>
            <p:nvCxnSpPr>
              <p:cNvPr id="21" name="直接连接符 20"/>
              <p:cNvCxnSpPr/>
              <p:nvPr>
                <p:custDataLst>
                  <p:tags r:id="rId3"/>
                </p:custDataLst>
              </p:nvPr>
            </p:nvCxnSpPr>
            <p:spPr>
              <a:xfrm>
                <a:off x="1534" y="8820"/>
                <a:ext cx="2539" cy="2975"/>
              </a:xfrm>
              <a:prstGeom prst="line">
                <a:avLst/>
              </a:prstGeom>
              <a:ln w="12700">
                <a:solidFill>
                  <a:schemeClr val="accent1">
                    <a:alpha val="21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5@|1FFC:4308095|FBC:16777215|LFC:16777215|LBC:16777215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 rot="18786791">
                <a:off x="11372" y="2825"/>
                <a:ext cx="1095" cy="109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152400" dist="101600" dir="2700000" algn="tl" rotWithShape="0">
                  <a:prstClr val="black">
                    <a:alpha val="60000"/>
                  </a:prstClr>
                </a:outerShdw>
              </a:effectLst>
            </p:spPr>
            <p:txBody>
              <a:bodyPr anchor="ctr"/>
              <a:lstStyle/>
              <a:p>
                <a:pPr algn="ctr" defTabSz="949325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600">
                  <a:solidFill>
                    <a:srgbClr val="297F9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Oval 58@|1FFC:4308095|FBC:16777215|LFC:16777215|LBC:16777215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 rot="7432715">
                <a:off x="6744" y="7501"/>
                <a:ext cx="1092" cy="109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152400" dist="101600" dir="2700000" algn="tl" rotWithShape="0">
                  <a:prstClr val="black">
                    <a:alpha val="60000"/>
                  </a:prstClr>
                </a:outerShdw>
              </a:effectLst>
            </p:spPr>
            <p:txBody>
              <a:bodyPr anchor="ctr"/>
              <a:lstStyle>
                <a:lvl1pPr defTabSz="949325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600">
                  <a:solidFill>
                    <a:srgbClr val="297F9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Oval 80@|1FFC:2381804|FBC:16777215|LFC:16777215|LBC:16777215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 rot="13209507">
                <a:off x="6728" y="2815"/>
                <a:ext cx="1094" cy="109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52400" dist="101600" dir="2700000" algn="tl" rotWithShape="0">
                  <a:prstClr val="black">
                    <a:alpha val="60000"/>
                  </a:prstClr>
                </a:outerShdw>
              </a:effectLst>
            </p:spPr>
            <p:txBody>
              <a:bodyPr anchor="ctr"/>
              <a:lstStyle>
                <a:lvl1pPr defTabSz="949325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600">
                  <a:solidFill>
                    <a:srgbClr val="297F9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Oval 87@|1FFC:2381804|FBC:16777215|LFC:16777215|LBC:16777215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 rot="2362129">
                <a:off x="11371" y="7500"/>
                <a:ext cx="1097" cy="109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52400" dist="101600" dir="2700000" algn="tl" rotWithShape="0">
                  <a:prstClr val="black">
                    <a:alpha val="60000"/>
                  </a:prstClr>
                </a:outerShdw>
              </a:effectLst>
            </p:spPr>
            <p:txBody>
              <a:bodyPr anchor="ctr"/>
              <a:lstStyle/>
              <a:p>
                <a:pPr algn="ctr" defTabSz="949325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600">
                  <a:solidFill>
                    <a:srgbClr val="297F9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120@|1FFC:1554685|FBC:16777215|LFC:16777215|LBC:16777215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 rot="10509579">
                <a:off x="5270" y="5076"/>
                <a:ext cx="1098" cy="109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defTabSz="949325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600">
                  <a:solidFill>
                    <a:srgbClr val="297F9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Oval 128@|1FFC:1554685|FBC:16777215|LFC:16777215|LBC:16777215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 rot="21144170">
                <a:off x="12833" y="5077"/>
                <a:ext cx="1097" cy="109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52400" dist="101600" dir="2700000" algn="tl" rotWithShape="0">
                  <a:prstClr val="black">
                    <a:alpha val="60000"/>
                  </a:prstClr>
                </a:outerShdw>
              </a:effectLst>
            </p:spPr>
            <p:txBody>
              <a:bodyPr anchor="ctr"/>
              <a:lstStyle>
                <a:lvl1pPr defTabSz="949325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600">
                  <a:solidFill>
                    <a:srgbClr val="297F9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62" name="Straight Connector 74"/>
              <p:cNvCxnSpPr>
                <a:cxnSpLocks noChangeShapeType="1"/>
              </p:cNvCxnSpPr>
              <p:nvPr>
                <p:custDataLst>
                  <p:tags r:id="rId10"/>
                </p:custDataLst>
              </p:nvPr>
            </p:nvCxnSpPr>
            <p:spPr bwMode="auto">
              <a:xfrm flipH="1">
                <a:off x="10418" y="4030"/>
                <a:ext cx="762" cy="79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3" name="Straight Connector 75"/>
              <p:cNvCxnSpPr>
                <a:cxnSpLocks noChangeShapeType="1"/>
              </p:cNvCxnSpPr>
              <p:nvPr>
                <p:custDataLst>
                  <p:tags r:id="rId11"/>
                </p:custDataLst>
              </p:nvPr>
            </p:nvCxnSpPr>
            <p:spPr bwMode="auto">
              <a:xfrm flipH="1">
                <a:off x="8008" y="6527"/>
                <a:ext cx="762" cy="79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4" name="Straight Connector 76"/>
              <p:cNvCxnSpPr>
                <a:cxnSpLocks noChangeShapeType="1"/>
              </p:cNvCxnSpPr>
              <p:nvPr>
                <p:custDataLst>
                  <p:tags r:id="rId12"/>
                </p:custDataLst>
              </p:nvPr>
            </p:nvCxnSpPr>
            <p:spPr bwMode="auto">
              <a:xfrm>
                <a:off x="7998" y="4030"/>
                <a:ext cx="762" cy="79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5" name="Straight Connector 77"/>
              <p:cNvCxnSpPr>
                <a:cxnSpLocks noChangeShapeType="1"/>
              </p:cNvCxnSpPr>
              <p:nvPr>
                <p:custDataLst>
                  <p:tags r:id="rId13"/>
                </p:custDataLst>
              </p:nvPr>
            </p:nvCxnSpPr>
            <p:spPr bwMode="auto">
              <a:xfrm>
                <a:off x="10418" y="6520"/>
                <a:ext cx="762" cy="795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6" name="Straight Connector 81"/>
              <p:cNvCxnSpPr>
                <a:cxnSpLocks noChangeShapeType="1"/>
              </p:cNvCxnSpPr>
              <p:nvPr>
                <p:custDataLst>
                  <p:tags r:id="rId14"/>
                </p:custDataLst>
              </p:nvPr>
            </p:nvCxnSpPr>
            <p:spPr bwMode="auto">
              <a:xfrm>
                <a:off x="10753" y="5647"/>
                <a:ext cx="1780" cy="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7" name="Straight Connector 83"/>
              <p:cNvCxnSpPr>
                <a:cxnSpLocks noChangeShapeType="1"/>
              </p:cNvCxnSpPr>
              <p:nvPr>
                <p:custDataLst>
                  <p:tags r:id="rId15"/>
                </p:custDataLst>
              </p:nvPr>
            </p:nvCxnSpPr>
            <p:spPr bwMode="auto">
              <a:xfrm>
                <a:off x="6630" y="5647"/>
                <a:ext cx="1780" cy="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7" name="矩形 46"/>
              <p:cNvSpPr/>
              <p:nvPr>
                <p:custDataLst>
                  <p:tags r:id="rId16"/>
                </p:custDataLst>
              </p:nvPr>
            </p:nvSpPr>
            <p:spPr>
              <a:xfrm>
                <a:off x="3077" y="2998"/>
                <a:ext cx="3515" cy="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距离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呵叻</a:t>
                </a:r>
                <a:r>
                  <a:rPr lang="en-US" altLang="zh-CN" b="1" dirty="0">
                    <a:solidFill>
                      <a:schemeClr val="bg2">
                        <a:lumMod val="25000"/>
                      </a:schemeClr>
                    </a:solidFill>
                    <a:ea typeface="微软雅黑" panose="020B0503020204020204" pitchFamily="34" charset="-122"/>
                    <a:sym typeface="+mn-ea"/>
                  </a:rPr>
                  <a:t>135km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矩形 84"/>
              <p:cNvSpPr/>
              <p:nvPr>
                <p:custDataLst>
                  <p:tags r:id="rId17"/>
                </p:custDataLst>
              </p:nvPr>
            </p:nvSpPr>
            <p:spPr>
              <a:xfrm>
                <a:off x="1601" y="5934"/>
                <a:ext cx="3515" cy="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距离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印度支那</a:t>
                </a:r>
                <a:r>
                  <a:rPr lang="en-US" altLang="zh-CN" b="1" dirty="0">
                    <a:solidFill>
                      <a:schemeClr val="bg2">
                        <a:lumMod val="25000"/>
                      </a:schemeClr>
                    </a:solidFill>
                    <a:ea typeface="微软雅黑" panose="020B0503020204020204" pitchFamily="34" charset="-122"/>
                    <a:sym typeface="+mn-ea"/>
                  </a:rPr>
                  <a:t>90km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矩形 8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121" y="9045"/>
                <a:ext cx="4584" cy="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距离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东部沿海地区</a:t>
                </a:r>
                <a:r>
                  <a:rPr lang="en-US" altLang="zh-CN" b="1" dirty="0">
                    <a:solidFill>
                      <a:schemeClr val="bg2">
                        <a:lumMod val="25000"/>
                      </a:schemeClr>
                    </a:solidFill>
                    <a:ea typeface="微软雅黑" panose="020B0503020204020204" pitchFamily="34" charset="-122"/>
                    <a:sym typeface="+mn-ea"/>
                  </a:rPr>
                  <a:t>230km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矩形 90"/>
              <p:cNvSpPr/>
              <p:nvPr>
                <p:custDataLst>
                  <p:tags r:id="rId19"/>
                </p:custDataLst>
              </p:nvPr>
            </p:nvSpPr>
            <p:spPr>
              <a:xfrm>
                <a:off x="11108" y="2174"/>
                <a:ext cx="3950" cy="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2">
                        <a:lumMod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距离</a:t>
                </a:r>
                <a:r>
                  <a:rPr lang="zh-CN" altLang="en-US" b="1" dirty="0">
                    <a:solidFill>
                      <a:schemeClr val="bg2">
                        <a:lumMod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廊曼机场</a:t>
                </a: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165km</a:t>
                </a:r>
                <a:endParaRPr lang="en-US" altLang="zh-CN" sz="16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  <p:sp>
            <p:nvSpPr>
              <p:cNvPr id="94" name="矩形 93"/>
              <p:cNvSpPr/>
              <p:nvPr>
                <p:custDataLst>
                  <p:tags r:id="rId20"/>
                </p:custDataLst>
              </p:nvPr>
            </p:nvSpPr>
            <p:spPr>
              <a:xfrm>
                <a:off x="13885" y="4987"/>
                <a:ext cx="5139" cy="11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146939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距离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素万那普国际机场</a:t>
                </a:r>
                <a:r>
                  <a:rPr lang="en-US" altLang="zh-CN" b="1" dirty="0">
                    <a:solidFill>
                      <a:schemeClr val="bg2">
                        <a:lumMod val="25000"/>
                      </a:schemeClr>
                    </a:solidFill>
                    <a:ea typeface="微软雅黑" panose="020B0503020204020204" pitchFamily="34" charset="-122"/>
                    <a:sym typeface="+mn-ea"/>
                  </a:rPr>
                  <a:t>125km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矩形 96"/>
              <p:cNvSpPr/>
              <p:nvPr>
                <p:custDataLst>
                  <p:tags r:id="rId21"/>
                </p:custDataLst>
              </p:nvPr>
            </p:nvSpPr>
            <p:spPr>
              <a:xfrm>
                <a:off x="12705" y="8409"/>
                <a:ext cx="5391" cy="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距离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林差码头</a:t>
                </a:r>
                <a:r>
                  <a:rPr lang="en-US" altLang="zh-CN" b="1" dirty="0">
                    <a:solidFill>
                      <a:schemeClr val="bg2">
                        <a:lumMod val="25000"/>
                      </a:schemeClr>
                    </a:solidFill>
                    <a:ea typeface="微软雅黑" panose="020B0503020204020204" pitchFamily="34" charset="-122"/>
                    <a:sym typeface="+mn-ea"/>
                  </a:rPr>
                  <a:t>60km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矩形 97"/>
              <p:cNvSpPr/>
              <p:nvPr>
                <p:custDataLst>
                  <p:tags r:id="rId22"/>
                </p:custDataLst>
              </p:nvPr>
            </p:nvSpPr>
            <p:spPr>
              <a:xfrm>
                <a:off x="6980" y="2998"/>
                <a:ext cx="590" cy="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矩形 98"/>
              <p:cNvSpPr/>
              <p:nvPr>
                <p:custDataLst>
                  <p:tags r:id="rId23"/>
                </p:custDataLst>
              </p:nvPr>
            </p:nvSpPr>
            <p:spPr>
              <a:xfrm>
                <a:off x="5524" y="5260"/>
                <a:ext cx="590" cy="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矩形 99"/>
              <p:cNvSpPr/>
              <p:nvPr>
                <p:custDataLst>
                  <p:tags r:id="rId24"/>
                </p:custDataLst>
              </p:nvPr>
            </p:nvSpPr>
            <p:spPr>
              <a:xfrm>
                <a:off x="6995" y="7684"/>
                <a:ext cx="590" cy="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矩形 100"/>
              <p:cNvSpPr/>
              <p:nvPr>
                <p:custDataLst>
                  <p:tags r:id="rId25"/>
                </p:custDataLst>
              </p:nvPr>
            </p:nvSpPr>
            <p:spPr>
              <a:xfrm>
                <a:off x="11624" y="7684"/>
                <a:ext cx="590" cy="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矩形 101"/>
              <p:cNvSpPr/>
              <p:nvPr>
                <p:custDataLst>
                  <p:tags r:id="rId26"/>
                </p:custDataLst>
              </p:nvPr>
            </p:nvSpPr>
            <p:spPr>
              <a:xfrm>
                <a:off x="13086" y="5260"/>
                <a:ext cx="590" cy="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矩形 102"/>
              <p:cNvSpPr/>
              <p:nvPr>
                <p:custDataLst>
                  <p:tags r:id="rId27"/>
                </p:custDataLst>
              </p:nvPr>
            </p:nvSpPr>
            <p:spPr>
              <a:xfrm>
                <a:off x="11624" y="3009"/>
                <a:ext cx="590" cy="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" name="Straight Connector 76"/>
              <p:cNvCxnSpPr>
                <a:cxnSpLocks noChangeShapeType="1"/>
              </p:cNvCxnSpPr>
              <p:nvPr>
                <p:custDataLst>
                  <p:tags r:id="rId28"/>
                </p:custDataLst>
              </p:nvPr>
            </p:nvCxnSpPr>
            <p:spPr bwMode="auto">
              <a:xfrm flipH="1">
                <a:off x="9592" y="3441"/>
                <a:ext cx="17" cy="1016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" name="Straight Connector 76"/>
              <p:cNvCxnSpPr>
                <a:cxnSpLocks noChangeShapeType="1"/>
              </p:cNvCxnSpPr>
              <p:nvPr>
                <p:custDataLst>
                  <p:tags r:id="rId29"/>
                </p:custDataLst>
              </p:nvPr>
            </p:nvCxnSpPr>
            <p:spPr bwMode="auto">
              <a:xfrm flipH="1">
                <a:off x="9572" y="7030"/>
                <a:ext cx="17" cy="1016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" name="Oval 45@|1FFC:4308095|FBC:16777215|LFC:16777215|LBC:16777215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 rot="18786791">
                <a:off x="9030" y="2383"/>
                <a:ext cx="1095" cy="1095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>
                <a:outerShdw blurRad="152400" dist="101600" dir="2700000" algn="tl" rotWithShape="0">
                  <a:prstClr val="black">
                    <a:alpha val="60000"/>
                  </a:prstClr>
                </a:outerShdw>
              </a:effectLst>
            </p:spPr>
            <p:txBody>
              <a:bodyPr anchor="ctr"/>
              <a:p>
                <a:pPr algn="ctr" defTabSz="949325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600">
                  <a:solidFill>
                    <a:srgbClr val="297F9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Oval 58@|1FFC:4308095|FBC:16777215|LFC:16777215|LBC:16777215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 rot="7432715">
                <a:off x="9048" y="7949"/>
                <a:ext cx="1092" cy="1093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>
                <a:outerShdw blurRad="152400" dist="101600" dir="2700000" algn="tl" rotWithShape="0">
                  <a:prstClr val="black">
                    <a:alpha val="60000"/>
                  </a:prstClr>
                </a:outerShdw>
              </a:effectLst>
            </p:spPr>
            <p:txBody>
              <a:bodyPr anchor="ctr"/>
              <a:lstStyle>
                <a:lvl1pPr defTabSz="949325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defTabSz="949325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defTabSz="949325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600">
                  <a:solidFill>
                    <a:srgbClr val="297F9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矩形 9"/>
              <p:cNvSpPr/>
              <p:nvPr>
                <p:custDataLst>
                  <p:tags r:id="rId32"/>
                </p:custDataLst>
              </p:nvPr>
            </p:nvSpPr>
            <p:spPr>
              <a:xfrm>
                <a:off x="9302" y="2548"/>
                <a:ext cx="590" cy="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矩形 10"/>
              <p:cNvSpPr/>
              <p:nvPr>
                <p:custDataLst>
                  <p:tags r:id="rId33"/>
                </p:custDataLst>
              </p:nvPr>
            </p:nvSpPr>
            <p:spPr>
              <a:xfrm>
                <a:off x="9329" y="8182"/>
                <a:ext cx="590" cy="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24589" name="图片 9" descr="曼谷1.jpg"/>
              <p:cNvPicPr>
                <a:picLocks noChangeAspect="1"/>
              </p:cNvPicPr>
              <p:nvPr/>
            </p:nvPicPr>
            <p:blipFill>
              <a:blip r:embed="rId34" cstate="print"/>
              <a:srcRect/>
              <a:stretch>
                <a:fillRect/>
              </a:stretch>
            </p:blipFill>
            <p:spPr bwMode="auto">
              <a:xfrm>
                <a:off x="8433" y="89"/>
                <a:ext cx="2366" cy="15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矩形 11"/>
              <p:cNvSpPr/>
              <p:nvPr>
                <p:custDataLst>
                  <p:tags r:id="rId35"/>
                </p:custDataLst>
              </p:nvPr>
            </p:nvSpPr>
            <p:spPr>
              <a:xfrm>
                <a:off x="7859" y="1748"/>
                <a:ext cx="3515" cy="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/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距离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曼谷</a:t>
                </a:r>
                <a:r>
                  <a:rPr lang="en-US" altLang="zh-CN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100km</a:t>
                </a: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24588" name="图片 8" descr="廊曼机场.jpg"/>
              <p:cNvPicPr>
                <a:picLocks noChangeAspect="1"/>
              </p:cNvPicPr>
              <p:nvPr/>
            </p:nvPicPr>
            <p:blipFill>
              <a:blip r:embed="rId36" cstate="print"/>
              <a:srcRect/>
              <a:stretch>
                <a:fillRect/>
              </a:stretch>
            </p:blipFill>
            <p:spPr bwMode="auto">
              <a:xfrm>
                <a:off x="11715" y="309"/>
                <a:ext cx="2513" cy="1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2"/>
              <p:cNvPicPr>
                <a:picLocks noChangeAspect="1" noChangeArrowheads="1"/>
              </p:cNvPicPr>
              <p:nvPr>
                <p:custDataLst>
                  <p:tags r:id="rId37"/>
                </p:custDataLst>
              </p:nvPr>
            </p:nvPicPr>
            <p:blipFill>
              <a:blip r:embed="rId38" cstate="print"/>
              <a:srcRect/>
              <a:stretch>
                <a:fillRect/>
              </a:stretch>
            </p:blipFill>
            <p:spPr bwMode="auto">
              <a:xfrm>
                <a:off x="14904" y="3009"/>
                <a:ext cx="2520" cy="173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4" name="矩形 13"/>
              <p:cNvSpPr/>
              <p:nvPr>
                <p:custDataLst>
                  <p:tags r:id="rId39"/>
                </p:custDataLst>
              </p:nvPr>
            </p:nvSpPr>
            <p:spPr>
              <a:xfrm>
                <a:off x="6621" y="9995"/>
                <a:ext cx="3515" cy="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algn="ctr"/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距离</a:t>
                </a:r>
                <a:r>
                  <a: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芭提雅</a:t>
                </a:r>
                <a:r>
                  <a:rPr lang="en-US" altLang="zh-CN" b="1" dirty="0">
                    <a:solidFill>
                      <a:schemeClr val="bg2">
                        <a:lumMod val="25000"/>
                      </a:schemeClr>
                    </a:solidFill>
                    <a:ea typeface="微软雅黑" panose="020B0503020204020204" pitchFamily="34" charset="-122"/>
                    <a:sym typeface="+mn-ea"/>
                  </a:rPr>
                  <a:t>90km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24587" name="图片 7" descr="林查班深水海港.jpg"/>
              <p:cNvPicPr>
                <a:picLocks noChangeAspect="1"/>
              </p:cNvPicPr>
              <p:nvPr>
                <p:custDataLst>
                  <p:tags r:id="rId40"/>
                </p:custDataLst>
              </p:nvPr>
            </p:nvPicPr>
            <p:blipFill>
              <a:blip r:embed="rId41" cstate="print"/>
              <a:srcRect t="6261"/>
              <a:stretch>
                <a:fillRect/>
              </a:stretch>
            </p:blipFill>
            <p:spPr bwMode="auto">
              <a:xfrm>
                <a:off x="13997" y="6667"/>
                <a:ext cx="2442" cy="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586" name="图片 6" descr="芭提雅.jpg"/>
              <p:cNvPicPr>
                <a:picLocks noChangeAspect="1"/>
              </p:cNvPicPr>
              <p:nvPr>
                <p:custDataLst>
                  <p:tags r:id="rId42"/>
                </p:custDataLst>
              </p:nvPr>
            </p:nvPicPr>
            <p:blipFill>
              <a:blip r:embed="rId43" cstate="print"/>
              <a:srcRect b="6261"/>
              <a:stretch>
                <a:fillRect/>
              </a:stretch>
            </p:blipFill>
            <p:spPr bwMode="auto">
              <a:xfrm>
                <a:off x="9919" y="9195"/>
                <a:ext cx="2333" cy="15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585" name="图片 5" descr="东部沿海地区.jpg"/>
              <p:cNvPicPr>
                <a:picLocks noChangeAspect="1"/>
              </p:cNvPicPr>
              <p:nvPr>
                <p:custDataLst>
                  <p:tags r:id="rId44"/>
                </p:custDataLst>
              </p:nvPr>
            </p:nvPicPr>
            <p:blipFill>
              <a:blip r:embed="rId45" cstate="print"/>
              <a:srcRect t="8276" r="7109" b="6731"/>
              <a:stretch>
                <a:fillRect/>
              </a:stretch>
            </p:blipFill>
            <p:spPr bwMode="auto">
              <a:xfrm>
                <a:off x="3835" y="7030"/>
                <a:ext cx="2577" cy="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584" name="图片 4" descr="印度支那.jpg"/>
              <p:cNvPicPr>
                <a:picLocks noChangeAspect="1"/>
              </p:cNvPicPr>
              <p:nvPr>
                <p:custDataLst>
                  <p:tags r:id="rId46"/>
                </p:custDataLst>
              </p:nvPr>
            </p:nvPicPr>
            <p:blipFill>
              <a:blip r:embed="rId47" cstate="print"/>
              <a:srcRect/>
              <a:stretch>
                <a:fillRect/>
              </a:stretch>
            </p:blipFill>
            <p:spPr bwMode="auto">
              <a:xfrm>
                <a:off x="2180" y="4030"/>
                <a:ext cx="2577" cy="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582" name="图片 2" descr="呵叻.jpg"/>
              <p:cNvPicPr>
                <a:picLocks noChangeAspect="1"/>
              </p:cNvPicPr>
              <p:nvPr>
                <p:custDataLst>
                  <p:tags r:id="rId48"/>
                </p:custDataLst>
              </p:nvPr>
            </p:nvPicPr>
            <p:blipFill>
              <a:blip r:embed="rId49" cstate="print"/>
              <a:srcRect b="9091"/>
              <a:stretch>
                <a:fillRect/>
              </a:stretch>
            </p:blipFill>
            <p:spPr bwMode="auto">
              <a:xfrm>
                <a:off x="3570" y="1191"/>
                <a:ext cx="2577" cy="1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图片 18" descr="鸟瞰图.jpg"/>
              <p:cNvPicPr>
                <a:picLocks noChangeAspect="1"/>
              </p:cNvPicPr>
              <p:nvPr>
                <p:custDataLst>
                  <p:tags r:id="rId50"/>
                </p:custDataLst>
              </p:nvPr>
            </p:nvPicPr>
            <p:blipFill>
              <a:blip r:embed="rId51" cstate="print"/>
              <a:stretch>
                <a:fillRect/>
              </a:stretch>
            </p:blipFill>
            <p:spPr>
              <a:xfrm>
                <a:off x="7988" y="4245"/>
                <a:ext cx="3120" cy="3070"/>
              </a:xfrm>
              <a:prstGeom prst="ellipse">
                <a:avLst/>
              </a:prstGeom>
            </p:spPr>
          </p:pic>
        </p:grpSp>
        <p:sp>
          <p:nvSpPr>
            <p:cNvPr id="23" name="矩形 22"/>
            <p:cNvSpPr/>
            <p:nvPr/>
          </p:nvSpPr>
          <p:spPr>
            <a:xfrm rot="5400000">
              <a:off x="-424" y="7819"/>
              <a:ext cx="3435" cy="252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16840" y="4908550"/>
            <a:ext cx="142367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泰国湖南工业园位于甲民武里工业城内，水、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陆、空交通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十分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便利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4980"/>
            <a:ext cx="2266950" cy="599420"/>
            <a:chOff x="0" y="314980"/>
            <a:chExt cx="2266950" cy="599420"/>
          </a:xfrm>
        </p:grpSpPr>
        <p:sp>
          <p:nvSpPr>
            <p:cNvPr id="15" name="矩形 14"/>
            <p:cNvSpPr/>
            <p:nvPr/>
          </p:nvSpPr>
          <p:spPr>
            <a:xfrm>
              <a:off x="0" y="342900"/>
              <a:ext cx="171450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050" y="314980"/>
              <a:ext cx="22479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主要产业</a:t>
              </a:r>
              <a:endPara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973883" y="5600700"/>
            <a:ext cx="1612058" cy="1889203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-2434804" y="899755"/>
            <a:ext cx="4214716" cy="4939309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533400" y="1179195"/>
            <a:ext cx="11125835" cy="5251450"/>
            <a:chOff x="1500" y="2680"/>
            <a:chExt cx="17521" cy="8270"/>
          </a:xfrm>
        </p:grpSpPr>
        <p:pic>
          <p:nvPicPr>
            <p:cNvPr id="5" name="Picture 48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05" y="7301"/>
              <a:ext cx="3517" cy="2719"/>
            </a:xfrm>
            <a:prstGeom prst="ellipse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6" name="Picture 49" descr="6GRJ}SZE7PM()TH6Y(UPL@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57" y="2685"/>
              <a:ext cx="3482" cy="2732"/>
            </a:xfrm>
            <a:prstGeom prst="ellipse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7" name="Picture 3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935" y="7297"/>
              <a:ext cx="3517" cy="2728"/>
            </a:xfrm>
            <a:prstGeom prst="ellipse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1963" y="5622"/>
              <a:ext cx="2849" cy="87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lstStyle/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汽车零配件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9" name="Rectangle 1"/>
            <p:cNvSpPr>
              <a:spLocks noChangeArrowheads="1"/>
            </p:cNvSpPr>
            <p:nvPr/>
          </p:nvSpPr>
          <p:spPr bwMode="auto">
            <a:xfrm>
              <a:off x="15952" y="5484"/>
              <a:ext cx="2849" cy="87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lstStyle/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建材工业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11205" y="5508"/>
              <a:ext cx="2849" cy="78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lstStyle/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电子电器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>
              <a:off x="6457" y="5659"/>
              <a:ext cx="2849" cy="78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lstStyle/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化工业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1850" y="10025"/>
              <a:ext cx="3076" cy="87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 anchor="ctr">
              <a:spAutoFit/>
            </a:bodyPr>
            <a:lstStyle/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塑料和金属配件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15822" y="10145"/>
              <a:ext cx="2849" cy="78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lstStyle/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纺织业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14" name="Rectangle 1"/>
            <p:cNvSpPr>
              <a:spLocks noChangeArrowheads="1"/>
            </p:cNvSpPr>
            <p:nvPr/>
          </p:nvSpPr>
          <p:spPr bwMode="auto">
            <a:xfrm>
              <a:off x="11278" y="10168"/>
              <a:ext cx="2849" cy="78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lstStyle/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食品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pic>
          <p:nvPicPr>
            <p:cNvPr id="17" name="图片 16" descr="u=359813053,1145329254&amp;fm=21&amp;gp=0"/>
            <p:cNvPicPr>
              <a:picLocks noChangeAspect="1"/>
            </p:cNvPicPr>
            <p:nvPr/>
          </p:nvPicPr>
          <p:blipFill>
            <a:blip r:embed="rId4"/>
            <a:srcRect l="12708" t="21939" r="9566" b="3212"/>
            <a:stretch>
              <a:fillRect/>
            </a:stretch>
          </p:blipFill>
          <p:spPr>
            <a:xfrm>
              <a:off x="6127" y="7244"/>
              <a:ext cx="3509" cy="2755"/>
            </a:xfrm>
            <a:prstGeom prst="ellipse">
              <a:avLst/>
            </a:prstGeom>
          </p:spPr>
        </p:pic>
        <p:pic>
          <p:nvPicPr>
            <p:cNvPr id="18" name="Picture 4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75" y="2680"/>
              <a:ext cx="3513" cy="2737"/>
            </a:xfrm>
            <a:prstGeom prst="ellipse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9" name="Picture 4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05" y="2680"/>
              <a:ext cx="3482" cy="2737"/>
            </a:xfrm>
            <a:prstGeom prst="ellipse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23" name="Picture 46" descr="服装产业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10935" y="2680"/>
              <a:ext cx="3482" cy="2740"/>
            </a:xfrm>
            <a:prstGeom prst="ellipse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25" name="图片 24" descr="622762d0f703918f17d27def533d269759eec490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1500" y="7271"/>
              <a:ext cx="3653" cy="2756"/>
            </a:xfrm>
            <a:prstGeom prst="ellipse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sp>
          <p:nvSpPr>
            <p:cNvPr id="32" name="Rectangle 1"/>
            <p:cNvSpPr>
              <a:spLocks noChangeArrowheads="1"/>
            </p:cNvSpPr>
            <p:nvPr/>
          </p:nvSpPr>
          <p:spPr bwMode="auto">
            <a:xfrm>
              <a:off x="6394" y="10137"/>
              <a:ext cx="3076" cy="78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 anchor="ctr">
              <a:spAutoFit/>
            </a:bodyPr>
            <a:lstStyle/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农用机械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973883" y="5516880"/>
            <a:ext cx="1612058" cy="1889203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-2405594" y="959445"/>
            <a:ext cx="4214716" cy="4939309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0" y="314960"/>
            <a:ext cx="11928475" cy="5406390"/>
            <a:chOff x="0" y="496"/>
            <a:chExt cx="18785" cy="8514"/>
          </a:xfrm>
        </p:grpSpPr>
        <p:grpSp>
          <p:nvGrpSpPr>
            <p:cNvPr id="2" name="组合 1"/>
            <p:cNvGrpSpPr/>
            <p:nvPr/>
          </p:nvGrpSpPr>
          <p:grpSpPr>
            <a:xfrm>
              <a:off x="0" y="496"/>
              <a:ext cx="3570" cy="944"/>
              <a:chOff x="0" y="314980"/>
              <a:chExt cx="2266950" cy="599420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0" y="342900"/>
                <a:ext cx="171450" cy="5715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9050" y="314980"/>
                <a:ext cx="2247900" cy="583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配套设施</a:t>
                </a:r>
                <a:endPara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617" y="2638"/>
              <a:ext cx="18168" cy="6372"/>
              <a:chOff x="1530" y="1895"/>
              <a:chExt cx="17269" cy="4657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530" y="1895"/>
                <a:ext cx="2807" cy="4656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1820" y="3642"/>
                <a:ext cx="2242" cy="2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b="1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电力系统</a:t>
                </a:r>
                <a:endParaRPr lang="zh-CN" altLang="en-US" sz="1400" b="1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2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 </a:t>
                </a: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-1号变电站  100,000 KVA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- 2号变电站  100,000 KVA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4421" y="1896"/>
                <a:ext cx="2864" cy="465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734" y="3642"/>
                <a:ext cx="2238" cy="14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b="1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供水系统</a:t>
                </a:r>
                <a:endParaRPr lang="zh-CN" altLang="en-US" sz="1400" b="1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en-US" altLang="zh-CN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 </a:t>
                </a: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供水量  </a:t>
                </a:r>
                <a:r>
                  <a:rPr lang="en-US" altLang="zh-CN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12</a:t>
                </a: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立方米</a:t>
                </a:r>
                <a:r>
                  <a:rPr lang="en-US" altLang="zh-CN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/</a:t>
                </a: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莱</a:t>
                </a:r>
                <a:r>
                  <a:rPr lang="en-US" altLang="zh-CN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/</a:t>
                </a: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天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7370" y="1896"/>
                <a:ext cx="2807" cy="4656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7424" y="3738"/>
                <a:ext cx="2668" cy="26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lang="zh-CN" altLang="en-US" sz="1400" b="1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通讯系统</a:t>
                </a:r>
                <a:endParaRPr lang="zh-CN" altLang="en-US" sz="1400" b="1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 -1,240条电话线，可扩充至2,048条，ADSL宽带、3G系统、高速个人专线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 -1800/GSM数字系统，800/900模拟系统的移动电话继中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0261" y="1896"/>
                <a:ext cx="2758" cy="465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0448" y="3642"/>
                <a:ext cx="2349" cy="2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b="1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废水处理和雨水排除系统</a:t>
                </a:r>
                <a:endParaRPr lang="zh-CN" altLang="en-US" sz="1400" b="1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 氧化塘式系统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 处理能力  18,000立方米/天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13104" y="1896"/>
                <a:ext cx="2807" cy="4656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13167" y="3666"/>
                <a:ext cx="2696" cy="26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b="1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垃圾处理系统</a:t>
                </a:r>
                <a:endParaRPr lang="zh-CN" altLang="en-US" sz="1400" b="1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en-US" altLang="zh-CN" sz="1400" kern="0" dirty="0" smtClean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</a:t>
                </a:r>
                <a:r>
                  <a:rPr lang="zh-CN" altLang="en-US" sz="1400" kern="0" dirty="0" smtClean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 无害</a:t>
                </a: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废物：由当地辖区管理机构处理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 有害废物：由专门废物处理公司处理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>
                  <a:lnSpc>
                    <a:spcPts val="2100"/>
                  </a:lnSpc>
                </a:pP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15996" y="1919"/>
                <a:ext cx="2803" cy="4633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16073" y="3666"/>
                <a:ext cx="2663" cy="2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b="1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安保系统</a:t>
                </a:r>
                <a:endParaRPr lang="zh-CN" altLang="en-US" sz="1400" b="1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en-US" altLang="zh-CN" sz="1400" kern="0" dirty="0" smtClean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</a:t>
                </a:r>
                <a:r>
                  <a:rPr lang="zh-CN" altLang="en-US" sz="1400" kern="0" dirty="0" smtClean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 24</a:t>
                </a: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小时警卫服务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 工业城设有消防站及消防车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  <a:p>
                <a:pPr defTabSz="1102360" eaLnBrk="0" hangingPunct="0">
                  <a:lnSpc>
                    <a:spcPts val="3015"/>
                  </a:lnSpc>
                  <a:defRPr/>
                </a:pPr>
                <a:r>
                  <a:rPr lang="zh-CN" altLang="en-US" sz="1400" kern="0" dirty="0"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仿宋" panose="02010609060101010101" pitchFamily="49" charset="-122"/>
                  </a:rPr>
                  <a:t>- 工业城内路边每隔350米处设消防栓</a:t>
                </a:r>
                <a:endParaRPr lang="zh-CN" altLang="en-US" sz="14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仿宋" panose="02010609060101010101" pitchFamily="49" charset="-122"/>
                </a:endParaRPr>
              </a:p>
            </p:txBody>
          </p:sp>
        </p:grpSp>
      </p:grpSp>
      <p:pic>
        <p:nvPicPr>
          <p:cNvPr id="47" name="Picture 2" descr="C:\Users\Administrator\AppData\Roaming\Tencent\Users\347355360\QQ\WinTemp\RichOle\LX3]{LUSFOSPVHUI0N2N6)0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437130" y="1781175"/>
            <a:ext cx="1684655" cy="143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1" descr="C:\Users\Administrator\AppData\Roaming\Tencent\Users\347355360\QQ\WinTemp\RichOle\`0QLMB)3H`R(4@X60PE%V%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425" y="1759585"/>
            <a:ext cx="170053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3" descr="C:\Users\Administrator\AppData\Roaming\Tencent\Users\347355360\QQ\WinTemp\RichOle\UA]~@TDZE8{SV5B`NWKIGF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9040" y="1774190"/>
            <a:ext cx="1713865" cy="144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7" descr="C:\Users\Administrator\AppData\Roaming\Tencent\Users\347355360\QQ\WinTemp\RichOle\{G5_HL9S)2T((TZBN6(K%{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5945" y="1797050"/>
            <a:ext cx="1689735" cy="139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5" descr="C:\Users\Administrator\AppData\Roaming\Tencent\Users\347355360\QQ\WinTemp\RichOle\A9_1Y{%_OM@J_}0~]EZTS(W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99755" y="1746250"/>
            <a:ext cx="1724025" cy="1467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6" descr="C:\Users\Administrator\AppData\Roaming\Tencent\Users\347355360\QQ\WinTemp\RichOle\H5$_M7YTW3[VEM{NQ_CYZA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49840" y="1745615"/>
            <a:ext cx="1685290" cy="144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4980"/>
            <a:ext cx="2266950" cy="599420"/>
            <a:chOff x="0" y="314980"/>
            <a:chExt cx="2266950" cy="599420"/>
          </a:xfrm>
        </p:grpSpPr>
        <p:sp>
          <p:nvSpPr>
            <p:cNvPr id="15" name="矩形 14"/>
            <p:cNvSpPr/>
            <p:nvPr/>
          </p:nvSpPr>
          <p:spPr>
            <a:xfrm>
              <a:off x="0" y="342900"/>
              <a:ext cx="171450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050" y="314980"/>
              <a:ext cx="22479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配套设施</a:t>
              </a:r>
              <a:endPara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973883" y="5600700"/>
            <a:ext cx="1612058" cy="1889203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-2434804" y="899755"/>
            <a:ext cx="4214716" cy="4939309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688779" y="1235245"/>
            <a:ext cx="11034197" cy="5399631"/>
            <a:chOff x="1221" y="2381"/>
            <a:chExt cx="18178" cy="8941"/>
          </a:xfrm>
        </p:grpSpPr>
        <p:pic>
          <p:nvPicPr>
            <p:cNvPr id="39" name="Picture 1" descr="C:\Users\Administrator\AppData\Roaming\Tencent\Users\347355360\QQ\WinTemp\RichOle\UE{QU%RK[LGZ[3$%}]E)F~L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9" y="7216"/>
              <a:ext cx="3948" cy="3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2" descr="C:\Users\Administrator\AppData\Roaming\Tencent\Users\347355360\QQ\WinTemp\RichOle\Z)TI03N(C(F41]DSP~I69GP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1" y="7216"/>
              <a:ext cx="3948" cy="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3" descr="C:\Users\Administrator\AppData\Roaming\Tencent\Users\347355360\QQ\WinTemp\RichOle\GE`$`C71U}GHRD3OX6YOA6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71" y="2381"/>
              <a:ext cx="3972" cy="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4" descr="C:\Users\Administrator\AppData\Roaming\Tencent\Users\347355360\QQ\WinTemp\RichOle\U5J{Y%PL5UNV$K4F3H]WB30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8" y="7216"/>
              <a:ext cx="3948" cy="3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5" descr="C:\Users\Administrator\AppData\Roaming\Tencent\Users\347355360\QQ\WinTemp\RichOle\SVUNQRQWLFD~5DSVN%%Y@I8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1" y="2413"/>
              <a:ext cx="3952" cy="3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6" descr="C:\Users\Administrator\AppData\Roaming\Tencent\Users\347355360\QQ\WinTemp\RichOle\]ZNY]({NYAVWD}19FHJ]E6L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6" y="2381"/>
              <a:ext cx="3952" cy="3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7" descr="C:\Users\Administrator\AppData\Roaming\Tencent\Users\347355360\QQ\WinTemp\RichOle\@L}(@506K8DE1@(KCMF6_BC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6" y="2381"/>
              <a:ext cx="3952" cy="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8" descr="C:\Users\Administrator\AppData\Roaming\Tencent\Users\347355360\QQ\WinTemp\RichOle\Q(DT)ABQYLU%HCE{%FP)3SW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1" y="7216"/>
              <a:ext cx="3924" cy="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Rectangle 1"/>
            <p:cNvSpPr>
              <a:spLocks noChangeArrowheads="1"/>
            </p:cNvSpPr>
            <p:nvPr/>
          </p:nvSpPr>
          <p:spPr bwMode="auto">
            <a:xfrm>
              <a:off x="1334" y="5598"/>
              <a:ext cx="3591" cy="9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 anchor="ctr">
              <a:spAutoFit/>
            </a:bodyPr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员工公寓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52" name="Rectangle 1"/>
            <p:cNvSpPr>
              <a:spLocks noChangeArrowheads="1"/>
            </p:cNvSpPr>
            <p:nvPr/>
          </p:nvSpPr>
          <p:spPr bwMode="auto">
            <a:xfrm>
              <a:off x="15909" y="5623"/>
              <a:ext cx="2849" cy="9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健身中心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53" name="Rectangle 1"/>
            <p:cNvSpPr>
              <a:spLocks noChangeArrowheads="1"/>
            </p:cNvSpPr>
            <p:nvPr/>
          </p:nvSpPr>
          <p:spPr bwMode="auto">
            <a:xfrm>
              <a:off x="11210" y="5598"/>
              <a:ext cx="2849" cy="9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园区便利店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54" name="Rectangle 1"/>
            <p:cNvSpPr>
              <a:spLocks noChangeArrowheads="1"/>
            </p:cNvSpPr>
            <p:nvPr/>
          </p:nvSpPr>
          <p:spPr bwMode="auto">
            <a:xfrm>
              <a:off x="6497" y="5598"/>
              <a:ext cx="2849" cy="9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餐饮中心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55" name="Rectangle 1"/>
            <p:cNvSpPr>
              <a:spLocks noChangeArrowheads="1"/>
            </p:cNvSpPr>
            <p:nvPr/>
          </p:nvSpPr>
          <p:spPr bwMode="auto">
            <a:xfrm>
              <a:off x="1637" y="10402"/>
              <a:ext cx="3076" cy="9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 anchor="ctr">
              <a:spAutoFit/>
            </a:bodyPr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商务中心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56" name="Rectangle 1"/>
            <p:cNvSpPr>
              <a:spLocks noChangeArrowheads="1"/>
            </p:cNvSpPr>
            <p:nvPr/>
          </p:nvSpPr>
          <p:spPr bwMode="auto">
            <a:xfrm>
              <a:off x="15909" y="10367"/>
              <a:ext cx="2849" cy="9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警察局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11363" y="10395"/>
              <a:ext cx="2849" cy="9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anchor="ctr">
              <a:spAutoFit/>
            </a:bodyPr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医院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  <p:sp>
          <p:nvSpPr>
            <p:cNvPr id="58" name="Rectangle 1"/>
            <p:cNvSpPr>
              <a:spLocks noChangeArrowheads="1"/>
            </p:cNvSpPr>
            <p:nvPr/>
          </p:nvSpPr>
          <p:spPr bwMode="auto">
            <a:xfrm>
              <a:off x="6384" y="10402"/>
              <a:ext cx="3076" cy="9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 anchor="ctr">
              <a:spAutoFit/>
            </a:bodyPr>
            <a:p>
              <a:pPr algn="ctr" defTabSz="1102360" eaLnBrk="0" hangingPunct="0">
                <a:lnSpc>
                  <a:spcPts val="3620"/>
                </a:lnSpc>
                <a:defRPr/>
              </a:pPr>
              <a:r>
                <a:rPr lang="zh-CN" altLang="en-US" sz="193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仿宋" panose="02010609060101010101" pitchFamily="49" charset="-122"/>
                </a:rPr>
                <a:t>加油站</a:t>
              </a:r>
              <a:endParaRPr lang="zh-CN" altLang="en-US" sz="193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仿宋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4960"/>
            <a:ext cx="4319270" cy="599420"/>
            <a:chOff x="0" y="314980"/>
            <a:chExt cx="2266950" cy="599420"/>
          </a:xfrm>
        </p:grpSpPr>
        <p:sp>
          <p:nvSpPr>
            <p:cNvPr id="15" name="矩形 14"/>
            <p:cNvSpPr/>
            <p:nvPr/>
          </p:nvSpPr>
          <p:spPr>
            <a:xfrm>
              <a:off x="0" y="342900"/>
              <a:ext cx="171450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050" y="314980"/>
              <a:ext cx="224790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一站式全方位服务</a:t>
              </a:r>
              <a:endPara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973883" y="5600700"/>
            <a:ext cx="1612058" cy="1889203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-2434804" y="899755"/>
            <a:ext cx="4214716" cy="4939309"/>
          </a:xfrm>
          <a:prstGeom prst="line">
            <a:avLst/>
          </a:prstGeom>
          <a:ln w="12700"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1296035" y="1600200"/>
            <a:ext cx="9984105" cy="4116660"/>
            <a:chOff x="2384" y="2830"/>
            <a:chExt cx="14351" cy="5456"/>
          </a:xfrm>
        </p:grpSpPr>
        <p:sp>
          <p:nvSpPr>
            <p:cNvPr id="3" name="Shape 1290"/>
            <p:cNvSpPr/>
            <p:nvPr/>
          </p:nvSpPr>
          <p:spPr>
            <a:xfrm>
              <a:off x="3429" y="2830"/>
              <a:ext cx="836" cy="83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7" name="Shape 1319"/>
            <p:cNvSpPr/>
            <p:nvPr/>
          </p:nvSpPr>
          <p:spPr>
            <a:xfrm flipV="1">
              <a:off x="4263" y="3246"/>
              <a:ext cx="2065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4" name="Shape 1320"/>
            <p:cNvSpPr/>
            <p:nvPr/>
          </p:nvSpPr>
          <p:spPr>
            <a:xfrm flipV="1">
              <a:off x="7576" y="3246"/>
              <a:ext cx="2065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5" name="Shape 1321"/>
            <p:cNvSpPr/>
            <p:nvPr/>
          </p:nvSpPr>
          <p:spPr>
            <a:xfrm flipV="1">
              <a:off x="10889" y="3246"/>
              <a:ext cx="2065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6" name="Shape 1322"/>
            <p:cNvSpPr/>
            <p:nvPr/>
          </p:nvSpPr>
          <p:spPr>
            <a:xfrm flipH="1">
              <a:off x="4680" y="6841"/>
              <a:ext cx="2065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17" name="Shape 1323"/>
            <p:cNvSpPr/>
            <p:nvPr/>
          </p:nvSpPr>
          <p:spPr>
            <a:xfrm flipH="1">
              <a:off x="7993" y="6841"/>
              <a:ext cx="2065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18" name="Shape 1324"/>
            <p:cNvSpPr/>
            <p:nvPr/>
          </p:nvSpPr>
          <p:spPr>
            <a:xfrm flipH="1">
              <a:off x="11306" y="6841"/>
              <a:ext cx="2062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19" name="Shape 1325"/>
            <p:cNvSpPr/>
            <p:nvPr/>
          </p:nvSpPr>
          <p:spPr>
            <a:xfrm flipV="1">
              <a:off x="14201" y="3246"/>
              <a:ext cx="2534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20" name="Shape 1326"/>
            <p:cNvSpPr/>
            <p:nvPr/>
          </p:nvSpPr>
          <p:spPr>
            <a:xfrm>
              <a:off x="16733" y="3262"/>
              <a:ext cx="0" cy="3587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23" name="Shape 1327"/>
            <p:cNvSpPr/>
            <p:nvPr/>
          </p:nvSpPr>
          <p:spPr>
            <a:xfrm flipH="1">
              <a:off x="14620" y="6841"/>
              <a:ext cx="2114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27" name="Shape 1328"/>
            <p:cNvSpPr/>
            <p:nvPr/>
          </p:nvSpPr>
          <p:spPr>
            <a:xfrm flipH="1">
              <a:off x="2389" y="6841"/>
              <a:ext cx="1049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29" name="Shape 1329"/>
            <p:cNvSpPr/>
            <p:nvPr/>
          </p:nvSpPr>
          <p:spPr>
            <a:xfrm flipV="1">
              <a:off x="2393" y="3246"/>
              <a:ext cx="0" cy="3603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30" name="Shape 1330"/>
            <p:cNvSpPr/>
            <p:nvPr/>
          </p:nvSpPr>
          <p:spPr>
            <a:xfrm>
              <a:off x="2384" y="3246"/>
              <a:ext cx="630" cy="0"/>
            </a:xfrm>
            <a:prstGeom prst="line">
              <a:avLst/>
            </a:prstGeom>
            <a:ln w="12700">
              <a:solidFill>
                <a:schemeClr val="accent1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lvl="0">
                <a:defRPr sz="3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31" name="Shape 1331"/>
            <p:cNvSpPr/>
            <p:nvPr/>
          </p:nvSpPr>
          <p:spPr>
            <a:xfrm>
              <a:off x="6742" y="2830"/>
              <a:ext cx="836" cy="83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34" name="Shape 1336"/>
            <p:cNvSpPr/>
            <p:nvPr/>
          </p:nvSpPr>
          <p:spPr>
            <a:xfrm>
              <a:off x="10055" y="2830"/>
              <a:ext cx="836" cy="83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35" name="Shape 1339"/>
            <p:cNvSpPr/>
            <p:nvPr/>
          </p:nvSpPr>
          <p:spPr>
            <a:xfrm>
              <a:off x="13369" y="2830"/>
              <a:ext cx="836" cy="83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36" name="Shape 1342"/>
            <p:cNvSpPr/>
            <p:nvPr/>
          </p:nvSpPr>
          <p:spPr>
            <a:xfrm>
              <a:off x="13369" y="6422"/>
              <a:ext cx="836" cy="83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37" name="Shape 1345"/>
            <p:cNvSpPr/>
            <p:nvPr/>
          </p:nvSpPr>
          <p:spPr>
            <a:xfrm>
              <a:off x="10055" y="6422"/>
              <a:ext cx="836" cy="83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38" name="Shape 1348"/>
            <p:cNvSpPr/>
            <p:nvPr/>
          </p:nvSpPr>
          <p:spPr>
            <a:xfrm>
              <a:off x="6742" y="6422"/>
              <a:ext cx="836" cy="83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40" name="Shape 1351"/>
            <p:cNvSpPr/>
            <p:nvPr/>
          </p:nvSpPr>
          <p:spPr>
            <a:xfrm>
              <a:off x="3429" y="6422"/>
              <a:ext cx="836" cy="83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265">
                <a:latin typeface="微软雅黑" panose="020B0503020204020204" pitchFamily="34" charset="-122"/>
                <a:ea typeface="微软雅黑" panose="020B0503020204020204" pitchFamily="34" charset="-122"/>
                <a:sym typeface="Yu Gothic Light" panose="020B0300000000000000" charset="-128"/>
              </a:endParaRPr>
            </a:p>
          </p:txBody>
        </p:sp>
        <p:sp>
          <p:nvSpPr>
            <p:cNvPr id="46" name="Text Placeholder 4"/>
            <p:cNvSpPr txBox="1"/>
            <p:nvPr/>
          </p:nvSpPr>
          <p:spPr>
            <a:xfrm>
              <a:off x="3093" y="3887"/>
              <a:ext cx="2582" cy="422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1800" b="1" dirty="0"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前期考察</a:t>
              </a:r>
              <a:endParaRPr lang="zh-CN" altLang="en-US" sz="1800" b="1" dirty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48" name="Text Placeholder 4"/>
            <p:cNvSpPr txBox="1"/>
            <p:nvPr/>
          </p:nvSpPr>
          <p:spPr>
            <a:xfrm>
              <a:off x="6446" y="3887"/>
              <a:ext cx="2707" cy="422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1800" b="1" dirty="0"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注册公司</a:t>
              </a:r>
              <a:endParaRPr lang="zh-CN" altLang="en-US" sz="1800" b="1" dirty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50" name="Text Placeholder 4"/>
            <p:cNvSpPr txBox="1"/>
            <p:nvPr/>
          </p:nvSpPr>
          <p:spPr>
            <a:xfrm>
              <a:off x="9540" y="3887"/>
              <a:ext cx="2582" cy="422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algn="l">
                <a:buClrTx/>
                <a:buSzTx/>
                <a:buNone/>
              </a:pPr>
              <a:r>
                <a:rPr lang="zh-CN" altLang="en-US" sz="1800" b="1" dirty="0"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BOI政策咨询</a:t>
              </a:r>
              <a:endParaRPr lang="zh-CN" altLang="en-US" sz="1800" b="1" dirty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52" name="Text Placeholder 4"/>
            <p:cNvSpPr txBox="1"/>
            <p:nvPr/>
          </p:nvSpPr>
          <p:spPr>
            <a:xfrm>
              <a:off x="13113" y="3887"/>
              <a:ext cx="2582" cy="422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algn="l">
                <a:buClrTx/>
                <a:buSzTx/>
                <a:buNone/>
              </a:pPr>
              <a:r>
                <a:rPr lang="zh-CN" altLang="en-US" sz="1800" b="1" dirty="0"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厂房设计</a:t>
              </a:r>
              <a:endParaRPr lang="zh-CN" altLang="en-US" sz="1800" b="1" dirty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54" name="Text Placeholder 4"/>
            <p:cNvSpPr txBox="1"/>
            <p:nvPr/>
          </p:nvSpPr>
          <p:spPr>
            <a:xfrm>
              <a:off x="2813" y="7526"/>
              <a:ext cx="2582" cy="422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algn="l">
                <a:buClrTx/>
                <a:buSzTx/>
                <a:buNone/>
              </a:pPr>
              <a:r>
                <a:rPr lang="zh-CN" altLang="en-US" sz="1800" b="1" dirty="0"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商务信息服务</a:t>
              </a:r>
              <a:endParaRPr lang="zh-CN" altLang="en-US" sz="1800" b="1" dirty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56" name="Text Placeholder 4"/>
            <p:cNvSpPr txBox="1"/>
            <p:nvPr/>
          </p:nvSpPr>
          <p:spPr>
            <a:xfrm>
              <a:off x="6007" y="7526"/>
              <a:ext cx="2707" cy="422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algn="l">
                <a:buClrTx/>
                <a:buSzTx/>
                <a:buNone/>
              </a:pPr>
              <a:r>
                <a:rPr lang="zh-CN" altLang="en-US" sz="1800" b="1" dirty="0"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人力资源服务</a:t>
              </a:r>
              <a:endParaRPr lang="zh-CN" altLang="en-US" sz="1800" b="1" dirty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58" name="Text Placeholder 4"/>
            <p:cNvSpPr txBox="1"/>
            <p:nvPr/>
          </p:nvSpPr>
          <p:spPr>
            <a:xfrm>
              <a:off x="9273" y="7270"/>
              <a:ext cx="2928" cy="1016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1800" b="1" dirty="0"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法律海关财务咨询</a:t>
              </a:r>
              <a:endParaRPr lang="zh-CN" altLang="en-US" sz="1800" b="1" dirty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0" name="Text Placeholder 4"/>
            <p:cNvSpPr txBox="1"/>
            <p:nvPr/>
          </p:nvSpPr>
          <p:spPr>
            <a:xfrm>
              <a:off x="13033" y="7526"/>
              <a:ext cx="2582" cy="422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algn="l">
                <a:buClrTx/>
                <a:buSzTx/>
                <a:buNone/>
              </a:pPr>
              <a:r>
                <a:rPr lang="zh-CN" altLang="en-US" sz="1800" b="1" dirty="0"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项目建设</a:t>
              </a:r>
              <a:endParaRPr lang="zh-CN" altLang="en-US" sz="1800" b="1" dirty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405" y="2857"/>
              <a:ext cx="893" cy="80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 rtlCol="0" anchor="ctr">
              <a:noAutofit/>
            </a:bodyPr>
            <a:p>
              <a:pPr algn="ctr" eaLnBrk="1" hangingPunct="1">
                <a:spcAft>
                  <a:spcPts val="600"/>
                </a:spcAft>
              </a:pPr>
              <a:r>
                <a:rPr lang="en-US" altLang="zh-CN" sz="1800" b="1" dirty="0">
                  <a:solidFill>
                    <a:schemeClr val="bg1"/>
                  </a:solidFill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1</a:t>
              </a:r>
              <a:endPara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742" y="2857"/>
              <a:ext cx="860" cy="80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 rtlCol="0" anchor="ctr">
              <a:noAutofit/>
            </a:bodyPr>
            <a:p>
              <a:pPr algn="ctr" eaLnBrk="1" hangingPunct="1">
                <a:spcAft>
                  <a:spcPts val="600"/>
                </a:spcAft>
              </a:pPr>
              <a:r>
                <a:rPr lang="en-US" altLang="zh-CN" sz="1800" b="1" dirty="0">
                  <a:solidFill>
                    <a:schemeClr val="bg1"/>
                  </a:solidFill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2</a:t>
              </a:r>
              <a:endPara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0029" y="2857"/>
              <a:ext cx="860" cy="80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 rtlCol="0" anchor="ctr">
              <a:noAutofit/>
            </a:bodyPr>
            <a:p>
              <a:pPr algn="ctr" eaLnBrk="1" hangingPunct="1">
                <a:spcAft>
                  <a:spcPts val="600"/>
                </a:spcAft>
              </a:pPr>
              <a:r>
                <a:rPr lang="en-US" altLang="zh-CN" sz="1800" b="1" dirty="0">
                  <a:solidFill>
                    <a:schemeClr val="bg1"/>
                  </a:solidFill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3</a:t>
              </a:r>
              <a:endPara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3369" y="2857"/>
              <a:ext cx="860" cy="80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 rtlCol="0" anchor="ctr">
              <a:noAutofit/>
            </a:bodyPr>
            <a:p>
              <a:pPr algn="ctr" eaLnBrk="1" hangingPunct="1">
                <a:spcAft>
                  <a:spcPts val="600"/>
                </a:spcAft>
              </a:pPr>
              <a:r>
                <a:rPr lang="en-US" altLang="zh-CN" sz="1800" b="1" dirty="0">
                  <a:solidFill>
                    <a:schemeClr val="bg1"/>
                  </a:solidFill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4</a:t>
              </a:r>
              <a:endPara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730" y="6461"/>
              <a:ext cx="860" cy="80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 rtlCol="0" anchor="ctr">
              <a:noAutofit/>
            </a:bodyPr>
            <a:p>
              <a:pPr algn="ctr" eaLnBrk="1" hangingPunct="1">
                <a:spcAft>
                  <a:spcPts val="600"/>
                </a:spcAft>
              </a:pPr>
              <a:r>
                <a:rPr lang="en-US" altLang="zh-CN" sz="1800" b="1" dirty="0">
                  <a:solidFill>
                    <a:schemeClr val="bg1"/>
                  </a:solidFill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7</a:t>
              </a:r>
              <a:endPara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0029" y="6422"/>
              <a:ext cx="860" cy="80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 rtlCol="0" anchor="ctr">
              <a:noAutofit/>
            </a:bodyPr>
            <a:p>
              <a:pPr algn="ctr" eaLnBrk="1" hangingPunct="1">
                <a:spcAft>
                  <a:spcPts val="600"/>
                </a:spcAft>
              </a:pPr>
              <a:r>
                <a:rPr lang="en-US" altLang="zh-CN" sz="1800" b="1" dirty="0">
                  <a:solidFill>
                    <a:schemeClr val="bg1"/>
                  </a:solidFill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6</a:t>
              </a:r>
              <a:endPara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3341" y="6461"/>
              <a:ext cx="860" cy="80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 rtlCol="0" anchor="ctr">
              <a:noAutofit/>
            </a:bodyPr>
            <a:p>
              <a:pPr algn="ctr" eaLnBrk="1" hangingPunct="1">
                <a:spcAft>
                  <a:spcPts val="600"/>
                </a:spcAft>
              </a:pPr>
              <a:r>
                <a:rPr lang="en-US" altLang="zh-CN" sz="1800" b="1" dirty="0">
                  <a:solidFill>
                    <a:schemeClr val="bg1"/>
                  </a:solidFill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5</a:t>
              </a:r>
              <a:endPara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3438" y="6422"/>
              <a:ext cx="860" cy="809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 rtlCol="0" anchor="ctr">
              <a:noAutofit/>
            </a:bodyPr>
            <a:p>
              <a:pPr algn="ctr" eaLnBrk="1" hangingPunct="1">
                <a:spcAft>
                  <a:spcPts val="600"/>
                </a:spcAft>
              </a:pPr>
              <a:r>
                <a:rPr lang="en-US" altLang="zh-CN" sz="1800" b="1" dirty="0">
                  <a:solidFill>
                    <a:schemeClr val="bg1"/>
                  </a:solidFill>
                  <a:latin typeface="Arial" panose="020B0604020202020204" pitchFamily="34" charset="0"/>
                  <a:ea typeface="楷体" panose="02010609060101010101" pitchFamily="49" charset="-122"/>
                  <a:cs typeface="Arial" panose="020B0604020202020204" pitchFamily="34" charset="0"/>
                </a:rPr>
                <a:t>8</a:t>
              </a:r>
              <a:endPara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9d52b468c477068d4f8f0142c6426f2c6e1ecbd0"/>
  <p:tag name="KSO_WM_NEWLAYOUT_ID" val="115"/>
</p:tagLst>
</file>

<file path=ppt/tags/tag10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11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12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13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14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15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16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17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18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19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20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ags/tag21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22.xml><?xml version="1.0" encoding="utf-8"?>
<p:tagLst xmlns:p="http://schemas.openxmlformats.org/presentationml/2006/main">
  <p:tag name="KSO_WM_DIAGRAM_VIRTUALLY_FRAME" val="{&quot;height&quot;:521.65,&quot;left&quot;:142.3,&quot;top&quot;:41.85,&quot;width&quot;:812.85}"/>
</p:tagLst>
</file>

<file path=ppt/tags/tag23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24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25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26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27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28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29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.xml><?xml version="1.0" encoding="utf-8"?>
<p:tagLst xmlns:p="http://schemas.openxmlformats.org/presentationml/2006/main">
  <p:tag name="KSO_WM_BEAUTIFY_FLAG" val="#fgm#"/>
  <p:tag name="KSO_WM_FIGMA_FLAG" val="#fgm#"/>
  <p:tag name="KSO_WM_UNIT_INDEX" val="2"/>
  <p:tag name="KSO_WM_UNIT_TYPE" val="d"/>
</p:tagLst>
</file>

<file path=ppt/tags/tag30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1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2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3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4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5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6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7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8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39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.xml><?xml version="1.0" encoding="utf-8"?>
<p:tagLst xmlns:p="http://schemas.openxmlformats.org/presentationml/2006/main">
  <p:tag name="KSO_WM_BEAUTIFY_FLAG" val="#fgm#"/>
  <p:tag name="KSO_WM_FIGMA_FLAG" val="#fgm#"/>
  <p:tag name="KSO_WM_UNIT_INDEX" val="3"/>
  <p:tag name="KSO_WM_UNIT_TYPE" val="d"/>
</p:tagLst>
</file>

<file path=ppt/tags/tag40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1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2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3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4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5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6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7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8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49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.xml><?xml version="1.0" encoding="utf-8"?>
<p:tagLst xmlns:p="http://schemas.openxmlformats.org/presentationml/2006/main">
  <p:tag name="KSO_WM_BEAUTIFY_FLAG" val="#fgm#"/>
  <p:tag name="KSO_WM_FIGMA_FLAG" val="#fgm#"/>
  <p:tag name="KSO_WM_UNIT_INDEX" val="4"/>
  <p:tag name="KSO_WM_UNIT_TYPE" val="d"/>
</p:tagLst>
</file>

<file path=ppt/tags/tag50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1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2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3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4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5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6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7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8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59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6.xml><?xml version="1.0" encoding="utf-8"?>
<p:tagLst xmlns:p="http://schemas.openxmlformats.org/presentationml/2006/main">
  <p:tag name="KSO_WM_BEAUTIFY_FLAG" val="#fgm#"/>
  <p:tag name="KSO_WM_FIGMA_FLAG" val="#fgm#"/>
  <p:tag name="KSO_WM_UNIT_INDEX" val="5"/>
  <p:tag name="KSO_WM_UNIT_TYPE" val="d"/>
</p:tagLst>
</file>

<file path=ppt/tags/tag60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61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62.xml><?xml version="1.0" encoding="utf-8"?>
<p:tagLst xmlns:p="http://schemas.openxmlformats.org/presentationml/2006/main">
  <p:tag name="KSO_WM_DIAGRAM_VIRTUALLY_FRAME" val="{&quot;height&quot;:538.7,&quot;left&quot;:0,&quot;top&quot;:24.8,&quot;width&quot;:955.15}"/>
</p:tagLst>
</file>

<file path=ppt/tags/tag63.xml><?xml version="1.0" encoding="utf-8"?>
<p:tagLst xmlns:p="http://schemas.openxmlformats.org/presentationml/2006/main">
  <p:tag name="KSO_WM_UNIT_TEXTBOXSTYLE_ADJUSTWIDTH" val="0_30"/>
  <p:tag name="KSO_WM_UNIT_TEXTBOXSTYLE_SHAPETYPE" val="1"/>
  <p:tag name="KSO_WM_UNIT_TEXTBOXSTYLE_ADJUSTLEFT" val="0_-58.15"/>
  <p:tag name="KSO_WM_UNIT_TEXTBOXSTYLE_ADJUSTTOP" val="0_0"/>
  <p:tag name="KSO_WM_UNIT_TEXTBOXSTYLE_ADJUSTHEIGTH" val="100_-14.45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6_42*i*2"/>
  <p:tag name="KSO_WM_TEMPLATE_CATEGORY" val="mixed"/>
  <p:tag name="KSO_WM_TEMPLATE_INDEX" val="2020188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886_42*f*1"/>
  <p:tag name="KSO_WM_TEMPLATE_CATEGORY" val="mixed"/>
  <p:tag name="KSO_WM_TEMPLATE_INDEX" val="20201886"/>
  <p:tag name="KSO_WM_UNIT_LAYERLEVEL" val="1"/>
  <p:tag name="KSO_WM_TAG_VERSION" val="1.0"/>
  <p:tag name="KSO_WM_BEAUTIFY_FLAG" val="#wm#"/>
  <p:tag name="KSO_WM_UNIT_PRESET_TEXT" val="单击此处输入小标题"/>
  <p:tag name="KSO_WM_UNIT_TEXTBOXSTYLE_GUID" val="{9bb83113-1614-4126-8b53-e3e1cdd7aeea}"/>
  <p:tag name="KSO_WM_UNIT_TEXTBOXSTYLE_TEMPLATEID" val="3135005"/>
  <p:tag name="KSO_WM_UNIT_TEXTBOXSTYLE_TYPE" val="5"/>
</p:tagLst>
</file>

<file path=ppt/tags/tag65.xml><?xml version="1.0" encoding="utf-8"?>
<p:tagLst xmlns:p="http://schemas.openxmlformats.org/presentationml/2006/main">
  <p:tag name="KSO_WM_UNIT_TEXTBOXSTYLE_ADJUSTWIDTH" val="0_30"/>
  <p:tag name="KSO_WM_UNIT_TEXTBOXSTYLE_SHAPETYPE" val="1"/>
  <p:tag name="KSO_WM_UNIT_TEXTBOXSTYLE_ADJUSTLEFT" val="0_-58.15"/>
  <p:tag name="KSO_WM_UNIT_TEXTBOXSTYLE_ADJUSTTOP" val="0_0"/>
  <p:tag name="KSO_WM_UNIT_TEXTBOXSTYLE_ADJUSTHEIGTH" val="100_-14.45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6_42*i*2"/>
  <p:tag name="KSO_WM_TEMPLATE_CATEGORY" val="mixed"/>
  <p:tag name="KSO_WM_TEMPLATE_INDEX" val="20201886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886_42*f*1"/>
  <p:tag name="KSO_WM_TEMPLATE_CATEGORY" val="mixed"/>
  <p:tag name="KSO_WM_TEMPLATE_INDEX" val="20201886"/>
  <p:tag name="KSO_WM_UNIT_LAYERLEVEL" val="1"/>
  <p:tag name="KSO_WM_TAG_VERSION" val="1.0"/>
  <p:tag name="KSO_WM_BEAUTIFY_FLAG" val="#wm#"/>
  <p:tag name="KSO_WM_UNIT_PRESET_TEXT" val="单击此处输入小标题"/>
  <p:tag name="KSO_WM_UNIT_TEXTBOXSTYLE_GUID" val="{9bb83113-1614-4126-8b53-e3e1cdd7aeea}"/>
  <p:tag name="KSO_WM_UNIT_TEXTBOXSTYLE_TEMPLATEID" val="3135005"/>
  <p:tag name="KSO_WM_UNIT_TEXTBOXSTYLE_TYPE" val="5"/>
</p:tagLst>
</file>

<file path=ppt/tags/tag67.xml><?xml version="1.0" encoding="utf-8"?>
<p:tagLst xmlns:p="http://schemas.openxmlformats.org/presentationml/2006/main">
  <p:tag name="KSO_WM_UNIT_TEXTBOXSTYLE_ADJUSTWIDTH" val="0_30"/>
  <p:tag name="KSO_WM_UNIT_TEXTBOXSTYLE_SHAPETYPE" val="1"/>
  <p:tag name="KSO_WM_UNIT_TEXTBOXSTYLE_ADJUSTLEFT" val="0_-58.15"/>
  <p:tag name="KSO_WM_UNIT_TEXTBOXSTYLE_ADJUSTTOP" val="0_0"/>
  <p:tag name="KSO_WM_UNIT_TEXTBOXSTYLE_ADJUSTHEIGTH" val="100_-14.45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6_42*i*2"/>
  <p:tag name="KSO_WM_TEMPLATE_CATEGORY" val="mixed"/>
  <p:tag name="KSO_WM_TEMPLATE_INDEX" val="20201886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886_42*f*1"/>
  <p:tag name="KSO_WM_TEMPLATE_CATEGORY" val="mixed"/>
  <p:tag name="KSO_WM_TEMPLATE_INDEX" val="20201886"/>
  <p:tag name="KSO_WM_UNIT_LAYERLEVEL" val="1"/>
  <p:tag name="KSO_WM_TAG_VERSION" val="1.0"/>
  <p:tag name="KSO_WM_BEAUTIFY_FLAG" val="#wm#"/>
  <p:tag name="KSO_WM_UNIT_PRESET_TEXT" val="单击此处输入小标题"/>
  <p:tag name="KSO_WM_UNIT_TEXTBOXSTYLE_GUID" val="{9bb83113-1614-4126-8b53-e3e1cdd7aeea}"/>
  <p:tag name="KSO_WM_UNIT_TEXTBOXSTYLE_TEMPLATEID" val="3135005"/>
  <p:tag name="KSO_WM_UNIT_TEXTBOXSTYLE_TYPE" val="5"/>
</p:tagLst>
</file>

<file path=ppt/tags/tag69.xml><?xml version="1.0" encoding="utf-8"?>
<p:tagLst xmlns:p="http://schemas.openxmlformats.org/presentationml/2006/main">
  <p:tag name="KSO_WM_UNIT_TEXTBOXSTYLE_ADJUSTWIDTH" val="0_30"/>
  <p:tag name="KSO_WM_UNIT_TEXTBOXSTYLE_SHAPETYPE" val="1"/>
  <p:tag name="KSO_WM_UNIT_TEXTBOXSTYLE_ADJUSTLEFT" val="0_-58.15"/>
  <p:tag name="KSO_WM_UNIT_TEXTBOXSTYLE_ADJUSTTOP" val="0_0"/>
  <p:tag name="KSO_WM_UNIT_TEXTBOXSTYLE_ADJUSTHEIGTH" val="100_-14.45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6_42*i*2"/>
  <p:tag name="KSO_WM_TEMPLATE_CATEGORY" val="mixed"/>
  <p:tag name="KSO_WM_TEMPLATE_INDEX" val="20201886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BEAUTIFY_FLAG" val="#fgm#"/>
  <p:tag name="KSO_WM_FIGMA_FLAG" val="#fgm#"/>
  <p:tag name="KSO_WM_UNIT_INDEX" val="6"/>
  <p:tag name="KSO_WM_UNIT_TYPE" val="d"/>
</p:tagLst>
</file>

<file path=ppt/tags/tag7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886_42*f*1"/>
  <p:tag name="KSO_WM_TEMPLATE_CATEGORY" val="mixed"/>
  <p:tag name="KSO_WM_TEMPLATE_INDEX" val="20201886"/>
  <p:tag name="KSO_WM_UNIT_LAYERLEVEL" val="1"/>
  <p:tag name="KSO_WM_TAG_VERSION" val="1.0"/>
  <p:tag name="KSO_WM_BEAUTIFY_FLAG" val="#wm#"/>
  <p:tag name="KSO_WM_UNIT_PRESET_TEXT" val="单击此处输入小标题"/>
  <p:tag name="KSO_WM_UNIT_TEXTBOXSTYLE_GUID" val="{9bb83113-1614-4126-8b53-e3e1cdd7aeea}"/>
  <p:tag name="KSO_WM_UNIT_TEXTBOXSTYLE_TEMPLATEID" val="3135005"/>
  <p:tag name="KSO_WM_UNIT_TEXTBOXSTYLE_TYPE" val="5"/>
</p:tagLst>
</file>

<file path=ppt/tags/tag8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f"/>
</p:tagLst>
</file>

<file path=ppt/tags/tag9.xml><?xml version="1.0" encoding="utf-8"?>
<p:tagLst xmlns:p="http://schemas.openxmlformats.org/presentationml/2006/main">
  <p:tag name="KSO_WM_DIAGRAM_VIRTUALLY_FRAME" val="{&quot;height&quot;:313.31330708661426,&quot;left&quot;:501.1953543307087,&quot;top&quot;:101.90464566929134,&quot;width&quot;:376.0547152602887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2222</Words>
  <Application>WPS 演示</Application>
  <PresentationFormat>宽屏</PresentationFormat>
  <Paragraphs>290</Paragraphs>
  <Slides>17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仿宋</vt:lpstr>
      <vt:lpstr>Impact</vt:lpstr>
      <vt:lpstr>Calibri</vt:lpstr>
      <vt:lpstr>Tahoma</vt:lpstr>
      <vt:lpstr>Helvetica Light</vt:lpstr>
      <vt:lpstr>Yu Gothic Light</vt:lpstr>
      <vt:lpstr>楷体</vt:lpstr>
      <vt:lpstr>Arial Unicode MS</vt:lpstr>
      <vt:lpstr>Calibri Light</vt:lpstr>
      <vt:lpstr>黑体</vt:lpstr>
      <vt:lpstr>Segoe UI</vt:lpstr>
      <vt:lpstr>方正兰亭黑_GBK</vt:lpstr>
      <vt:lpstr>方正兰亭超细黑简体</vt:lpstr>
      <vt:lpstr>MS UI Gothic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熊猫办公PPT</dc:title>
  <dc:creator>熊猫办公</dc:creator>
  <cp:lastModifiedBy>shine</cp:lastModifiedBy>
  <cp:revision>60</cp:revision>
  <dcterms:created xsi:type="dcterms:W3CDTF">2015-12-07T16:40:00Z</dcterms:created>
  <dcterms:modified xsi:type="dcterms:W3CDTF">2025-10-11T08:52:17Z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DD06032BCBA34F49ADBDF9285F91FCE6_13</vt:lpwstr>
  </property>
  <property fmtid="{D5CDD505-2E9C-101B-9397-08002B2CF9AE}" pid="3" name="KSOProductBuildVer">
    <vt:lpwstr>2052-11.8.2.8506</vt:lpwstr>
  </property>
</Properties>
</file>