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6" r:id="rId2"/>
    <p:sldId id="425" r:id="rId3"/>
    <p:sldId id="450" r:id="rId4"/>
    <p:sldId id="451" r:id="rId5"/>
    <p:sldId id="449" r:id="rId6"/>
    <p:sldId id="447" r:id="rId7"/>
    <p:sldId id="463" r:id="rId8"/>
    <p:sldId id="464" r:id="rId9"/>
    <p:sldId id="431" r:id="rId10"/>
    <p:sldId id="389" r:id="rId11"/>
    <p:sldId id="452" r:id="rId12"/>
    <p:sldId id="418" r:id="rId13"/>
    <p:sldId id="390" r:id="rId14"/>
    <p:sldId id="455" r:id="rId15"/>
    <p:sldId id="453" r:id="rId16"/>
    <p:sldId id="456" r:id="rId17"/>
    <p:sldId id="442" r:id="rId18"/>
    <p:sldId id="427" r:id="rId19"/>
    <p:sldId id="460" r:id="rId20"/>
    <p:sldId id="458" r:id="rId21"/>
    <p:sldId id="461" r:id="rId22"/>
    <p:sldId id="371" r:id="rId23"/>
  </p:sldIdLst>
  <p:sldSz cx="9144000" cy="5143500" type="screen16x9"/>
  <p:notesSz cx="6807200" cy="9939338"/>
  <p:custDataLst>
    <p:tags r:id="rId26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时尚设计" id="{BE411E04-F473-4BCD-801C-9847C0811846}">
          <p14:sldIdLst>
            <p14:sldId id="266"/>
            <p14:sldId id="425"/>
            <p14:sldId id="450"/>
            <p14:sldId id="451"/>
            <p14:sldId id="449"/>
            <p14:sldId id="447"/>
            <p14:sldId id="446"/>
            <p14:sldId id="431"/>
            <p14:sldId id="389"/>
            <p14:sldId id="452"/>
            <p14:sldId id="418"/>
            <p14:sldId id="390"/>
            <p14:sldId id="455"/>
            <p14:sldId id="453"/>
            <p14:sldId id="456"/>
            <p14:sldId id="442"/>
            <p14:sldId id="427"/>
            <p14:sldId id="460"/>
            <p14:sldId id="458"/>
            <p14:sldId id="459"/>
            <p14:sldId id="461"/>
            <p14:sldId id="371"/>
          </p14:sldIdLst>
        </p14:section>
        <p14:section name="备用" id="{256694A5-27C0-48F7-8439-D746859935BD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38" userDrawn="1">
          <p15:clr>
            <a:srgbClr val="000000"/>
          </p15:clr>
        </p15:guide>
        <p15:guide id="4" orient="horz" pos="459" userDrawn="1">
          <p15:clr>
            <a:srgbClr val="000000"/>
          </p15:clr>
        </p15:guide>
        <p15:guide id="5" pos="7242" userDrawn="1">
          <p15:clr>
            <a:srgbClr val="000000"/>
          </p15:clr>
        </p15:guide>
        <p15:guide id="6" orient="horz" pos="3861" userDrawn="1">
          <p15:clr>
            <a:srgbClr val="000000"/>
          </p15:clr>
        </p15:guide>
        <p15:guide id="7" orient="horz" pos="640" userDrawn="1">
          <p15:clr>
            <a:srgbClr val="A4A3A4"/>
          </p15:clr>
        </p15:guide>
        <p15:guide id="8" orient="horz" pos="3680" userDrawn="1">
          <p15:clr>
            <a:srgbClr val="A4A3A4"/>
          </p15:clr>
        </p15:guide>
        <p15:guide id="9" pos="6947" userDrawn="1">
          <p15:clr>
            <a:srgbClr val="A4A3A4"/>
          </p15:clr>
        </p15:guide>
        <p15:guide id="10" pos="733" userDrawn="1">
          <p15:clr>
            <a:srgbClr val="A4A3A4"/>
          </p15:clr>
        </p15:guide>
        <p15:guide id="12" orient="horz" pos="278" userDrawn="1">
          <p15:clr>
            <a:srgbClr val="A4A3A4"/>
          </p15:clr>
        </p15:guide>
        <p15:guide id="13" orient="horz" pos="1063" userDrawn="1">
          <p15:clr>
            <a:srgbClr val="A4A3A4"/>
          </p15:clr>
        </p15:guide>
        <p15:guide id="14" pos="437" userDrawn="1">
          <p15:clr>
            <a:srgbClr val="A4A3A4"/>
          </p15:clr>
        </p15:guide>
        <p15:guide id="15" orient="horz" pos="1620">
          <p15:clr>
            <a:srgbClr val="A4A3A4"/>
          </p15:clr>
        </p15:guide>
        <p15:guide id="16" orient="horz" pos="344">
          <p15:clr>
            <a:srgbClr val="A4A3A4"/>
          </p15:clr>
        </p15:guide>
        <p15:guide id="17" orient="horz" pos="2896">
          <p15:clr>
            <a:srgbClr val="A4A3A4"/>
          </p15:clr>
        </p15:guide>
        <p15:guide id="18" orient="horz" pos="480">
          <p15:clr>
            <a:srgbClr val="A4A3A4"/>
          </p15:clr>
        </p15:guide>
        <p15:guide id="19" orient="horz" pos="2760">
          <p15:clr>
            <a:srgbClr val="A4A3A4"/>
          </p15:clr>
        </p15:guide>
        <p15:guide id="20" orient="horz" pos="209">
          <p15:clr>
            <a:srgbClr val="A4A3A4"/>
          </p15:clr>
        </p15:guide>
        <p15:guide id="21" orient="horz" pos="797">
          <p15:clr>
            <a:srgbClr val="A4A3A4"/>
          </p15:clr>
        </p15:guide>
        <p15:guide id="22" pos="2880">
          <p15:clr>
            <a:srgbClr val="A4A3A4"/>
          </p15:clr>
        </p15:guide>
        <p15:guide id="23" pos="329">
          <p15:clr>
            <a:srgbClr val="A4A3A4"/>
          </p15:clr>
        </p15:guide>
        <p15:guide id="24" pos="5432">
          <p15:clr>
            <a:srgbClr val="A4A3A4"/>
          </p15:clr>
        </p15:guide>
        <p15:guide id="25" pos="5210">
          <p15:clr>
            <a:srgbClr val="A4A3A4"/>
          </p15:clr>
        </p15:guide>
        <p15:guide id="26" pos="550">
          <p15:clr>
            <a:srgbClr val="A4A3A4"/>
          </p15:clr>
        </p15:guide>
        <p15:guide id="27" pos="32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10003"/>
    <a:srgbClr val="C10000"/>
    <a:srgbClr val="EC5214"/>
    <a:srgbClr val="E6E9EE"/>
    <a:srgbClr val="0070C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269D01E-BC32-4049-B463-5C60D7B0CCD2}" styleName="主题样式 2 - 强调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主题样式 2 - 强调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主题样式 2 - 强调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主题样式 2 - 强调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31555" autoAdjust="0"/>
    <p:restoredTop sz="86618" autoAdjust="0"/>
  </p:normalViewPr>
  <p:slideViewPr>
    <p:cSldViewPr snapToGrid="0" showGuides="1">
      <p:cViewPr varScale="1">
        <p:scale>
          <a:sx n="94" d="100"/>
          <a:sy n="94" d="100"/>
        </p:scale>
        <p:origin x="-462" y="-96"/>
      </p:cViewPr>
      <p:guideLst>
        <p:guide orient="horz" pos="2160"/>
        <p:guide orient="horz" pos="459"/>
        <p:guide orient="horz" pos="3861"/>
        <p:guide orient="horz" pos="640"/>
        <p:guide orient="horz" pos="3680"/>
        <p:guide orient="horz" pos="278"/>
        <p:guide orient="horz" pos="1063"/>
        <p:guide orient="horz" pos="1620"/>
        <p:guide pos="3840"/>
        <p:guide pos="438"/>
        <p:guide pos="7242"/>
        <p:guide pos="6947"/>
        <p:guide pos="733"/>
        <p:guide pos="437"/>
        <p:guide pos="2880"/>
        <p:guide pos="329"/>
      </p:guideLst>
    </p:cSldViewPr>
  </p:slideViewPr>
  <p:outlineViewPr>
    <p:cViewPr>
      <p:scale>
        <a:sx n="33" d="100"/>
        <a:sy n="33" d="100"/>
      </p:scale>
      <p:origin x="0" y="-5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2892" y="-96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05C69-6CE9-439D-A807-241BA46255C6}" type="datetimeFigureOut">
              <a:rPr lang="zh-CN" altLang="en-US" smtClean="0"/>
              <a:pPr/>
              <a:t>2020/12/10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36F78-0E3A-4587-A106-C19F5A1C76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55959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1FE51-4DDB-45F0-9505-67EFC9351A08}" type="datetimeFigureOut">
              <a:rPr lang="zh-CN" altLang="en-US" smtClean="0"/>
              <a:pPr/>
              <a:t>2020/12/10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B8BB2-AB9A-47F4-9A9E-6B5CF216B9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266733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9064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0053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0053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23006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/>
              <a:t>钢铁行业：</a:t>
            </a:r>
            <a:r>
              <a:rPr lang="zh-CN" altLang="en-US" dirty="0"/>
              <a:t>蒙特雷有墨西哥最大的钢铁厂</a:t>
            </a:r>
            <a:r>
              <a:rPr lang="en-US" altLang="zh-CN" dirty="0" err="1"/>
              <a:t>Ternium</a:t>
            </a:r>
            <a:r>
              <a:rPr lang="zh-CN" altLang="en-US" dirty="0"/>
              <a:t>，墨西哥最大的炼钢厂</a:t>
            </a:r>
            <a:r>
              <a:rPr lang="en-US" altLang="zh-CN" dirty="0"/>
              <a:t>AHMSA </a:t>
            </a:r>
            <a:r>
              <a:rPr lang="zh-CN" altLang="en-US" dirty="0"/>
              <a:t>在蒙特雷周边</a:t>
            </a:r>
            <a:r>
              <a:rPr lang="en-US" altLang="zh-CN" dirty="0"/>
              <a:t>200 </a:t>
            </a:r>
            <a:r>
              <a:rPr lang="zh-CN" altLang="en-US" dirty="0"/>
              <a:t>公里范围内。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/>
              <a:t>汽车行业：</a:t>
            </a:r>
            <a:r>
              <a:rPr lang="zh-CN" altLang="en-US" dirty="0"/>
              <a:t>新莱昂州目前有整车厂</a:t>
            </a:r>
            <a:r>
              <a:rPr lang="en-US" altLang="zh-CN" dirty="0"/>
              <a:t>5 </a:t>
            </a:r>
            <a:r>
              <a:rPr lang="zh-CN" altLang="en-US" dirty="0"/>
              <a:t>家，汽车行业配套企业超过</a:t>
            </a:r>
            <a:r>
              <a:rPr lang="en-US" altLang="zh-CN" dirty="0"/>
              <a:t>200</a:t>
            </a:r>
            <a:r>
              <a:rPr lang="zh-CN" altLang="en-US" dirty="0"/>
              <a:t>家。新莱昂州</a:t>
            </a:r>
            <a:r>
              <a:rPr lang="en-US" altLang="zh-CN" dirty="0"/>
              <a:t>500 </a:t>
            </a:r>
            <a:r>
              <a:rPr lang="zh-CN" altLang="en-US" dirty="0"/>
              <a:t>公里范围内有</a:t>
            </a:r>
            <a:r>
              <a:rPr lang="en-US" altLang="zh-CN" dirty="0"/>
              <a:t>15 </a:t>
            </a:r>
            <a:r>
              <a:rPr lang="zh-CN" altLang="en-US" dirty="0"/>
              <a:t>家汽车整车厂，以及全系列一级供应商。</a:t>
            </a:r>
            <a:r>
              <a:rPr lang="en-US" altLang="zh-CN" dirty="0"/>
              <a:t>2016 </a:t>
            </a:r>
            <a:r>
              <a:rPr lang="zh-CN" altLang="en-US" dirty="0"/>
              <a:t>年，墨西哥</a:t>
            </a:r>
            <a:r>
              <a:rPr lang="en-US" altLang="zh-CN" dirty="0"/>
              <a:t>13%</a:t>
            </a:r>
            <a:r>
              <a:rPr lang="zh-CN" altLang="en-US" dirty="0"/>
              <a:t>的乘用车、</a:t>
            </a:r>
            <a:r>
              <a:rPr lang="en-US" altLang="zh-CN" dirty="0"/>
              <a:t>40%</a:t>
            </a:r>
            <a:r>
              <a:rPr lang="zh-CN" altLang="en-US" dirty="0"/>
              <a:t>的重型卡车产自新莱昂州。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/>
              <a:t>家电行业：</a:t>
            </a:r>
            <a:r>
              <a:rPr lang="zh-CN" altLang="en-US" dirty="0"/>
              <a:t>墨西哥是世界第五大家电出口国，新莱昂州家电产能占到墨西哥家电产能一半以上，家电配套供应链完善，云集了惠而浦、</a:t>
            </a:r>
            <a:r>
              <a:rPr lang="en-US" altLang="zh-CN" dirty="0"/>
              <a:t>LG</a:t>
            </a:r>
            <a:r>
              <a:rPr lang="zh-CN" altLang="en-US" dirty="0"/>
              <a:t>、凯利等一些列世界家电巨头，让新莱昂州成为世界级家电制造中心。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/>
              <a:t>本地中资企业：</a:t>
            </a:r>
            <a:r>
              <a:rPr lang="zh-CN" altLang="en-US" dirty="0"/>
              <a:t>华立集团、富通集团、卧龙集团、三花集团、杭州新坐标科技、宁波乐惠、安徽万朗、联想集团、重庆美心、光大同创、江苏秀强、徐州美驰、大洋集团、天伟电机、富岭塑胶，美的、华为、滴滴、大华、海康威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88672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36019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5887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4080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rgbClr val="00000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84559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4080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4080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59628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00532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9267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8BB2-AB9A-47F4-9A9E-6B5CF216B9C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9966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727430" y="330994"/>
            <a:ext cx="3969475" cy="675000"/>
          </a:xfrm>
          <a:custGeom>
            <a:avLst/>
            <a:gdLst>
              <a:gd name="connsiteX0" fmla="*/ 0 w 4813142"/>
              <a:gd name="connsiteY0" fmla="*/ 0 h 900000"/>
              <a:gd name="connsiteX1" fmla="*/ 4813142 w 4813142"/>
              <a:gd name="connsiteY1" fmla="*/ 0 h 900000"/>
              <a:gd name="connsiteX2" fmla="*/ 4293527 w 4813142"/>
              <a:gd name="connsiteY2" fmla="*/ 900000 h 900000"/>
              <a:gd name="connsiteX3" fmla="*/ 0 w 4813142"/>
              <a:gd name="connsiteY3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142" h="900000">
                <a:moveTo>
                  <a:pt x="0" y="0"/>
                </a:moveTo>
                <a:lnTo>
                  <a:pt x="4813142" y="0"/>
                </a:lnTo>
                <a:lnTo>
                  <a:pt x="4293527" y="900000"/>
                </a:lnTo>
                <a:lnTo>
                  <a:pt x="0" y="900000"/>
                </a:lnTo>
                <a:close/>
              </a:path>
            </a:pathLst>
          </a:cu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txBody>
          <a:bodyPr wrap="square" lIns="68580" tIns="34290" rIns="68580" bIns="34290" rtlCol="0" anchor="ctr">
            <a:noAutofit/>
          </a:bodyPr>
          <a:lstStyle/>
          <a:p>
            <a:endParaRPr lang="zh-CN" altLang="en-US" kern="0" dirty="0">
              <a:solidFill>
                <a:schemeClr val="bg1">
                  <a:alpha val="8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86324" y="470494"/>
            <a:ext cx="396000" cy="396000"/>
            <a:chOff x="406574" y="236732"/>
            <a:chExt cx="612048" cy="593261"/>
          </a:xfrm>
        </p:grpSpPr>
        <p:sp>
          <p:nvSpPr>
            <p:cNvPr id="5" name="矩形 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4494256" y="330994"/>
            <a:ext cx="4472323" cy="675000"/>
            <a:chOff x="5992341" y="441325"/>
            <a:chExt cx="5504334" cy="900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任意多边形 7"/>
            <p:cNvSpPr/>
            <p:nvPr/>
          </p:nvSpPr>
          <p:spPr>
            <a:xfrm>
              <a:off x="5992341" y="441325"/>
              <a:ext cx="5504333" cy="900000"/>
            </a:xfrm>
            <a:custGeom>
              <a:avLst/>
              <a:gdLst>
                <a:gd name="connsiteX0" fmla="*/ 519615 w 5504333"/>
                <a:gd name="connsiteY0" fmla="*/ 0 h 900000"/>
                <a:gd name="connsiteX1" fmla="*/ 5504333 w 5504333"/>
                <a:gd name="connsiteY1" fmla="*/ 0 h 900000"/>
                <a:gd name="connsiteX2" fmla="*/ 5504333 w 5504333"/>
                <a:gd name="connsiteY2" fmla="*/ 900000 h 900000"/>
                <a:gd name="connsiteX3" fmla="*/ 0 w 5504333"/>
                <a:gd name="connsiteY3" fmla="*/ 90000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333" h="900000">
                  <a:moveTo>
                    <a:pt x="519615" y="0"/>
                  </a:moveTo>
                  <a:lnTo>
                    <a:pt x="5504333" y="0"/>
                  </a:lnTo>
                  <a:lnTo>
                    <a:pt x="5504333" y="900000"/>
                  </a:lnTo>
                  <a:lnTo>
                    <a:pt x="0" y="9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992342" y="1268988"/>
              <a:ext cx="5504333" cy="72337"/>
            </a:xfrm>
            <a:custGeom>
              <a:avLst/>
              <a:gdLst>
                <a:gd name="connsiteX0" fmla="*/ 41763 w 5504333"/>
                <a:gd name="connsiteY0" fmla="*/ 0 h 72337"/>
                <a:gd name="connsiteX1" fmla="*/ 5504333 w 5504333"/>
                <a:gd name="connsiteY1" fmla="*/ 0 h 72337"/>
                <a:gd name="connsiteX2" fmla="*/ 5504333 w 5504333"/>
                <a:gd name="connsiteY2" fmla="*/ 72337 h 72337"/>
                <a:gd name="connsiteX3" fmla="*/ 0 w 5504333"/>
                <a:gd name="connsiteY3" fmla="*/ 72337 h 7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333" h="72337">
                  <a:moveTo>
                    <a:pt x="41763" y="0"/>
                  </a:moveTo>
                  <a:lnTo>
                    <a:pt x="5504333" y="0"/>
                  </a:lnTo>
                  <a:lnTo>
                    <a:pt x="5504333" y="72337"/>
                  </a:lnTo>
                  <a:lnTo>
                    <a:pt x="0" y="723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占位符 14"/>
          <p:cNvSpPr>
            <a:spLocks noGrp="1"/>
          </p:cNvSpPr>
          <p:nvPr>
            <p:ph type="body" sz="quarter" idx="10" hasCustomPrompt="1"/>
          </p:nvPr>
        </p:nvSpPr>
        <p:spPr>
          <a:xfrm>
            <a:off x="912459" y="474595"/>
            <a:ext cx="1318310" cy="387798"/>
          </a:xfrm>
          <a:prstGeom prst="rect">
            <a:avLst/>
          </a:prstGeom>
        </p:spPr>
        <p:txBody>
          <a:bodyPr wrap="none" lIns="68580" tIns="34290" rIns="68580" bIns="34290" anchor="ctr" anchorCtr="0">
            <a:spAutoFit/>
          </a:bodyPr>
          <a:lstStyle>
            <a:lvl1pPr marL="0" indent="0">
              <a:buNone/>
              <a:defRPr kumimoji="0" lang="zh-CN" altLang="en-US" sz="23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1" hasCustomPrompt="1"/>
          </p:nvPr>
        </p:nvSpPr>
        <p:spPr>
          <a:xfrm>
            <a:off x="2324774" y="584646"/>
            <a:ext cx="2062694" cy="235449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>
              <a:buNone/>
              <a:defRPr kumimoji="0" lang="zh-CN" altLang="en-US" sz="1200" b="0" i="0" u="none" strike="noStrike" kern="1200" cap="none" spc="0" normalizeH="0" baseline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添加说明文本</a:t>
            </a:r>
          </a:p>
        </p:txBody>
      </p:sp>
      <p:grpSp>
        <p:nvGrpSpPr>
          <p:cNvPr id="17" name="PA_组合 80"/>
          <p:cNvGrpSpPr/>
          <p:nvPr userDrawn="1">
            <p:custDataLst>
              <p:tags r:id="rId1"/>
            </p:custDataLst>
          </p:nvPr>
        </p:nvGrpSpPr>
        <p:grpSpPr>
          <a:xfrm>
            <a:off x="7450013" y="514117"/>
            <a:ext cx="1384732" cy="324474"/>
            <a:chOff x="3717567" y="500833"/>
            <a:chExt cx="1723228" cy="638868"/>
          </a:xfrm>
        </p:grpSpPr>
        <p:sp>
          <p:nvSpPr>
            <p:cNvPr id="18" name="TextBox 81"/>
            <p:cNvSpPr txBox="1"/>
            <p:nvPr/>
          </p:nvSpPr>
          <p:spPr>
            <a:xfrm>
              <a:off x="3717567" y="500833"/>
              <a:ext cx="1723228" cy="484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spc="9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</a:rPr>
                <a:t>北美华富山工业园</a:t>
              </a:r>
            </a:p>
          </p:txBody>
        </p:sp>
        <p:sp>
          <p:nvSpPr>
            <p:cNvPr id="19" name="TextBox 82"/>
            <p:cNvSpPr txBox="1"/>
            <p:nvPr/>
          </p:nvSpPr>
          <p:spPr>
            <a:xfrm>
              <a:off x="3718580" y="776106"/>
              <a:ext cx="1690343" cy="363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HOFUSAN</a:t>
              </a:r>
              <a:r>
                <a:rPr lang="zh-CN" altLang="en-US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INDUSTRIAL</a:t>
              </a:r>
              <a:r>
                <a:rPr lang="zh-CN" altLang="en-US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PARK</a:t>
              </a:r>
              <a:endParaRPr lang="zh-CN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sp>
        <p:nvSpPr>
          <p:cNvPr id="21" name="WebSiteName"/>
          <p:cNvSpPr txBox="1"/>
          <p:nvPr userDrawn="1"/>
        </p:nvSpPr>
        <p:spPr>
          <a:xfrm>
            <a:off x="4221424" y="4877126"/>
            <a:ext cx="701154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</a:t>
            </a:r>
            <a:r>
              <a:rPr lang="en-US" sz="700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hofusan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</a:t>
            </a:r>
            <a:endParaRPr lang="en-US" sz="7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ectangle 1"/>
          <p:cNvSpPr/>
          <p:nvPr userDrawn="1"/>
        </p:nvSpPr>
        <p:spPr>
          <a:xfrm>
            <a:off x="8743704" y="4950785"/>
            <a:ext cx="91041" cy="910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7" name="矩形 26"/>
          <p:cNvSpPr/>
          <p:nvPr userDrawn="1"/>
        </p:nvSpPr>
        <p:spPr>
          <a:xfrm>
            <a:off x="182089" y="4877291"/>
            <a:ext cx="1090683" cy="17697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HOFUSAN</a:t>
            </a:r>
            <a:r>
              <a:rPr kumimoji="0" lang="zh-CN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zh-CN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INDUSTRIAL</a:t>
            </a:r>
            <a:r>
              <a:rPr kumimoji="0" lang="zh-CN" altLang="en-US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altLang="zh-CN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PARK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329" y="493220"/>
            <a:ext cx="409194" cy="3268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036863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/>
        </p:nvSpPr>
        <p:spPr>
          <a:xfrm>
            <a:off x="696036" y="330994"/>
            <a:ext cx="4000869" cy="675000"/>
          </a:xfrm>
          <a:custGeom>
            <a:avLst/>
            <a:gdLst>
              <a:gd name="connsiteX0" fmla="*/ 0 w 4813142"/>
              <a:gd name="connsiteY0" fmla="*/ 0 h 900000"/>
              <a:gd name="connsiteX1" fmla="*/ 4813142 w 4813142"/>
              <a:gd name="connsiteY1" fmla="*/ 0 h 900000"/>
              <a:gd name="connsiteX2" fmla="*/ 4293527 w 4813142"/>
              <a:gd name="connsiteY2" fmla="*/ 900000 h 900000"/>
              <a:gd name="connsiteX3" fmla="*/ 0 w 4813142"/>
              <a:gd name="connsiteY3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142" h="900000">
                <a:moveTo>
                  <a:pt x="0" y="0"/>
                </a:moveTo>
                <a:lnTo>
                  <a:pt x="4813142" y="0"/>
                </a:lnTo>
                <a:lnTo>
                  <a:pt x="4293527" y="900000"/>
                </a:lnTo>
                <a:lnTo>
                  <a:pt x="0" y="900000"/>
                </a:lnTo>
                <a:close/>
              </a:path>
            </a:pathLst>
          </a:cu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txBody>
          <a:bodyPr wrap="square" lIns="68580" tIns="34290" rIns="68580" bIns="34290" rtlCol="0" anchor="ctr">
            <a:noAutofit/>
          </a:bodyPr>
          <a:lstStyle/>
          <a:p>
            <a:endParaRPr lang="zh-CN" altLang="en-US" kern="0" dirty="0">
              <a:solidFill>
                <a:schemeClr val="bg1">
                  <a:alpha val="8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80294" y="470494"/>
            <a:ext cx="396000" cy="396000"/>
            <a:chOff x="406574" y="236732"/>
            <a:chExt cx="612048" cy="593261"/>
          </a:xfrm>
        </p:grpSpPr>
        <p:sp>
          <p:nvSpPr>
            <p:cNvPr id="5" name="矩形 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4494256" y="330994"/>
            <a:ext cx="4472323" cy="675000"/>
            <a:chOff x="5992341" y="441325"/>
            <a:chExt cx="5504334" cy="900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任意多边形 7"/>
            <p:cNvSpPr/>
            <p:nvPr/>
          </p:nvSpPr>
          <p:spPr>
            <a:xfrm>
              <a:off x="5992341" y="441325"/>
              <a:ext cx="5504333" cy="900000"/>
            </a:xfrm>
            <a:custGeom>
              <a:avLst/>
              <a:gdLst>
                <a:gd name="connsiteX0" fmla="*/ 519615 w 5504333"/>
                <a:gd name="connsiteY0" fmla="*/ 0 h 900000"/>
                <a:gd name="connsiteX1" fmla="*/ 5504333 w 5504333"/>
                <a:gd name="connsiteY1" fmla="*/ 0 h 900000"/>
                <a:gd name="connsiteX2" fmla="*/ 5504333 w 5504333"/>
                <a:gd name="connsiteY2" fmla="*/ 900000 h 900000"/>
                <a:gd name="connsiteX3" fmla="*/ 0 w 5504333"/>
                <a:gd name="connsiteY3" fmla="*/ 90000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333" h="900000">
                  <a:moveTo>
                    <a:pt x="519615" y="0"/>
                  </a:moveTo>
                  <a:lnTo>
                    <a:pt x="5504333" y="0"/>
                  </a:lnTo>
                  <a:lnTo>
                    <a:pt x="5504333" y="900000"/>
                  </a:lnTo>
                  <a:lnTo>
                    <a:pt x="0" y="9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992342" y="1268988"/>
              <a:ext cx="5504333" cy="72337"/>
            </a:xfrm>
            <a:custGeom>
              <a:avLst/>
              <a:gdLst>
                <a:gd name="connsiteX0" fmla="*/ 41763 w 5504333"/>
                <a:gd name="connsiteY0" fmla="*/ 0 h 72337"/>
                <a:gd name="connsiteX1" fmla="*/ 5504333 w 5504333"/>
                <a:gd name="connsiteY1" fmla="*/ 0 h 72337"/>
                <a:gd name="connsiteX2" fmla="*/ 5504333 w 5504333"/>
                <a:gd name="connsiteY2" fmla="*/ 72337 h 72337"/>
                <a:gd name="connsiteX3" fmla="*/ 0 w 5504333"/>
                <a:gd name="connsiteY3" fmla="*/ 72337 h 7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4333" h="72337">
                  <a:moveTo>
                    <a:pt x="41763" y="0"/>
                  </a:moveTo>
                  <a:lnTo>
                    <a:pt x="5504333" y="0"/>
                  </a:lnTo>
                  <a:lnTo>
                    <a:pt x="5504333" y="72337"/>
                  </a:lnTo>
                  <a:lnTo>
                    <a:pt x="0" y="723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14"/>
          <p:cNvSpPr>
            <a:spLocks noGrp="1"/>
          </p:cNvSpPr>
          <p:nvPr>
            <p:ph type="body" sz="quarter" idx="10" hasCustomPrompt="1"/>
          </p:nvPr>
        </p:nvSpPr>
        <p:spPr>
          <a:xfrm>
            <a:off x="901826" y="474595"/>
            <a:ext cx="1318310" cy="387798"/>
          </a:xfrm>
          <a:prstGeom prst="rect">
            <a:avLst/>
          </a:prstGeom>
        </p:spPr>
        <p:txBody>
          <a:bodyPr wrap="none" lIns="68580" tIns="34290" rIns="68580" bIns="34290" anchor="ctr" anchorCtr="0">
            <a:spAutoFit/>
          </a:bodyPr>
          <a:lstStyle>
            <a:lvl1pPr marL="0" indent="0">
              <a:buNone/>
              <a:defRPr kumimoji="0" lang="zh-CN" altLang="en-US" sz="23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11" name="文本占位符 14"/>
          <p:cNvSpPr>
            <a:spLocks noGrp="1"/>
          </p:cNvSpPr>
          <p:nvPr>
            <p:ph type="body" sz="quarter" idx="11" hasCustomPrompt="1"/>
          </p:nvPr>
        </p:nvSpPr>
        <p:spPr>
          <a:xfrm>
            <a:off x="2324774" y="584646"/>
            <a:ext cx="1930019" cy="235449"/>
          </a:xfrm>
          <a:prstGeom prst="rect">
            <a:avLst/>
          </a:prstGeom>
        </p:spPr>
        <p:txBody>
          <a:bodyPr wrap="square" lIns="68580" tIns="34290" rIns="68580" bIns="34290" anchor="ctr" anchorCtr="0">
            <a:spAutoFit/>
          </a:bodyPr>
          <a:lstStyle>
            <a:lvl1pPr marL="0" indent="0">
              <a:buNone/>
              <a:defRPr kumimoji="0" lang="zh-CN" altLang="en-US" sz="1200" b="0" i="0" u="none" strike="noStrike" kern="1200" cap="none" spc="0" normalizeH="0" baseline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添加说明文本</a:t>
            </a: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984" y="490477"/>
            <a:ext cx="409194" cy="326898"/>
          </a:xfrm>
          <a:prstGeom prst="rect">
            <a:avLst/>
          </a:prstGeom>
        </p:spPr>
      </p:pic>
      <p:grpSp>
        <p:nvGrpSpPr>
          <p:cNvPr id="15" name="PA_组合 80"/>
          <p:cNvGrpSpPr/>
          <p:nvPr userDrawn="1">
            <p:custDataLst>
              <p:tags r:id="rId1"/>
            </p:custDataLst>
          </p:nvPr>
        </p:nvGrpSpPr>
        <p:grpSpPr>
          <a:xfrm>
            <a:off x="7450013" y="514117"/>
            <a:ext cx="1384732" cy="324474"/>
            <a:chOff x="3717567" y="500833"/>
            <a:chExt cx="1723228" cy="638868"/>
          </a:xfrm>
        </p:grpSpPr>
        <p:sp>
          <p:nvSpPr>
            <p:cNvPr id="17" name="TextBox 81"/>
            <p:cNvSpPr txBox="1"/>
            <p:nvPr/>
          </p:nvSpPr>
          <p:spPr>
            <a:xfrm>
              <a:off x="3717567" y="500833"/>
              <a:ext cx="1723228" cy="484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1" spc="9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</a:rPr>
                <a:t>北美华富山工业园</a:t>
              </a:r>
            </a:p>
          </p:txBody>
        </p:sp>
        <p:sp>
          <p:nvSpPr>
            <p:cNvPr id="18" name="TextBox 82"/>
            <p:cNvSpPr txBox="1"/>
            <p:nvPr/>
          </p:nvSpPr>
          <p:spPr>
            <a:xfrm>
              <a:off x="3718580" y="776106"/>
              <a:ext cx="1690343" cy="363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HOFUSAN</a:t>
              </a:r>
              <a:r>
                <a:rPr lang="zh-CN" altLang="en-US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INDUSTRIAL</a:t>
              </a:r>
              <a:r>
                <a:rPr lang="zh-CN" altLang="en-US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altLang="zh-CN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PARK</a:t>
              </a:r>
              <a:endParaRPr lang="zh-CN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923338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0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1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0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1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8690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hidden="1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79"/>
            <a:ext cx="9144000" cy="51423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8097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49" r:id="rId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6.xml"/><Relationship Id="rId7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7.png"/><Relationship Id="rId4" Type="http://schemas.openxmlformats.org/officeDocument/2006/relationships/tags" Target="../tags/tag7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tags" Target="../tags/tag10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1.jpe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13" Type="http://schemas.openxmlformats.org/officeDocument/2006/relationships/image" Target="../media/image7.png"/><Relationship Id="rId3" Type="http://schemas.openxmlformats.org/officeDocument/2006/relationships/tags" Target="../tags/tag19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5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6.png"/><Relationship Id="rId5" Type="http://schemas.openxmlformats.org/officeDocument/2006/relationships/tags" Target="../tags/tag21.xml"/><Relationship Id="rId10" Type="http://schemas.openxmlformats.org/officeDocument/2006/relationships/image" Target="../media/image51.jpeg"/><Relationship Id="rId4" Type="http://schemas.openxmlformats.org/officeDocument/2006/relationships/tags" Target="../tags/tag20.xml"/><Relationship Id="rId9" Type="http://schemas.openxmlformats.org/officeDocument/2006/relationships/image" Target="../media/image50.jpeg"/><Relationship Id="rId1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Q729615610"/>
          <p:cNvSpPr/>
          <p:nvPr>
            <p:custDataLst>
              <p:tags r:id="rId1"/>
            </p:custDataLst>
          </p:nvPr>
        </p:nvSpPr>
        <p:spPr>
          <a:xfrm>
            <a:off x="265814" y="372140"/>
            <a:ext cx="4306187" cy="4433776"/>
          </a:xfrm>
          <a:custGeom>
            <a:avLst/>
            <a:gdLst>
              <a:gd name="connsiteX0" fmla="*/ 0 w 5400675"/>
              <a:gd name="connsiteY0" fmla="*/ 0 h 5400675"/>
              <a:gd name="connsiteX1" fmla="*/ 5400675 w 5400675"/>
              <a:gd name="connsiteY1" fmla="*/ 0 h 5400675"/>
              <a:gd name="connsiteX2" fmla="*/ 5231012 w 5400675"/>
              <a:gd name="connsiteY2" fmla="*/ 313118 h 5400675"/>
              <a:gd name="connsiteX3" fmla="*/ 2293710 w 5400675"/>
              <a:gd name="connsiteY3" fmla="*/ 5400675 h 5400675"/>
              <a:gd name="connsiteX4" fmla="*/ 0 w 5400675"/>
              <a:gd name="connsiteY4" fmla="*/ 5400675 h 540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675" h="5400675">
                <a:moveTo>
                  <a:pt x="0" y="0"/>
                </a:moveTo>
                <a:lnTo>
                  <a:pt x="5400675" y="0"/>
                </a:lnTo>
                <a:lnTo>
                  <a:pt x="5231012" y="313118"/>
                </a:lnTo>
                <a:lnTo>
                  <a:pt x="2293710" y="5400675"/>
                </a:lnTo>
                <a:lnTo>
                  <a:pt x="0" y="5400675"/>
                </a:lnTo>
                <a:close/>
              </a:path>
            </a:pathLst>
          </a:custGeom>
          <a:blipFill>
            <a:blip r:embed="rId7" cstate="print"/>
            <a:srcRect/>
            <a:stretch>
              <a:fillRect l="-184" r="-57776" b="-5026"/>
            </a:stretch>
          </a:blip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4" name="PA_组合 23"/>
          <p:cNvGrpSpPr/>
          <p:nvPr>
            <p:custDataLst>
              <p:tags r:id="rId2"/>
            </p:custDataLst>
          </p:nvPr>
        </p:nvGrpSpPr>
        <p:grpSpPr>
          <a:xfrm>
            <a:off x="4380468" y="372139"/>
            <a:ext cx="4540248" cy="767235"/>
            <a:chOff x="5826446" y="660256"/>
            <a:chExt cx="5670229" cy="968407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2" name="任意多边形 11"/>
            <p:cNvSpPr/>
            <p:nvPr/>
          </p:nvSpPr>
          <p:spPr>
            <a:xfrm>
              <a:off x="5826446" y="660256"/>
              <a:ext cx="5670229" cy="900000"/>
            </a:xfrm>
            <a:custGeom>
              <a:avLst/>
              <a:gdLst>
                <a:gd name="connsiteX0" fmla="*/ 519615 w 5670229"/>
                <a:gd name="connsiteY0" fmla="*/ 0 h 900000"/>
                <a:gd name="connsiteX1" fmla="*/ 5670229 w 5670229"/>
                <a:gd name="connsiteY1" fmla="*/ 0 h 900000"/>
                <a:gd name="connsiteX2" fmla="*/ 5670229 w 5670229"/>
                <a:gd name="connsiteY2" fmla="*/ 900000 h 900000"/>
                <a:gd name="connsiteX3" fmla="*/ 0 w 5670229"/>
                <a:gd name="connsiteY3" fmla="*/ 90000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0229" h="900000">
                  <a:moveTo>
                    <a:pt x="519615" y="0"/>
                  </a:moveTo>
                  <a:lnTo>
                    <a:pt x="5670229" y="0"/>
                  </a:lnTo>
                  <a:lnTo>
                    <a:pt x="5670229" y="900000"/>
                  </a:lnTo>
                  <a:lnTo>
                    <a:pt x="0" y="9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826446" y="1556326"/>
              <a:ext cx="5670229" cy="72337"/>
            </a:xfrm>
            <a:custGeom>
              <a:avLst/>
              <a:gdLst>
                <a:gd name="connsiteX0" fmla="*/ 41764 w 5670229"/>
                <a:gd name="connsiteY0" fmla="*/ 0 h 72337"/>
                <a:gd name="connsiteX1" fmla="*/ 5670229 w 5670229"/>
                <a:gd name="connsiteY1" fmla="*/ 0 h 72337"/>
                <a:gd name="connsiteX2" fmla="*/ 5670229 w 5670229"/>
                <a:gd name="connsiteY2" fmla="*/ 72337 h 72337"/>
                <a:gd name="connsiteX3" fmla="*/ 0 w 5670229"/>
                <a:gd name="connsiteY3" fmla="*/ 72337 h 7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0229" h="72337">
                  <a:moveTo>
                    <a:pt x="41764" y="0"/>
                  </a:moveTo>
                  <a:lnTo>
                    <a:pt x="5670229" y="0"/>
                  </a:lnTo>
                  <a:lnTo>
                    <a:pt x="5670229" y="72337"/>
                  </a:lnTo>
                  <a:lnTo>
                    <a:pt x="0" y="723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3" name="PA_任意多边形 22"/>
          <p:cNvSpPr/>
          <p:nvPr>
            <p:custDataLst>
              <p:tags r:id="rId3"/>
            </p:custDataLst>
          </p:nvPr>
        </p:nvSpPr>
        <p:spPr>
          <a:xfrm>
            <a:off x="2817628" y="1245269"/>
            <a:ext cx="6103088" cy="2656873"/>
          </a:xfrm>
          <a:custGeom>
            <a:avLst/>
            <a:gdLst>
              <a:gd name="connsiteX0" fmla="*/ 1829434 w 7624370"/>
              <a:gd name="connsiteY0" fmla="*/ 0 h 3168672"/>
              <a:gd name="connsiteX1" fmla="*/ 7624370 w 7624370"/>
              <a:gd name="connsiteY1" fmla="*/ 0 h 3168672"/>
              <a:gd name="connsiteX2" fmla="*/ 7624370 w 7624370"/>
              <a:gd name="connsiteY2" fmla="*/ 3168672 h 3168672"/>
              <a:gd name="connsiteX3" fmla="*/ 0 w 7624370"/>
              <a:gd name="connsiteY3" fmla="*/ 3168672 h 316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370" h="3168672">
                <a:moveTo>
                  <a:pt x="1829434" y="0"/>
                </a:moveTo>
                <a:lnTo>
                  <a:pt x="7624370" y="0"/>
                </a:lnTo>
                <a:lnTo>
                  <a:pt x="7624370" y="3168672"/>
                </a:lnTo>
                <a:lnTo>
                  <a:pt x="0" y="31686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8" name="PA_任意多边形 17"/>
          <p:cNvSpPr/>
          <p:nvPr>
            <p:custDataLst>
              <p:tags r:id="rId4"/>
            </p:custDataLst>
          </p:nvPr>
        </p:nvSpPr>
        <p:spPr>
          <a:xfrm>
            <a:off x="2328530" y="3996434"/>
            <a:ext cx="6592185" cy="809481"/>
          </a:xfrm>
          <a:custGeom>
            <a:avLst/>
            <a:gdLst>
              <a:gd name="connsiteX0" fmla="*/ 519615 w 8268693"/>
              <a:gd name="connsiteY0" fmla="*/ 0 h 900000"/>
              <a:gd name="connsiteX1" fmla="*/ 8268693 w 8268693"/>
              <a:gd name="connsiteY1" fmla="*/ 0 h 900000"/>
              <a:gd name="connsiteX2" fmla="*/ 8268693 w 8268693"/>
              <a:gd name="connsiteY2" fmla="*/ 900000 h 900000"/>
              <a:gd name="connsiteX3" fmla="*/ 0 w 8268693"/>
              <a:gd name="connsiteY3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68693" h="900000">
                <a:moveTo>
                  <a:pt x="519615" y="0"/>
                </a:moveTo>
                <a:lnTo>
                  <a:pt x="8268693" y="0"/>
                </a:lnTo>
                <a:lnTo>
                  <a:pt x="8268693" y="900000"/>
                </a:lnTo>
                <a:lnTo>
                  <a:pt x="0" y="900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082" y="461853"/>
            <a:ext cx="828453" cy="501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椭圆 30"/>
          <p:cNvSpPr/>
          <p:nvPr/>
        </p:nvSpPr>
        <p:spPr>
          <a:xfrm>
            <a:off x="7707086" y="461853"/>
            <a:ext cx="712519" cy="501308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prstClr val="white"/>
                </a:soli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</a:effectLst>
              </a:rPr>
              <a:t>Santos</a:t>
            </a:r>
          </a:p>
          <a:p>
            <a:pPr algn="ctr"/>
            <a:r>
              <a:rPr lang="zh-CN" altLang="en-US" sz="900" b="1" dirty="0">
                <a:solidFill>
                  <a:prstClr val="white"/>
                </a:soli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</a:effectLst>
              </a:rPr>
              <a:t>家族</a:t>
            </a:r>
          </a:p>
        </p:txBody>
      </p:sp>
      <p:pic>
        <p:nvPicPr>
          <p:cNvPr id="33" name="图片 32" descr="图片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12466" y="1215123"/>
            <a:ext cx="1187644" cy="118764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829" y="404702"/>
            <a:ext cx="496795" cy="61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A_文本框 55"/>
          <p:cNvSpPr txBox="1"/>
          <p:nvPr/>
        </p:nvSpPr>
        <p:spPr>
          <a:xfrm>
            <a:off x="3505524" y="2282925"/>
            <a:ext cx="5462817" cy="1560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714" tIns="25714" rIns="25714" bIns="25714">
            <a:spAutoFit/>
          </a:bodyPr>
          <a:lstStyle/>
          <a:p>
            <a:pPr algn="ctr">
              <a:defRPr sz="32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中企投资北美的理想港湾</a:t>
            </a:r>
          </a:p>
          <a:p>
            <a:pPr algn="ctr">
              <a:defRPr sz="24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dirty="0">
                <a:solidFill>
                  <a:srgbClr val="0070C0"/>
                </a:solidFill>
              </a:rPr>
              <a:t>北美</a:t>
            </a:r>
            <a:r>
              <a:rPr dirty="0">
                <a:solidFill>
                  <a:srgbClr val="0070C0"/>
                </a:solidFill>
              </a:rPr>
              <a:t>华富山工业园（蒙特雷）</a:t>
            </a:r>
            <a:endParaRPr lang="en-US" dirty="0">
              <a:solidFill>
                <a:srgbClr val="0070C0"/>
              </a:solidFill>
            </a:endParaRPr>
          </a:p>
          <a:p>
            <a:pPr algn="ctr">
              <a:defRPr sz="24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endParaRPr dirty="0"/>
          </a:p>
          <a:p>
            <a:pPr algn="ctr">
              <a:defRPr sz="1800" b="1">
                <a:solidFill>
                  <a:schemeClr val="accent1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Puerto de Inversión a América del Norte</a:t>
            </a:r>
          </a:p>
        </p:txBody>
      </p:sp>
    </p:spTree>
    <p:extLst>
      <p:ext uri="{BB962C8B-B14F-4D97-AF65-F5344CB8AC3E}">
        <p14:creationId xmlns="" xmlns:p14="http://schemas.microsoft.com/office/powerpoint/2010/main" val="1523789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845563" y="513803"/>
            <a:ext cx="728405" cy="387798"/>
          </a:xfrm>
        </p:spPr>
        <p:txBody>
          <a:bodyPr/>
          <a:lstStyle/>
          <a:p>
            <a:r>
              <a:rPr lang="zh-CN" altLang="en-US" b="1" dirty="0"/>
              <a:t>目录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511797" y="605911"/>
            <a:ext cx="2062694" cy="235449"/>
          </a:xfrm>
        </p:spPr>
        <p:txBody>
          <a:bodyPr/>
          <a:lstStyle/>
          <a:p>
            <a:r>
              <a:rPr lang="zh-CN" altLang="en-US" dirty="0"/>
              <a:t> </a:t>
            </a:r>
            <a:r>
              <a:rPr lang="en-US" altLang="zh-CN" dirty="0">
                <a:solidFill>
                  <a:schemeClr val="bg1"/>
                </a:solidFill>
              </a:rPr>
              <a:t>Contents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942284" y="1681618"/>
            <a:ext cx="4050644" cy="756000"/>
            <a:chOff x="8443326" y="1743710"/>
            <a:chExt cx="3053348" cy="1007999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8443326" y="1743710"/>
              <a:ext cx="3053348" cy="1007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118134" y="1962231"/>
              <a:ext cx="1685866" cy="5334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为什么选择墨西哥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923235" y="3220296"/>
            <a:ext cx="4050644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5769270" y="339489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为什么选择华富山</a:t>
            </a:r>
          </a:p>
        </p:txBody>
      </p:sp>
      <p:pic>
        <p:nvPicPr>
          <p:cNvPr id="1026" name="Picture 2" descr="D:\用户目录\Pictures\微信图片_201810241322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4" y="1272043"/>
            <a:ext cx="3619441" cy="3135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58825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203167" cy="387798"/>
          </a:xfrm>
        </p:spPr>
        <p:txBody>
          <a:bodyPr/>
          <a:lstStyle/>
          <a:p>
            <a:r>
              <a:rPr lang="zh-CN" altLang="en-US" b="1" dirty="0"/>
              <a:t>墨西哥投资环境</a:t>
            </a:r>
          </a:p>
        </p:txBody>
      </p:sp>
      <p:sp>
        <p:nvSpPr>
          <p:cNvPr id="37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076575" y="397252"/>
            <a:ext cx="1304926" cy="567848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Investment Environment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314450"/>
            <a:ext cx="6153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你所听说（了解）的墨西哥可能是：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3801" y="2326640"/>
            <a:ext cx="2562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</a:rPr>
              <a:t>1</a:t>
            </a:r>
            <a:r>
              <a:rPr lang="zh-CN" altLang="en-US" sz="2400" b="1" dirty="0">
                <a:solidFill>
                  <a:srgbClr val="00B0F0"/>
                </a:solidFill>
              </a:rPr>
              <a:t>、贩毒</a:t>
            </a:r>
            <a:endParaRPr lang="en-US" altLang="zh-CN" sz="2400" b="1" dirty="0">
              <a:solidFill>
                <a:srgbClr val="00B0F0"/>
              </a:solidFill>
            </a:endParaRPr>
          </a:p>
        </p:txBody>
      </p:sp>
      <p:sp>
        <p:nvSpPr>
          <p:cNvPr id="38916" name="AutoShape 4" descr="https://ss3.bdstatic.com/70cFv8Sh_Q1YnxGkpoWK1HF6hhy/it/u=3168203007,201076720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918" name="AutoShape 6" descr="https://ss3.bdstatic.com/70cFv8Sh_Q1YnxGkpoWK1HF6hhy/it/u=3168203007,201076720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920" name="AutoShape 8" descr="https://ss3.bdstatic.com/70cFv8Sh_Q1YnxGkpoWK1HF6hhy/it/u=3168203007,201076720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922" name="AutoShape 10" descr="https://ss3.bdstatic.com/70cFv8Sh_Q1YnxGkpoWK1HF6hhy/it/u=3168203007,201076720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" name="图片 10" descr="u=3168203007,2010767206&amp;fm=26&amp;gp=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237" y="2225040"/>
            <a:ext cx="2554708" cy="1599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1181101" y="2884805"/>
            <a:ext cx="2562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</a:rPr>
              <a:t>、绑架</a:t>
            </a:r>
            <a:endParaRPr lang="en-US" altLang="zh-CN" sz="2400" b="1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21741" y="3456940"/>
            <a:ext cx="2562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</a:rPr>
              <a:t>、枪杀</a:t>
            </a:r>
          </a:p>
        </p:txBody>
      </p:sp>
      <p:sp>
        <p:nvSpPr>
          <p:cNvPr id="14" name="矩形 13"/>
          <p:cNvSpPr/>
          <p:nvPr/>
        </p:nvSpPr>
        <p:spPr>
          <a:xfrm>
            <a:off x="1752927" y="4165382"/>
            <a:ext cx="5827236" cy="40011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latin typeface="华文隶书" pitchFamily="2" charset="-122"/>
                <a:ea typeface="华文隶书" pitchFamily="2" charset="-122"/>
              </a:rPr>
              <a:t>到处都是枪林弹雨吗？墨西哥华人告诉你生活真相</a:t>
            </a:r>
            <a:endParaRPr lang="zh-CN" altLang="en-US" sz="2000" dirty="0">
              <a:latin typeface="华文隶书" pitchFamily="2" charset="-122"/>
              <a:ea typeface="华文隶书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644113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203167" cy="387798"/>
          </a:xfrm>
        </p:spPr>
        <p:txBody>
          <a:bodyPr/>
          <a:lstStyle/>
          <a:p>
            <a:r>
              <a:rPr lang="zh-CN" altLang="en-US" b="1" dirty="0"/>
              <a:t>墨西哥投资环境</a:t>
            </a:r>
          </a:p>
        </p:txBody>
      </p:sp>
      <p:sp>
        <p:nvSpPr>
          <p:cNvPr id="37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076575" y="397252"/>
            <a:ext cx="1304926" cy="567848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Investment Environment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050" y="12573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你不了解的墨西哥其实是这样的：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350" y="2247900"/>
            <a:ext cx="3590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F0"/>
                </a:solidFill>
              </a:rPr>
              <a:t>           文明古国</a:t>
            </a:r>
            <a:endParaRPr lang="en-US" altLang="zh-CN" sz="2800" b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125" y="3362325"/>
            <a:ext cx="4048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墨西哥是美洲文明古国，是印第安古文化的摇篮，孕育了驰名世界的玛雅文化和阿兹特克文化。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1887"/>
          <a:stretch>
            <a:fillRect/>
          </a:stretch>
        </p:blipFill>
        <p:spPr>
          <a:xfrm flipH="1">
            <a:off x="5848349" y="835220"/>
            <a:ext cx="3005804" cy="2308030"/>
          </a:xfrm>
          <a:prstGeom prst="rect">
            <a:avLst/>
          </a:prstGeom>
        </p:spPr>
      </p:pic>
      <p:sp>
        <p:nvSpPr>
          <p:cNvPr id="4098" name="AutoShape 2" descr="http://img3.imgtn.bdimg.com/it/u=2238527877,223319195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0" name="AutoShape 4" descr="http://img3.imgtn.bdimg.com/it/u=2238527877,223319195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" name="图片 10" descr="870373d10b0a600f64c7efb43175073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974" y="3177125"/>
            <a:ext cx="2867025" cy="1737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1026441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203167" cy="387798"/>
          </a:xfrm>
        </p:spPr>
        <p:txBody>
          <a:bodyPr/>
          <a:lstStyle/>
          <a:p>
            <a:r>
              <a:rPr lang="zh-CN" altLang="en-US" b="1" dirty="0"/>
              <a:t>墨西哥投资环境</a:t>
            </a:r>
          </a:p>
        </p:txBody>
      </p:sp>
      <p:sp>
        <p:nvSpPr>
          <p:cNvPr id="37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076575" y="397252"/>
            <a:ext cx="1304926" cy="567848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Investment Environment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050" y="12573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你不了解的墨西哥其实是这样的：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14625" y="1809750"/>
            <a:ext cx="2543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F0"/>
                </a:solidFill>
              </a:rPr>
              <a:t>勤奋的国度</a:t>
            </a:r>
          </a:p>
        </p:txBody>
      </p:sp>
      <p:pic>
        <p:nvPicPr>
          <p:cNvPr id="11" name="图片 10" descr="微信图片_201904111351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3445"/>
            <a:ext cx="4076700" cy="251670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6490" y="3210560"/>
            <a:ext cx="401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2060"/>
                </a:solidFill>
              </a:rPr>
              <a:t>2018</a:t>
            </a:r>
            <a:r>
              <a:rPr lang="zh-CN" altLang="en-US" sz="2000" b="1" dirty="0">
                <a:solidFill>
                  <a:srgbClr val="002060"/>
                </a:solidFill>
              </a:rPr>
              <a:t>年人均工作时长：</a:t>
            </a:r>
            <a:endParaRPr lang="en-US" altLang="zh-CN" sz="2000" b="1" dirty="0">
              <a:solidFill>
                <a:srgbClr val="002060"/>
              </a:solidFill>
            </a:endParaRPr>
          </a:p>
          <a:p>
            <a:r>
              <a:rPr lang="zh-CN" altLang="en-US" sz="2000" b="1" dirty="0">
                <a:solidFill>
                  <a:srgbClr val="002060"/>
                </a:solidFill>
              </a:rPr>
              <a:t>      中国</a:t>
            </a:r>
            <a:r>
              <a:rPr lang="en-US" altLang="zh-CN" sz="2000" b="1" dirty="0">
                <a:solidFill>
                  <a:srgbClr val="002060"/>
                </a:solidFill>
              </a:rPr>
              <a:t>2100</a:t>
            </a:r>
            <a:r>
              <a:rPr lang="zh-CN" altLang="en-US" sz="2000" b="1" dirty="0">
                <a:solidFill>
                  <a:srgbClr val="002060"/>
                </a:solidFill>
              </a:rPr>
              <a:t>小时</a:t>
            </a:r>
            <a:r>
              <a:rPr lang="en-US" altLang="zh-CN" sz="2000" b="1" dirty="0">
                <a:solidFill>
                  <a:srgbClr val="002060"/>
                </a:solidFill>
              </a:rPr>
              <a:t>&lt;</a:t>
            </a:r>
            <a:r>
              <a:rPr lang="zh-CN" altLang="en-US" sz="2000" b="1" dirty="0">
                <a:solidFill>
                  <a:srgbClr val="002060"/>
                </a:solidFill>
              </a:rPr>
              <a:t>墨西哥</a:t>
            </a:r>
            <a:r>
              <a:rPr lang="en-US" altLang="zh-CN" sz="2000" b="1" dirty="0">
                <a:solidFill>
                  <a:srgbClr val="002060"/>
                </a:solidFill>
              </a:rPr>
              <a:t>2225</a:t>
            </a:r>
            <a:r>
              <a:rPr lang="zh-CN" altLang="en-US" sz="2000" b="1" dirty="0">
                <a:solidFill>
                  <a:srgbClr val="002060"/>
                </a:solidFill>
              </a:rPr>
              <a:t>小时</a:t>
            </a:r>
          </a:p>
        </p:txBody>
      </p:sp>
    </p:spTree>
    <p:extLst>
      <p:ext uri="{BB962C8B-B14F-4D97-AF65-F5344CB8AC3E}">
        <p14:creationId xmlns="" xmlns:p14="http://schemas.microsoft.com/office/powerpoint/2010/main" val="1026441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26" y="489588"/>
            <a:ext cx="2203167" cy="387798"/>
          </a:xfrm>
        </p:spPr>
        <p:txBody>
          <a:bodyPr/>
          <a:lstStyle/>
          <a:p>
            <a:r>
              <a:rPr lang="zh-CN" altLang="en-US" b="1" dirty="0"/>
              <a:t>墨西哥投资环境</a:t>
            </a:r>
          </a:p>
        </p:txBody>
      </p:sp>
      <p:sp>
        <p:nvSpPr>
          <p:cNvPr id="37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076575" y="397252"/>
            <a:ext cx="1304926" cy="401648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Investment Environment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23" name="Picture 4" descr="http://dpic.tiankong.com/2e/lz/QJ8174095195.jpg?x-oss-process=style/670w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2256"/>
            <a:ext cx="3448050" cy="2027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5353050" y="155769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</a:t>
            </a:r>
          </a:p>
        </p:txBody>
      </p:sp>
      <p:sp>
        <p:nvSpPr>
          <p:cNvPr id="8" name="AutoShape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57775" y="1104912"/>
            <a:ext cx="3848100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面积：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万平方公里，人口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亿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50"/>
          <p:cNvSpPr/>
          <p:nvPr/>
        </p:nvSpPr>
        <p:spPr>
          <a:xfrm>
            <a:off x="4608513" y="1301358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Rectangle 50"/>
          <p:cNvSpPr/>
          <p:nvPr/>
        </p:nvSpPr>
        <p:spPr>
          <a:xfrm>
            <a:off x="4560888" y="2806329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1" name="Rectangle 50"/>
          <p:cNvSpPr/>
          <p:nvPr/>
        </p:nvSpPr>
        <p:spPr>
          <a:xfrm>
            <a:off x="4579938" y="3558804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Rectangle 50"/>
          <p:cNvSpPr/>
          <p:nvPr/>
        </p:nvSpPr>
        <p:spPr>
          <a:xfrm>
            <a:off x="4608513" y="4425579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Rectangle 50"/>
          <p:cNvSpPr/>
          <p:nvPr/>
        </p:nvSpPr>
        <p:spPr>
          <a:xfrm>
            <a:off x="4608513" y="2025279"/>
            <a:ext cx="431800" cy="328613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AutoShape 3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029200" y="2647943"/>
            <a:ext cx="3914775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第五大家电生产国、第七大汽车生产国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AutoShape 3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067306" y="3381388"/>
            <a:ext cx="3857625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外资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持股、无外汇管制</a:t>
            </a:r>
            <a:endParaRPr lang="en-US" altLang="zh-CN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永久土地所有权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utoShape 3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24456" y="4257687"/>
            <a:ext cx="3876675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与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个国家签订有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个自贸协定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utoShape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067306" y="1857387"/>
            <a:ext cx="3857625" cy="647713"/>
          </a:xfrm>
          <a:prstGeom prst="roundRect">
            <a:avLst/>
          </a:prstGeom>
          <a:gradFill flip="none" rotWithShape="1">
            <a:gsLst>
              <a:gs pos="3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9050">
            <a:solidFill>
              <a:schemeClr val="accent2"/>
            </a:solidFill>
          </a:ln>
          <a:effectLst/>
        </p:spPr>
        <p:txBody>
          <a:bodyPr wrap="none" lIns="71988" tIns="71988" rIns="71988" bIns="71988" anchor="ctr"/>
          <a:lstStyle/>
          <a:p>
            <a:pPr marL="341313" indent="-104775" defTabSz="914360" eaLnBrk="0" hangingPunct="0">
              <a:spcBef>
                <a:spcPts val="300"/>
              </a:spcBef>
              <a:buClr>
                <a:srgbClr val="086DC8"/>
              </a:buClr>
              <a:buSzPct val="120000"/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语言：西班牙语（世界第一）</a:t>
            </a:r>
            <a:endParaRPr lang="en-US" altLang="ja-JP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3">
            <a:extLst>
              <a:ext uri="{FF2B5EF4-FFF2-40B4-BE49-F238E27FC236}">
                <a16:creationId xmlns="" xmlns:a16="http://schemas.microsoft.com/office/drawing/2014/main" id="{F10DB505-B815-44DA-AEB5-D386F6F5E64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2620" b="3355"/>
          <a:stretch/>
        </p:blipFill>
        <p:spPr>
          <a:xfrm>
            <a:off x="0" y="2925501"/>
            <a:ext cx="3448050" cy="2217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6441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498120" cy="387798"/>
          </a:xfrm>
        </p:spPr>
        <p:txBody>
          <a:bodyPr/>
          <a:lstStyle/>
          <a:p>
            <a:r>
              <a:rPr lang="zh-CN" altLang="en-US" b="1" dirty="0"/>
              <a:t>为什么选择</a:t>
            </a:r>
            <a:r>
              <a:rPr altLang="en-US" b="1" dirty="0"/>
              <a:t>墨西哥</a:t>
            </a:r>
            <a:endParaRPr lang="zh-CN" altLang="en-US" b="1" dirty="0"/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284770" y="563524"/>
            <a:ext cx="1117547" cy="235304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Why Mexico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2050" name="Picture 2" descr="http://blog.ecer.com/wp-content/uploads/2018/10/j02b9ZfhQJek2VEYIje5BKyPM8kNJp133iNE7gtV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50" y="1257300"/>
            <a:ext cx="2819400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TextBox 1210">
            <a:extLst>
              <a:ext uri="{FF2B5EF4-FFF2-40B4-BE49-F238E27FC236}">
                <a16:creationId xmlns:a16="http://schemas.microsoft.com/office/drawing/2014/main" xmlns="" id="{566724E4-7373-496C-BF22-269439C7BFDA}"/>
              </a:ext>
            </a:extLst>
          </p:cNvPr>
          <p:cNvSpPr/>
          <p:nvPr/>
        </p:nvSpPr>
        <p:spPr>
          <a:xfrm>
            <a:off x="4603531" y="1396665"/>
            <a:ext cx="4056993" cy="715581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 xmlns="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474C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有限全球化：</a:t>
            </a:r>
            <a:r>
              <a:rPr lang="zh-CN" altLang="en-US" dirty="0">
                <a:solidFill>
                  <a:srgbClr val="474C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新冠疫情可能会加剧供应链区域化，甚至次区域化替代全球化，会更多地在区域内建立自己可控的产业链和供应链。</a:t>
            </a:r>
          </a:p>
        </p:txBody>
      </p:sp>
      <p:grpSp>
        <p:nvGrpSpPr>
          <p:cNvPr id="2" name="组合 27">
            <a:extLst>
              <a:ext uri="{FF2B5EF4-FFF2-40B4-BE49-F238E27FC236}">
                <a16:creationId xmlns:a16="http://schemas.microsoft.com/office/drawing/2014/main" xmlns="" id="{E0A6099E-E600-4FAD-877E-C733639727F3}"/>
              </a:ext>
            </a:extLst>
          </p:cNvPr>
          <p:cNvGrpSpPr/>
          <p:nvPr/>
        </p:nvGrpSpPr>
        <p:grpSpPr>
          <a:xfrm>
            <a:off x="725213" y="2816773"/>
            <a:ext cx="8046808" cy="2485862"/>
            <a:chOff x="1276212" y="2231408"/>
            <a:chExt cx="10915788" cy="4794922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E8E3082F-A0DE-4A31-9081-7A1258B74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6212" y="2776037"/>
              <a:ext cx="2402338" cy="2386738"/>
            </a:xfrm>
            <a:prstGeom prst="rect">
              <a:avLst/>
            </a:prstGeom>
          </p:spPr>
        </p:pic>
        <p:grpSp>
          <p:nvGrpSpPr>
            <p:cNvPr id="3" name="组合 16">
              <a:extLst>
                <a:ext uri="{FF2B5EF4-FFF2-40B4-BE49-F238E27FC236}">
                  <a16:creationId xmlns:a16="http://schemas.microsoft.com/office/drawing/2014/main" xmlns="" id="{1EFAD6D7-DD78-40A3-A709-59FE873FCBC7}"/>
                </a:ext>
              </a:extLst>
            </p:cNvPr>
            <p:cNvGrpSpPr/>
            <p:nvPr/>
          </p:nvGrpSpPr>
          <p:grpSpPr>
            <a:xfrm>
              <a:off x="5999996" y="2231408"/>
              <a:ext cx="6192004" cy="4113669"/>
              <a:chOff x="217714" y="219755"/>
              <a:chExt cx="7315200" cy="5095875"/>
            </a:xfrm>
          </p:grpSpPr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xmlns="" id="{D164785F-5127-4A66-B58F-179C37027F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17714" y="219755"/>
                <a:ext cx="7315200" cy="5095875"/>
              </a:xfrm>
              <a:prstGeom prst="rect">
                <a:avLst/>
              </a:prstGeom>
            </p:spPr>
          </p:pic>
          <p:sp>
            <p:nvSpPr>
              <p:cNvPr id="39" name="心形 38">
                <a:extLst>
                  <a:ext uri="{FF2B5EF4-FFF2-40B4-BE49-F238E27FC236}">
                    <a16:creationId xmlns:a16="http://schemas.microsoft.com/office/drawing/2014/main" xmlns="" id="{D7FD93A4-FD5F-43C8-BCB1-4E4B23E3E4FB}"/>
                  </a:ext>
                </a:extLst>
              </p:cNvPr>
              <p:cNvSpPr/>
              <p:nvPr/>
            </p:nvSpPr>
            <p:spPr>
              <a:xfrm>
                <a:off x="998354" y="2078266"/>
                <a:ext cx="232228" cy="217714"/>
              </a:xfrm>
              <a:prstGeom prst="hear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0" name="心形 39">
                <a:extLst>
                  <a:ext uri="{FF2B5EF4-FFF2-40B4-BE49-F238E27FC236}">
                    <a16:creationId xmlns:a16="http://schemas.microsoft.com/office/drawing/2014/main" xmlns="" id="{CC8403A5-C654-4B1A-A18E-2EFB92607398}"/>
                  </a:ext>
                </a:extLst>
              </p:cNvPr>
              <p:cNvSpPr/>
              <p:nvPr/>
            </p:nvSpPr>
            <p:spPr>
              <a:xfrm>
                <a:off x="5090525" y="2441121"/>
                <a:ext cx="232228" cy="217714"/>
              </a:xfrm>
              <a:prstGeom prst="hear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1" name="心形 40">
                <a:extLst>
                  <a:ext uri="{FF2B5EF4-FFF2-40B4-BE49-F238E27FC236}">
                    <a16:creationId xmlns:a16="http://schemas.microsoft.com/office/drawing/2014/main" xmlns="" id="{FCF8297A-A770-437C-8F39-B678E0EE4D0A}"/>
                  </a:ext>
                </a:extLst>
              </p:cNvPr>
              <p:cNvSpPr/>
              <p:nvPr/>
            </p:nvSpPr>
            <p:spPr>
              <a:xfrm>
                <a:off x="3720053" y="2049236"/>
                <a:ext cx="232228" cy="217714"/>
              </a:xfrm>
              <a:prstGeom prst="hear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7" name="环形箭头 19">
              <a:extLst>
                <a:ext uri="{FF2B5EF4-FFF2-40B4-BE49-F238E27FC236}">
                  <a16:creationId xmlns:a16="http://schemas.microsoft.com/office/drawing/2014/main" xmlns="" id="{A7293469-3FD0-433F-BAB0-7AF889AA3840}"/>
                </a:ext>
              </a:extLst>
            </p:cNvPr>
            <p:cNvSpPr/>
            <p:nvPr/>
          </p:nvSpPr>
          <p:spPr bwMode="auto">
            <a:xfrm rot="7969235">
              <a:off x="3545017" y="3408926"/>
              <a:ext cx="3281983" cy="3952826"/>
            </a:xfrm>
            <a:custGeom>
              <a:avLst/>
              <a:gdLst>
                <a:gd name="T0" fmla="*/ 1378454 w 3827462"/>
                <a:gd name="T1" fmla="*/ 3612425 h 3827463"/>
                <a:gd name="T2" fmla="*/ 607834 w 3827462"/>
                <a:gd name="T3" fmla="*/ 3124811 h 3827463"/>
                <a:gd name="T4" fmla="*/ 502996 w 3827462"/>
                <a:gd name="T5" fmla="*/ 3205424 h 3827463"/>
                <a:gd name="T6" fmla="*/ 580723 w 3827462"/>
                <a:gd name="T7" fmla="*/ 2938718 h 3827463"/>
                <a:gd name="T8" fmla="*/ 871164 w 3827462"/>
                <a:gd name="T9" fmla="*/ 2922329 h 3827463"/>
                <a:gd name="T10" fmla="*/ 766371 w 3827462"/>
                <a:gd name="T11" fmla="*/ 3002907 h 3827463"/>
                <a:gd name="T12" fmla="*/ 1438271 w 3827462"/>
                <a:gd name="T13" fmla="*/ 3422597 h 3827463"/>
                <a:gd name="T14" fmla="*/ 1378454 w 3827462"/>
                <a:gd name="T15" fmla="*/ 3612425 h 38274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27462" h="3827463">
                  <a:moveTo>
                    <a:pt x="1378454" y="3612425"/>
                  </a:moveTo>
                  <a:cubicBezTo>
                    <a:pt x="1083617" y="3519519"/>
                    <a:pt x="818037" y="3351472"/>
                    <a:pt x="607834" y="3124811"/>
                  </a:cubicBezTo>
                  <a:lnTo>
                    <a:pt x="502996" y="3205424"/>
                  </a:lnTo>
                  <a:lnTo>
                    <a:pt x="580723" y="2938718"/>
                  </a:lnTo>
                  <a:lnTo>
                    <a:pt x="871164" y="2922329"/>
                  </a:lnTo>
                  <a:lnTo>
                    <a:pt x="766371" y="3002907"/>
                  </a:lnTo>
                  <a:cubicBezTo>
                    <a:pt x="951119" y="3197524"/>
                    <a:pt x="1182335" y="3341949"/>
                    <a:pt x="1438271" y="3422597"/>
                  </a:cubicBezTo>
                  <a:lnTo>
                    <a:pt x="1378454" y="3612425"/>
                  </a:lnTo>
                  <a:close/>
                </a:path>
              </a:pathLst>
            </a:custGeom>
            <a:solidFill>
              <a:srgbClr val="1B4367"/>
            </a:solidFill>
            <a:ln w="9525">
              <a:noFill/>
            </a:ln>
          </p:spPr>
          <p:txBody>
            <a:bodyPr lIns="68580" tIns="34290" rIns="68580" bIns="34290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3074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0553" y="475620"/>
            <a:ext cx="3479158" cy="387798"/>
          </a:xfrm>
        </p:spPr>
        <p:txBody>
          <a:bodyPr/>
          <a:lstStyle/>
          <a:p>
            <a:r>
              <a:rPr lang="zh-CN" altLang="en-US" b="1" dirty="0"/>
              <a:t>为什么到墨西哥</a:t>
            </a:r>
            <a:r>
              <a:rPr lang="en-US" altLang="zh-CN" b="1" dirty="0"/>
              <a:t>Why MX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5081869" y="1136129"/>
            <a:ext cx="344419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美墨加协定</a:t>
            </a:r>
            <a:r>
              <a:rPr lang="en-US" altLang="zh-CN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endParaRPr lang="zh-CN" altLang="en-US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14"/>
          <p:cNvGrpSpPr/>
          <p:nvPr/>
        </p:nvGrpSpPr>
        <p:grpSpPr>
          <a:xfrm>
            <a:off x="122635" y="1500643"/>
            <a:ext cx="4050644" cy="766307"/>
            <a:chOff x="8443327" y="1743713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8443327" y="1743713"/>
              <a:ext cx="3053348" cy="10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549069" y="1763749"/>
              <a:ext cx="139249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7"/>
            <p:cNvSpPr txBox="1"/>
            <p:nvPr/>
          </p:nvSpPr>
          <p:spPr>
            <a:xfrm>
              <a:off x="8534709" y="1800169"/>
              <a:ext cx="2824552" cy="620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485"/>
                </a:lnSpc>
                <a:spcBef>
                  <a:spcPts val="45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简称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USMCA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，是美国、加拿大和墨西哥达成三方贸易协议。</a:t>
              </a:r>
              <a:endParaRPr lang="es-ES_tradnl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19"/>
          <p:cNvGrpSpPr/>
          <p:nvPr/>
        </p:nvGrpSpPr>
        <p:grpSpPr>
          <a:xfrm>
            <a:off x="4682490" y="4023711"/>
            <a:ext cx="4057650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8549069" y="2874662"/>
              <a:ext cx="139249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b="1" kern="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TextBox 7"/>
            <p:cNvSpPr txBox="1"/>
            <p:nvPr/>
          </p:nvSpPr>
          <p:spPr>
            <a:xfrm>
              <a:off x="8549069" y="2935200"/>
              <a:ext cx="2947606" cy="670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60"/>
                </a:lnSpc>
                <a:defRPr/>
              </a:pPr>
              <a:r>
                <a:rPr lang="zh-CN" altLang="en-US" sz="1200" dirty="0" smtClean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墨西哥作为</a:t>
              </a:r>
              <a:r>
                <a:rPr lang="en-US" altLang="zh-CN" sz="1200" dirty="0" smtClean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USMCA</a:t>
              </a:r>
              <a:r>
                <a:rPr lang="zh-CN" altLang="en-US" sz="1200" dirty="0" smtClean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成员国，同时也是中国在拉美的第一大出口对象国和第二大贸易伙伴国。</a:t>
              </a:r>
              <a:endParaRPr lang="es-ES_tradnl" altLang="zh-CN" sz="900" b="1" dirty="0">
                <a:solidFill>
                  <a:srgbClr val="C00000">
                    <a:alpha val="8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50" name="AutoShape 2" descr="http://img3.imgtn.bdimg.com/it/u=1762500590,2763940643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2" name="AutoShape 4" descr="http://img3.imgtn.bdimg.com/it/u=1762500590,2763940643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3794" name="Picture 2" descr="https://ss0.bdstatic.com/70cFvHSh_Q1YnxGkpoWK1HF6hhy/it/u=1297821410,239699494&amp;fm=26&amp;gp=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17520"/>
            <a:ext cx="4023360" cy="2125980"/>
          </a:xfrm>
          <a:prstGeom prst="rect">
            <a:avLst/>
          </a:prstGeom>
          <a:noFill/>
        </p:spPr>
      </p:pic>
      <p:sp>
        <p:nvSpPr>
          <p:cNvPr id="33796" name="AutoShape 4" descr="data:image/jpeg;base64,/9j/4AAQSkZJRgABAQEASABIAAD/2wBDAAgGBgcGBQgHBwcJCQgKDBQNDAsLDBkSEw8UHRofHh0aHBwgJC4nICIsIxwcKDcpLDAxNDQ0Hyc5PTgyPC4zNDL/2wBDAQkJCQwLDBgNDRgyIRwhMjIyMjIyMjIyMjIyMjIyMjIyMjIyMjIyMjIyMjIyMjIyMjIyMjIyMjIyMjIyMjIyMjL/wAARCAE1AfQDAREAAhEBAxEB/8QAHAABAAIDAQEBAAAAAAAAAAAAAAEGBAUHAwII/8QAUBAAAQMCAwQDCQwIBQIGAwAAAQACAwQRBQYhEjFBURNhcQcUFiJVgZGx0RUyNVJidJKTlKGywSMzQlRyc9LhJDQ2Q8Jj8CVEU2SCohcmg//EABsBAQACAwEBAAAAAAAAAAAAAAAEBQECAwYH/8QAMxEBAAIBAgQEBAYCAwEBAQAAAAECAwQREiExUQUUQVITFSIyBjNhcZGhI4E0QrHBFmL/2gAMAwEAAhEDEQA/AO/o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CDuQfHSs2izbbtDhfVY4o7m09X1qm4kG6yJQEBAQEBAQEBAQEBAQEBAQEBAQEBAQEBAQEBAQEBAQEBAQEBAQEBAQEBAQEBAQEBAQEBAQEEEoF0FbxrPeX8Dc6Oor2yzj/Ypx0j+w20HnXSmG9+kOdsta9ZfWW86YVmVobTSmKpsS6mm0eOzgfMmTDfH16Nceat/3WK65uxdBDnANJduG9Y3H5mx7FX41mCuxMlzenlJZqQQwaNHoA9KoM+W1rzze50umrgxRSY35PCHEsQpyDDiFZGRu2Kh4/Nc4zZI6S3tgxWj6qx/De0XdCzTRANbirpmjhURtk+/QrtXW5a+qJk8L0t+sbfs6DkzukDGpxh+Ltip6x7rQSR3DJfk67netWGn1sZJ4bdVP4h4VOCOPFzq6ECpqmfSyCAgICAgICAgICAgICAgICAgICAgICAgICAgICAgICAgICAgICAgICAgICAgICAgICAdyCq5rz1h2Vy2CWOSorXs22U8eml7XLjoAuuPDOSXLJlijngx/FM8uxNtXiow6mp6V8zaaFrtgNFvGc4auty69ApU464duW6PF5y+uygtDQPFFgfMpkdOSLPXmsL8MhoMs4bjDK4dJUTSNDGsc1wItoDw2bHXjcLlXJM3nHMcnS2OIp8Tfms2B903GKOj6Kqw6oxRgFopg0td2FwBDu3eqfXZ6Ysk1rVfeG+HZNRijJe8RE/yT91LND3HoMFihbwDoJXkefRV1tZm9KrevhOmifqybsCfui50maWiJsQIt4lA781znVZ55TDvXwzRV62/tTe8qvhR1X1DvYoU47zMzstIy442+qP5O8qv9zqvqHexY+Ffsz8XH7oO8qz9zqvqHexPhX7Hxqe6AQVUV+kpKlsY12zC4bPXe2iz8LJHOIYjUU+2ZjaXeO55ilVi2UKaernM8rXvi6Q6lwadLnibcVd6S1rY97PJeKYKYtTauPotqkq8QEBAQEBAQEBAQRcXtxQSgICDDkq3NlIaGkDTVAFceMY8xQfba2M++Dm+ZBkhAQEBAQEBAQEBAQEBAQEBAQEBAQEBAQEBAQEBAQEBAQDuQcx7qOXavE8QwiqpIXvB2qaRzRfYv4zSerfr2KXpssUiYlFz45tMbOVxVFZh8kjGGWnlOkjHDZduOjge06KdMVttKHvNJmH3DhlXLhk1fHTymnhc1pcGEjXeb8hbXksWvWL8LMUtNOJ5Oq6iSmZTPmc6BhBZGTo0i+o+kfStuGIniazaZjhdeyE9wyVQAOI1k4/LKqtT+bKz0204oWPbf8d3pXHmk/tJ0j/ju9KMczpH/Hd6UN5Okf8AHd6UOZ0j/ju9KxzOZtuP7RI6ym2/KSCjf3gwspY44o3OLzG1gAJO86cU2iOUM3tx87dW3p6+Kawcdh/I8exbOeyKyuFP4jBtSEcdwWCIY1NiLmu2ZztN+NxCQzMNo17XNDgQQdxCy1fV0BAQEDcgxHYnRisfRiojdVMYJHQtddwaTYEjgLpuxvG+zyfVyO974o+9GXk17mvDwTtDmg2Anj2A4vAuL2QfBrIgdNo9gQeUtZeNwjBDyDsl24HrQYbAQxocdpwABPM8SglBO/RBtho0IJQRdAuEEoCAgICBdAQRdBr6nGqOnqmUok6WpedkRx6kdvAIPcV0fEO9CE8n22rhd+3btQezXBwu0gjmEEoCAgICAgICAgICAgICAgIMLE8Vo8HopKyvqGQQM3ucd54ADieoLMVm07Qxa0VjeXIsZ7qFfVYzG+kgdBQU5ce93mz5nWsOkPBut9kdV1Oppfp3lDtqt7bVUSd7qmqnmHSP23ukJedp1ib3J841UqKxWIRpmbTLPpcZkp8u12EBr+jq3iRzw8jZItYW5Hjz0Wtqb3421b7U4Gs2XWDrHZJIBtppvXRzdayRX0UGUKGOatpo5AZLsfM1pHjngSqfV2rGWd5hc6PDktiiaxO37N/7qYb5Ro/r2e1R+OnuhJ8vm9s/wn3Uw3yjR/aG+1OOnug8vm9s/wAHuph3lGj+0N9qcdPdB5fN7Z/hHuphvlGj+0N9qcdPdB5fN7Z/g91cN8pUf17fanHT3QeXze2f4T7qYb5Ro/tDPanHT3QeXze2f4R7qYd5Ro/tDPanHT3QeXze2f4PdTDfKNHb+ez2px090Hl83tn+D3Vw4m5xKjJ+cN9qcdPdB5fN7Z/g91MN8o0f2hvtTjp7oPgZfbP8Milx/D6d1jiNGYzvb07NOsarPxKd4azpcs/9Z/hYaapgq4Gz08scsTvevjcHA+cLeJiejhNZrO1o2e6ywICCDuQc3wig7w7rOaLCzailhqB17RsfvBWv/ZwpWYzTMritndKBZAQEEICAg+2TSR+9ebcjuQZUdaDpILHmNyDwxjG6DA8Okr8QqGQ07ON7lx4ADiepa2tFI3l1w4Mme8Y8cby5jR92prsfeKrDujwl9msLTeVnynDcewbutRI1ccX6PQ5Pw5eMHFWd79nVqGupcSpIqujnjnp5RdkkZuCpkWiY3ebvjvjtw3jaWUstRB8Plaz3zgNEGLJWndG3zlB4NqJGyB5cXcwg2Jmja0FzwAetBXszS4lPRMhwaNskrneOTP0QDbc7E2J5LEzO3JtWImec7KTgmXc30ebqCuxKWi9zmdJ0kVJKdll22FwQC4rjEX44mUy06X4UxX7nQQu/VB6QkoNhRfqOq5sgyEBAQEBAQEBAQEBAQEHnPLHBC+aV7Y42NLnvcbBoAuSUjeZ5MTMRzlUsP7pmWK6V0bq11MQ4hpqWFjXi+8HdY9dl2tpskc4coz0mW5xXMmGYTg78Umq43U40YYnBxkdwa228lc647TbbZvbJWK7uGYtmWqzNmOnrMRjjfTMlAjpHuPRRsvrcjjbUu/JWVcUUxzFeqBOS18kTboxczTUdRmKrlw5kYpHuDo3RknpAR7433E8uC3xRaKfU1yWrN/pZOWKjD4PdNuIQU8vSUjmQ9M5w2pDuZccDs6nhYc1pmiZmNm2GYiJ3aAG4Btv4Lvv3cpb+uqMOfk3DIYYacYgyZ5nLSdprXXsbbruDRflpzXGkX+LMy63tSccRCvFrSblrSesLyni0zGrs954Ft5Gn+zYb8Rv0Qq3eVubDfit9ATeWTYb8VvoCbyGw34jfohN5YNhvxG/RCbyybDfiN+iE3lg2G/Eb9EJvIbDfiN+iE3k2NhvxG/RCbyGw34jfohN5NjYZ8Vv0Qm8kx2WjueZzmwDMMdC8PkwytkbE6JguWSE2D2jt0IHDXgrTR5JrPDKj8U09c0TevWP/AB+hVaPNCAUGlzHmjC8r4earEpwwuuIom6ySnk0fnuWJnZpfJXHG8uf5IzNPm3OuL4jPTR04bQxxRxsNyGdISNo8TqtYtvKNps85bS6Et0wQEBAQEBAQEBBzfuxtacDwp9htCqeAeQ2FD1v2w9J+Go/z2/Zx1Vz2nos2Ts512UcQEkRdNRSH9PSl2jvlN5O9fFdsOaaTzVXifhePWV3jlZ+i8Hxiix3DYsQw+ds1PINCN7TxBHAjkrWtotHFDwOfDkwZJx5I22Vbuk5zrcnYVTSUNHHLNVSOjbLKfEiIF7kDffh2LTLeaV3h00mCua21p2UzuV4rimMY/i9fi1TNPJPAzopJTYOs7UMG6w5Bc8M2tbilJ10Y6Y4x07uqKTCtnqICBxQSghAQfbJHMN2OIQZEdYb2kHnCxvBCl5k7p0eDV78OpcHrJ6wAkGdvRRkfGB3uHWFHy6jg6QsdL4fOaN5tEQ1GB91OudiRZjlCxlJIRaWnabw9oPvh964YtbM22yRsmajwesU3w23mHUqephq4GT08rJYXjaY9huHDqKn1tFo3hRWiazw2jnD3G5ZBAQEBAQEBBBQcl7qObjK92XaKTxG2Na9vE7xH6ifMFN0uLlx2Q9Rl2nghSKfCYJsp1mLOq2B8NQyLojG4m5B8UHdrv6rFSJyz8SKuEU+ibNPteKA4nYbrztz0XbeIhy23bjMODQ4NLRRx1bKjp6Rkx2Y3N0I99rz106lyw3m8y6ZabRGz4y1hsOL5gpKGaURtlcbAtJ2yBfZ03Xtv6kzX4abwYq8Vtpa2eJsNRLCyZs7Y3Fgla0tD7aXAOoGi3i/FWJ2aTHDMw21HhEE+VMRxV1WxklNNGzYMZJ1voDu8b7rG60vl2yxHo6Up/imfVprc11coZcGD4nVwtnpsOqpone9kjiJafOvJeK4b21VpiOz3fgmpxU0Va2ttPN6+D2NeSK76gqujT5Oy283g954PY15IrvqCs+Xye083g954PY15JrvqCnl8ntPN4PeeD2NeSK76gp5fL7TzeD3ng9jXkiu+oKeXye083g954PY15IrvqCnl8ntPN4PeeD2NeSK76gp5fL7TzeD3ng9jXkiu+oKeXye083g954PYz5IrvqCnl8ntPN4PeeD2NeSK76gp5fJ7TzeD3vOfLWMzwuiOFYg0OFriEramHJS2/C0yajBevDxrt3JsiVNNXHG8XYxve5dHSwE3e1+4ucOFhuB11urXBijfjnq89r9VMV+BHTv3dmc4NF76BS1V6budHuyYDHjFTRyw1IpYpNiOsjAe2S282GoF72571rxRui+bx8fC3eYs+4RgmXosVjnjq++W/wCEiidrMfyA4nh2rO7fJnpSvFu/PWNY1XY/isuI4jN0k8mgt71jeDWjgAuUzKlzZbZLbyvfcb+GcW+as/GtqTzTvDusw68uizEBAQSghAQEEoIQc47sfwBhfzt34FD1n2w9L+Gfz7/s44q57N9xxvllbHGxz3uNmtaLlx5ALMRvO0Nb3ilZtPR+ju51lc5Yy21lQ3Zrqo9NUAn3pto3zD71bYMfBR878V1kavUTev2x0arun41l9uGswuvZ33iDXtnhpmWOwRuc/gG2JGu/ksZ8tKV+pz0Wlz5rf4+TRdzatkxHGa900cQENO0xNa39Xd1jY9mi46XUTltP6JXiOhrpqVmOsulKb6KdKBuQQgICAgICCid1bXAMPvras/4FQNfypGy58D5ZbbdnJ7DkFTby9Tz3WjJuc6rKtX0b9ubDJDeWAHVh+Ozr5jj2qbptVOOdrdFXr9BXU14qxtaPV3uirYMQo4aulkEkEzA+N4/aadxV1E784eStWaTNZ6wyVlgQEBAQEBBos25giy1gE+IOs6a2xTxn9uQ7h2cT1ArfHSb2iGmS8Uru4DS4fiGLmsqY4pqhzGumlkawu2nEgkdpuTbkFaWtGOIqra1m/wBTFbVTtpX0zZnCBxu6O/ik33256DVb7RNolrxTFZh7VGFVtPh8NbNSytp57hr3MIFtLa/KvpzstYvWZ2ZtS0REvl8tbilRFG4y1U5OxG0Dacbm9h9+iz9NImYZ+q0xD7qYKzBcRkid0sE7LtD7FpLT+0Oo80ia3qTxUs+qPDq7GH1c0EEszo2OmkMcd7uuNNOJuT5km8U5MVra/NjNqZ46eSnbK9sL77cd9Hbt456BZ23nc3mI2hkTYXWQYZBiElPK2nmcQ15ZppaxvyN9OdisReJtwszSYrxOrZEJGS6AXI1k4/LKrNVP+WVlpfyoWPaPM+lR0g2jzPpQNo8z6UDaPM+lA2jzPpQNo8z6UEbR5n0oJ2jzPpQNo8z6UDaPM+lBG0eZ9KMbRPVlYc9kdU64AdIAC7mRuukbMTvMfso/dbzg/DqMZfoX7NRVR7VTI06xxHTZ7Xa+YFLSr9Zn4K8MOI6DdoBuXNTc0k3AHAbhyRmZmeUyhGHS+438M4t81Z+NbU6rPw77rOvLosxAQEBAQEEoCCEHOO7H8AYX87d+BQ9Z9sPS/hr8+/7OOKuezhk0FdU4ZXwVtJKYqiB4fG8cCFmtprO8OWbDXNjnHfpLos/ddxuswKSngpqaCvfZnfUbj4g4kNP7XLWykzrpiNtnk8ngNMeXeLcuyjDa2nve98ksh2nyPcS555kneqzJkm87yt8WKuKvBWOToPcn+FsV+bM/GrHw7rKl8c/LpDqitfSHm0ICCUGPNW08NZTUkkrWz1IeYWHe7ZF3ehazaInZvFLWrN4jlD3WzQQEEoKH3Vv9P0Hzz/gVA8Q+yFz4HzzW/ZydUr1P6t5lPL3hNj0WHunjhiA6SUuPjOYDq1o4k/cNVJ0uKMl+aD4hqp02HirHOX6LhiZBEyKJobGxoa1o3ADcFfxG3J4u1ptO8vVZBAQEBAQEFaznlSHNeFtgMjoaqAl9PLvaHWtZw4g7uYXTFk+Hbdyy4/iV2cajOKZQfiFFXUU8ElZCacu2iG7OvjMI0cb215X5qwnhz7TEocTbDvXZoGtdsbQadltgSNwUjfnEI+3LibKrxh9VgOH4UWvDKJznNcXk7e1e9x1aW5C/NcqY+G837u1sm9IqwYHmmq6eZweOje2QbJsTY3FjwW0xFqTEtI3reJZWLYhLjmMz1zoyJaggmMEuDTa1m9XILXHSKVbXvN7c3rguMyYM6rMbXnvqA07tl5aWtN7uHyhpbz80y4vibSY8nw94axrHdHcAlrbAkDQLpE+jT9WyqMZkqMvUWEFjmx0khka7bJ2i69wR1XFuWvNc4xf5OJvOX6OFfsnY/g9DlSjpqvE6WCdhftRyPsRdxIVTrM1K5piZXGj0uW+GLVrMw3nhVl7y1RfWKN5jH3SvJaj2Snwqy95aovrE8xj7nks/skOasveW6L6z+yfHx+6DyWf2Sjwqy95bovp/2T4+P3QeSz+yU+FWXvLVF9Ynx8fug8ln9ko8KsveW6L6z+yfHx+48ln9knhXl7y3RfWJ5jH3PJZ/ZJ4VZe8t0X1ieYx9zyWf2Snwqy95bovrE+Pj90Hks/sk8KsveW6L6z+yfHx+6DyWf2Sjwry95bovrP7J8fH7oPJZ/ZKfCvLwIIxuivw/SJ8fH7oZ8ln9kub90SjpMTxuLG8JrKepirrRT7Mw/RzNHXuaW26tFrbNjnnuqNb4VqbX+mkqsMCq3ROeyWie4AkRR1THSO6mtG89SRlpPKJRb+D6utd5rLV7wDzXRVzG07CDpfcb+GcW+as/GtqdVn4d91nXl0WcCAgICdAToxvAjOwgICDnHdj+AML+du/Aoes+2Hpfw1+ff9nHFXekPZiD1gl6OUX96dCtb13hyy146tioqu6cnQO5N8LYr82Z+NWfhvWVD479lP3dTVt6PN+kCAgnRI6k8urlGcMwml7pFLUMdePCzGx3LXWT7j9yqtRm2zxt6PS+H6Ti0Nqz/wBodX8U6tN2nUHmFab8W0vNc9+GesIWY5ggIKJ3Vv8AT1B88/4FQPEPshdeB/nW/ZydUsPUej2pKuooauGrpZTFUQuD43jgfZwK3x5Jpbihzy0pkpNLxvu/Q2U8yQ5nwWOtjGxK39HPF8SQDUdh3jqK9DhyxkrxPFavS202Xgt0b9dUZKAgICAgICDiHdWxfv3MseHxvJhoY7OAOnSO1PoFh51YaSm1Jsgam294hoqaow9uSq2CSmpXYi6oa6Jxvtlg0LuV23sO08l1tFvjRs0ravwp3aAktG0ACRqNL36l19J7uXrHZv8ANU+GzT0Aw2npo2MpWslMBJ/SDQt14DhzuuWCLRvNnXPNZ2irxytU0dHmKmnxCOJ1KzaMjpAf0dho4W/avYecrOaJmn09WMMxF/q6NbWFnf1R0UUcMYkcGxxG7GtBsACd4tbXrW9eVY3aW52nZuKGpw9mTcTp5qemdiDpWuhLr7RaN7uV23NudzyXO9bfGiY6OtLV+DMT1aHcuzh6oXjfF/8Al2/0+h+A/wDAr/v/ANFWrcugJuF0C6AghNxPnQLoF0C/WghAsDrbXms8UsTG8pa4sc1zSQWm4I4ELMTMc4ZnaerCr2kVT33uJPHHn3q502TjpzfMPHtHGk1lq1+2ecf7YykKZ0vuN/DOLfNWfjW1Oqy8O+6zry6LSBAQfMr2QRukme2NjBdznmwaOsp0FZx/ODKHBn1WDsZXVAnMDm2NoiL3LhoeFuXWo+bPFK715u2LFN7c+UKHH3RMfiIl90GzMJ1bJTt2ezd+aro1eeJ57bJ06XHMclwwPujYdXsczEw2hmaNXgl0Tvzaeo+lTsOtrflaOaJl0s05xzXRS5/RGTdBCDnHdj+AML+du/Aoes+2Hpfwz+ff9nHFXPZiAg9xVSNY1oA00udVpwQ4zgrM7r93JsUZHmWppJj49XT2jPymnat5xf0Kbotq22ee/EWmn4Fb19J5uyBWe7x89eQjCQNQDzSenI9Y7KrFnzDKeoxGkxM961lC97dk3LZ9ndsHmdNCo3mqV3ifRY/Lcs8N6c4t/TjVVUSVtVPVT6y1D3SP7XG/9lR5L8d5s9bixxTFWkejqGEd0HDKHJtM+skfLiFPH0Bpme/kLRo6+4Ai2qt8Wrr8KN+rzeo8My31VorH0zzXeikmmoKaWoY1k0kTXvY29mki9teSmV+3kqMlYraYjpD33LZolBQ+6t/p+g+ef8CoHiH2QuvA/wA637OTqlen9BGVsyBmYZczA0VD9mgqx0dQSdGH9l/m3HqPUp2iz/Dvw2nkrPE9H8fFvX7quqT90jKdPcOxeN9v/Tje/wBQVnOpxd3nK+H6m0b8K0QysniZLG4OY9oc0jcQdQV3jnzRJiYnaXossCAgICDxqZ201NLO82bEwvd2AXSI3nZiZ2jd+f8ABXUWL+7+IYq2Z9RJA+ZpjkDdsuO1sAH9rxdOoFWWSJpFYqr6TFpmZVoagbrlSukxLhty2WDEqTDospYRVQRzCsme8SB0oIb1kb/G2bt6rqPjtPxZiXa9I+HEw09CyGTEKaOdkj4Xyta9sbtlxBPA/eut5tGOYhzpzvEy2GaIKSmzJWw0O0YGvBD3ODg8kX2m2/Z5LTDNpp9TfNERfkycrUuG1Xuo2vZMS2jc6IxSBtzv2Rf9o7OnnWua0xtsziiNp3V4agEbt/YpEcohxmOcrDXUuHMyXhdTE2UVskzxIDICGg8SN9jseL51Hra85Z36O160+FHdh0eWMbxGkZV0eHSzU777L2ubY2NjvPNeb8T0+S+ptaIey8G1unxaOtL2582QMl5k8jz/AEmf1Kv8pm9q0+Y6X3HgXmTyPP8ASZ/Unk83tPmOl9x4F5k8jz/SZ/Us+Uy9j5jpfceBeZPI8/0mf1J5PN7WfmOl9x4F5k8jz/SZ/Unk8vtPmOl9x4F5k8jz/SZ/Unk83tPmOl9x4F5k8jz/AEmf1LHk83Zj5jpfceBeZOODz/SZ/Us+Ty9mfmOl9x4F5k8jz/SZ/Unk8vY+Y6X3HgXmXyPP9Jn9SeTy9j5jpfceBeZPI8/0mf1J5PN2PmOl9x4F5k8jz/SZ7U8nl7MfMdL7jwLzJ5Hn+kz+pPJ5vafMdL7jwLzJ5Hn+kz2p5TNH/U+ZaWOfE1ePYFieFU0EmIUMtOHOLWufYg8bXBOqlaWmTHM8UPM/iacGfDXLjneY/wDGhtpdT93i/XZ0ruN/DGLfNWfjW1Oqy8O+6zry6LSBBXs74vW4JleWtoHMZP0rIulcL9GHG20BxN7DzrnlvNa7w55LTWvJQ8ZxTEp8q0OC4Y2Wqo43nvutLw558a4FwSL3NyATbQFRc2Xam1J5pulxxaItPSFNjjngnka10kEwcdp7XkOOl7bQ5qvm9q23WEViY2e89T33PLOWsY+UO22wjZbffprp2blztPFbdtWvDGz5LS6Rl23NgddQ7kL8eO/itd9obbRvs6fkPNT6wNwivlL5g3/Cyv1c8Dexx4uA3dWnBWmi1XHHw7dYV2qwcM8cdF7VjttyQ+qSsDm/dj+AML+du/Aoes+2Hpfw1+ff9nHFXekPZiAgIM3CMQkwrGKOviNnU8zZL9QOo9F1tjtw2iUbVYIz4bY59YfpwOa8B7DdjgHNPMHUK7id43fMJiYnaUoI4IONd0ij71zjNKBZtXCyYdttk+pUmvpw5N+71vg+Xi03D2VFQVpHZl4XSOxDF6KjaLmedjPNfX7rrrhrxZIhy1OTgxWt+j9FOttG27cF6SHg3yglBQ+6r/p+g+ef8CoHiH5cLnwT8237OTqlepEBA6juRmJno7v3L8YOKZSigkdeahcad3PZGrD6NPMr/SZOPHH6PG+KYPh6iZ9J5rqpSuEBAQRdY37DUZmhkq8Aq6OJwa+pZ0IJNtHaG3mut6TEWiZa2iZiYh+cJIn08zoS5pfG4tJjftNuNDYjfyurfeJjdVbTWeFsYMEnmy5U4w2SnEMMrWEGUBw5gjnusOK1+LEZOFvGP6Jlq783WBte50Hb2Lpy5ufNtMawSpwOSkbPJCXTwNlHRShx3anThyPFaY78e8Q3yU4IiXxgWFPxrGKegY9jdv479nxRvDeZ6kyX4K7yzjrx22YU8MlLUyQSOYZIn7LjE/abtDfYjf2rasxaImWsxNZmGxpcDmqsvVmLMkgEVNI1hBlAIHHTnusOK5zk2ycPq2rj+jj9GqBPWurnu7FkP/RdB2yfjKqdV+bK10v5ULHZR9kgWdgsm0CLIJsmwWTYLJtAiybBZNoCyBZBNk2EWQTY2vY2G88FhhS89Y7g8+WMRwp1S1072tfE5ouwSMdcNvxJ3aaLFtkXWTX4UxMuMHeVq8/6Oldxr4Yxb5qz8a2p1WXh33S68ui0g4IMCohwvMWGT0r3w1tI92xIIpL2cDfeNQQQteV+hak/bZy7FKCj8OcKwXLrjK2kk2Xx6uZCNraeC4++A1JPXbVQ746/FiKNqZufBXpENBjWIMxLGsQqrGON8xLI76MYCGtAt1aqBnmbX3hbYY4ccRLABaS9oYWAtIBsPFbc3NuK5bOm70bp47mAB+haNO0dR4rT9mY3ZFFWvoq+GpiJ6SGQSMcNxc0g38407Qtq71tW0MZI46zEu/QVEVVBHUQODopWh7CDpYi69FE784UkxtL1WWHOO7H8AYX87d+BQ9Z9sPSfhr8+/wCzjarvSHtBAQECw49idejW0xEc36OylVTT5MwyapilZMymDXNe0hx2Li9jzAFu1XOK3+Pm+beIY4jV2rSY23ZeE45hmOQ9Lh1XHPzj3Pb1Fp1CzXJW0cpcMuny4vuhr4M000mdKnL73N2msaYXg75LXfGeviPOFyjUV+JwS720OSNNGo9FX7rNMNjCKwDW8kJPVo4fmoviVeUSs/A7bTek/o5oqmY5vRT13WvudUnfOdKV5FxTxyTHtAsPvKm6Cm+VV+L5OHTWjvOzo+a80QZcgpYy4GpqZGgDfsR7Q23nqA0HX2K0zZoxRtPWXntFor6iJn0hu6yupKGnNTVVMMFPvEkjwARwtz8y6zkpWPqlGpive3BWObzwzEqbF6COuo3OfTSFwY9zdnaANrgHglLxeN4M2K+G80v1hTu6t/p+g+ef8CoXiH2QtfBPzbfs5OqV6meogICz+rG+zpPcfxDocZxDD3OAE8LZmjmWmx+4qz8Ov1qovHMe9a5O3J2NWrzYgICDindIzDi8ObanD6fE6mCkjjiAiik2Bdwubka8easNPirNOKYQc97cXDCoU+I4jhGJPeyolFTA50fjvLwx24mxNr7xfrXecdLVjk4xe9ZndhtjdO6d7GACNjpngbmtuL+bxgt5tFOTSIm07vdmI1DMLlw1uz3tLIJXttqXjcb9W7zlJpE3i0s/EmKTVjPid0LHn3ku21p57Ng70XCbxPJjaYZOI4nPiUkMlTsXhjELNltrMB8VvYLrWlYxxvDa1pvMRJT1NVg2KGWFwjq6ZzmB1r7DrWJHXYpaIyV2krM0u8dh9TJUSsY1uy187w3QNbcXt1XcFmdqxEMRvaZmXrFiNRFhlRh7S3vaocHyNI3uFtk36uHaUmtZvx+rMWtFOD0eBjcII5yP0cjnNaeZbba/EFniiWs1mHSMpZpwTDMsUlJWYgyGoYX7TCxxtdxI3DkqXWZ6VzTEyvtDos+XBF6V3huvDfLXlaP6t3sUbzOLul/LdT7Tw3y15Wj+rd7E8zi7s/LdT7Tw3y15Wj+rd7E8zi7sfLdT7U+G+WvK0f1bvYnmcXc+W6n2nhvlrytH9W72J5nF3Plup9qPDfLXlaP6t3sTzOLuz8t1PtPDfLXlaP6t3sTzOLux8t1PtPDfLXlaP6t3sTzOLuz8t1PtPDfLXlaP6t3sTzOLufLdT7U+G+WvK0f1bvYnmcXdj5bqfaeG+WvK0f1b/YnmcXdn5bqfajw3y15Wj+rd7E8zi7ny3U+08N8teVo/q3exPM4u58t1PtU7PWZMOroL4Xiu1KWNAa0ubeztdDpuK2rmpflWUDxDT59Phm8xts5vLK+Z+3I9z383G6z1eYte1ucy+EaOl9xr4Yxb5qz8a2p1WXh33S68ukrSCwIIIDgdCCLgjiE/RmOsOZ4rhsOT8ytfgEtSySXDKqWeJz9prGNB2SOx17XvawUWafCtMU9XPJktad/VmdzqDCI8oHZraZmI4i2SOcvkAkbvDWgHWwvfTeTdbYuCKTtPNtiwzTaduvNzSWOWlq56WaCRksQcxzS2zmkC17HX+yp74uGeGZ57rymTipvD4nswGRzQ54JJAOh04X6lpSd52ZvG3NuazL2IYfsyywCeKSETsnYbtlj0G00dW0CQdRddsmkvEcXo5V1FJ5MFhLpOhbHqDYx21sNDp1FRpx2idnbijbd2LIwHgVhoDWtAa8AAW02zqr7SzM4omVTqYiMs7LCpDg5x3Y/gDC/nbvwKHrPth6X8Nfn3/ZxxV3o9mICAh6cnSu5Ph9HU4tVzzU0UskNOx8Tnt2thxdYkX4qVoY3vO7yvj+fJWlaxbaJ6uw7R2treQbqy9NnkOe36uBZow92D5qxCmYCwNlMkTmmx2HeMLHzqh1NZx5Z2l7fRZa5tPSZjdqWSPjkbJHI5kjXB7XtOrXA3BB53XCL8NotHVKtSto2mOXZdMx5sp8yZMpY53BmLQVLTLGBYPGyQXt6jpccCp2fURlwx3U+j0V9Nqpn/AKzCkqvldRvvsteRMboMArsSra95H+E2Yo2i7pHbQOyOtTtHkrjmbSqvFNPfPWuOnfm0WL4tVY5ic2IVhBll0DW+9Y0bmjqH36qNnyzkvxSnabT1wY4pRh7MkzmRjae8kMjBJNidABy3rWJtaYjd1nhrXi2jk/RGG0DMLwukoGbqeFsd+ZA1PpuvRY68NYh4PNknJktefWVN7q3+n6D55/wKh+IflwtfBPzrfs5OqV6n9RAQbzKOCU+YsxwYZVTSwxyMe7aittXaL21UnS4q5L7WQtfqL6fDOSjuWXspYRlqMigpv0rhZ9RIdqR/aeA6hYK7x4a4/teS1Gry6id8kt8uqOICAg4Lm+udS91KqrC50fQTxEuDbnZDG3043Fx51Z4acWHkr8lts3NoMexIYxjlVXtDmsmcCxjrfo220bpy58V0xUmtIiXPLaLXmYZeX8dODU2JxbbwaqHo4tloIY/XxzfloLdd+C1y4pvMbM48sVid2iHvdfPdd46uPo3uI46a3K+GYWHyGSlcTKXNFng32QDv8XQa779S448c1yTafV2yZItjisejV0FS6kxGmqWSGMxStftgXIAOunHTRb2j6Jr3c6zteJZmYsVbjWO1FewObFJbo43AAxtt73Tlz4rXFSaV2lvkvF7cmRlvHfcTv8Oe8NqacxM2WBwY/Wzzfl99+pYzY5vMbM4skUid2jG7Xfx46rt05OXXm3lbj3fWUsPwcOf0lNIXSOc0We3XZaDv8XTt8y4VxTXLN/R1teJxxT1aK5HFeT8W/wCXb/T33gX/AAKf7Rc8yq3kt+abnmnI5lzzQ5oueZTkc03PNORzLnmnILnmnI5lzzTkcy55pyOZc805HNFzzKHNNzzQ5lzzTkc3zMb0koPLRd9P+bVVeORv4fkatXnTk+WCDpXca+GcW+as/GtqdVn4d90un47izMEwOqxJ/RHoGXa2Vxa17r6NJANr7rreZWN7cNd1WyXimIYtk3F6mtnrKiXbl6N0by6Zo2LhrLi1wd1vOkOelycXOe6tyYhVZoyrLmmOUUmMYIDDKxlyZILD3wO9xu7TcdQVHvvas2hM8Q0k6e3L1jdhYlheD1NA2bL8dQXbLXNY9+0CbjpGMBGgbc7zfloFXZ82nra1Y5THq76abcNYj7WuzNLK7F453FnfDqaFshBc7bkaNlxJtqbAbtLarS2SmaItHrCRh5RMNcNBtE3tqOQH9vu1XDbnySN49XRMoZlw/E8Io8DxmKNksMfR005Nmuu0tAJ4O2TYHce1WuDUUt9F1bmwWrPFDBzDl6bCKtga4Odbaa/9pzOkc0X5Gz23HUsZ8fKbQ2wZJmdpWJ+NHK3cvwyuhh6RxgZG0X9654dZ3XY2NuKlYY4aVj9ELV5fh8VpZ+Rsw1WZMAdVVcbWzQzd7lzf9wtaLuPWTc2G5dnHBl+Lj4ld7sfwBhfzt34FD1n2w9X+Gfz7fs44q57MQEBYIdR7j2tdiXzVn41M0P32eP8AxF0r+7rA3qy9IeX322lzLusUcTKrDK0ECaRj4Xt4losWn7yFV+I0iNrPReBXttfHPTq5yqp6AQ59RCZkTnBtHqLIsmQqKKuzlQtmLdmHanDXH3zmjxQOZuQfMpeipFsvNXeKZLU01pr6/wD13A3B1vfrV7Lxyh91b/T9B88/4FQPEPshdeB/nW/ZydUr0/oIyILR3O3lmfcKIF9p0jT2Fh9imaGf8qu8VjfS2/0/QYV68alGRAQEHGs8ZPxrEs411ZRUsb6eURlrjM1pJDQDoexTcGox0pw2lDy4Mlr8UQr3gDmT9yi+0M9q7eaw93PyubsnwBzJ+4xfaGe1PNYe55XN2R4BZk/covtDPanmsPc8rm7J8AsyfuUX2hntTzWHueWzdjwCzJ+5RfaGe1PNYu55XN2PALMn7jF9oZ7U81h7nlc3ZHgDmT9yi+0M9qeaxdzyubseAOZP3KL7Qz2p5rD3PLZux4A5k/covtDPanmsPdny2bseAOZD/wCSi+0M9q854hgtn1E3p0ev8J1mLT6WuPL1jc8AMyfuUX2hntULyWbssvmml7/0eAGZP3KL7Qz2p5LL2Pmmm7/0jwAzJ+5RfaGe1PJZex8003f+jwAzJ+5RfaGe1PI5ex800vf+k+AGZP3KL7Qz2p5LL2Pmml7/ANI8AMyfuUX2hntTyWXsfNNN3/o8AMyfuUX2hntTyWXsfNNN3/o8AMyfuUX2hntTyWbsfNNN3/pPgBmT9yi+0M9qeSy9j5ppu/8ASPADMn7lF9oZ7U8ll7HzTTd/6T4AZk/covtDPanksvY+aabv/SPADMn7lF9oZ7U8ll7HzTTd/wCk+AGZP3KL7Qz2p5HL2Pmml7/0w8XyfjWFYLU19bDDFBEWtNpg5xJNhYBdcOlvS3FKp8a8SwZNFfFTrKolWUxzfPp36yhGHS+438M4t81Z+NbU6rPw77rOq4hDPUYdUQ0skUc8jC1jpo9tl/lN4g7lvZZxETylWMj0gw1tZRSVsQmp5HUzaKOo6QRbL3OLhexu4k6W0A7VikbTvLWs1rXgrHRz7NJq8Az9X1boRE2WoMrfFLYpoiBcHg4Ftw4c1ptMSr9TfNXNE2mdvT9mypMZwAZnwPDMtYdEKOapAqn1zTd4J0DS4mw320vcAcVzmuKJjku9Hjpl0+TNWeVf/VhqsoZVrMbfBHjRp3BwZ3jHM0lsh1uzaJtfkOVlrOkxTbevJrXVzEcPqq2ccrxYXipOGk1FNKD+gjcCYXge8IB8/pUPU0pitHDP77pWHNM12mGvny5i1HNHD3o+pD2N2JqVhlikDhuBA56EabrrnbS5In6ecd3auek9eS24d7ojDuhzLE6kijgJpKmpkHSts9pEexq57drZ1tcKdgjJak1ywh5fh8XFilnZ0FLQ5Po8tGvhFc6KKBlKRd05uGhwP7Gy7xg48tVKmNo2hBzWx2+m/qtGXcP9y8CpqIU9PA2LaDW08hka4X98XEC7jvJ5raJn1bRWKRtVTe7H8AYX87d+BRNZ9sPS/hn8+/7ONqu9Ie0EBAWPVl1LuPi1fiI/9qz8al6D77PH/iKd4r/t1g66Kz5bPLV9JcOzpgNZguNOdUzzVUFQS6nqZnFznDiwn4w+/Qqj1mLJW3FbnD2Hhmopmx7VjaY6x/8AVcUJZCAgICDMwvDavFsSgoqFhdUyO8UgkbAG9xI3Ac13wY75L7VcNRmpjxTa/T/137DaI4dh1PSOqZqp0Tdl08zrveeJP5DgF6CtZrG0vEZcnxLzbbZTe6t/p+g+ef8AAqF4h9kLXwT82zk6pXqZ6iAgtvc0i6TPlCf/AE45X/8A1t+am6CI+LzVfjG/lZ/eHfWm/arz1eRfSAggkDUmwQRts+M30oMaekp53l7nWcdLhyDDlw0AXimDj8V1h96xMNos8vc+b40X01jZniT7nzfGi+kmxxQe581r3it/EmxvB3hN8aL6abHEe583xovppscR3hNzi+mmxxHufN8aL6abHFB7nzfGi+kmxxBw+bnH9JDiR3jNzZ6UOJjcbcU2ZfYiedzSmzG76FO473NCHE9BSx/tT27GJsxNnq2ipz/5k/RsmxxPv3LDhdk4PmTY4nk/DJ2+9LHdhsU2Z4mLJFJEbSMLe1Gd33HTSyatZoeJNgmzG717wm+NF9NNjiPc+b40X002OI9z5vjRfTQ4oY2I5fp8Xw99BiMEU9M9zXFvTFpuDcahOHfq0vWt44Zc/wAx9xzad0+XapjQffUtU+4H8L/yKxNOyuy6CJneiv8A/wCIM088N+0n+lY4Zcfl9+7f9zfBK3Lub8bw2vaxtRHRxOPRu2mkF1wQVmsbSkaPFOK81l04aEHkt07bk5LW4JW5Qz5T4nT0t8NdM6RsrWvkazaDhsuJP6wgkDhqtbTtG6J8O8Z+KvSerpVRG3GMFp5G4bBXQ1ABME8jR0bXCxOoPjDdp6Vnffml2rE7xKh1PcZkFS802MxmC/6MyxXlYOsg2Nv+9VjglC8nMcq22js07e5LmTe44e43JJ74N78Te179a1mu/KUedFm4uKJbUZKzr3n0RkoTPc7VQ+pDiG8A0bFm6AXOpKh59BjzZfiX7dO6zrk1OPFwV692zosvZ5oMGqYYKmhZXVDmsM7J7FsY1Lj4ti86i9r668F30+lrp6cNGs2zzT6uqcDyJj0+NUuLZnxfpp8Nc3vFsUgdcbztkjs6yu3DMzvKZh1Nqab4Nq856z3aHOGTMdxrugyuFHL7n1T42CrBBZHEGjaJ1uOIA4rKnzYL5M0T6Q6tFDFTwxwwMDIY2hjGAaNaBYD0LZYxyc97r8ck2C4TFFG+SR9Y4NYxpcSdjgAoeriZrERD0X4dvWma82naNlQwvuWZlxFjZJoYKGN37zJZ1v4Rc+lR6aW9o3lc5/xBpcUzWv1T+izU3cSBb/icfAPERU+n3ldo0XeVdf8AEtv+mP8At7P7i2HtFhmCe/8AIaVt5KO7n/8Apc3shr6ruMyi5pMdhfyE1O5v3grSdFPpLvT8Te/G9cCyhnXKde+ow/3Nq43tDJInS2EjQb21AI7Ux4MmKd6uWr8Q8P1tOHLvWXSaGeoqaKOWron0c7r7cDnh5Ye0aHmp1eKY5w81lrWttqW3h4Y1hFLjuFy0FY27H6tePfRvG5w6x6rhaZMdb12mHTT6i2DJGSs83B8VwuqwbEpsPrGBs8R3j3rwdzh1FUGbFOK20vaafPXNji9PX+mGuP6u7YYdg1VijJHwOia1jg0mRxGu/gCpOHS3zRM1QtVrsWltFb9Wybkyvd/53DR/FK8f8V3+XZUX51p/1/hkx9z7FpbdHW4O4ncO/NfUny7KfOdP+v8ADpOTcm+DeHudMYX4jOP08gdo0cGN6hv6yrDT6eMNefVR+Ia2dXk//mFm72f8aP6SkoCqZ+y3iWO4PS0+HshlkiqOkcHShvi7JGl1F1WK2WsRVZeGanHp8kzknbdzWbIGaYRd2EPeP+nMx35qsnQ5Y9HoI8V0tp+5gTZWzBTgmXBK9o5iEu9V1znTZY9HWuu01v8AvDWSRPhkdHLG+ORhs5j2lrmnkQVwtWaztKTW9ZrxRziXy172ODmPcxw3Fri0+kLNZmvOGbVi3K0cnUe5Zj2N12Ky4dUVbqihgp9v9N4z2G9mgO3236FW2hzXvvFped8Y0uHFSuSnWXWhuVioBB5VP+Wf2INZYckCwQLIFkCyDDqcUNPiVHhwgDhUNJMm1bZ1PDzIMzzBAsECyBYckEsH6RvagzEHlJNsnZbYniUGM0Bo0ACG76ughAQNyCQbG4JB6kHtHVyM98dodaDHxPMOH4dG0VO0572lzYmsuSPUg+YZWVEEczGbDJGh7WngDwQfdkCyBbqCBbqCBogWCHNhuw0jMXuw0DZloRSv/ia/aH3ErGzXh+riZiy2aXMuFUWI4f0tXG+R1P8AqmCRzWuc6wAcB77Wx8y1mu7aLTEbQ21PA2mpooB/tsDfOtmr0ss7m0CwxtBYck9d2fQsOSEfqW6kABCJmHjVVUVFAZpjYbgBvceQQaU4uZpRIdlpbfZ+T2FYmN+rO89G2pOmkYJH3a07hxKzPNiOUbMpGIiIE2hkQ2SnL1BNuzCEZVbO+VTmPD45KQRtxGnP6NzzYPYd7CfvHX2qLqdP8WvLqsfDtb5a+1vtnq43V0lRQVclLVwvgqIjZ8bxqFR5KWpM1s9biyVy44tSeUrjluAwYJE4izpXOk9Og9SvNHThxQ8n4rljLqZ/RtrqVtCt2hmYRA2pxelY4XaH7R7Bqm0MbQvR11I1T02Z/YsOSBYIFuxBNyNxIQ6OOd0yi72zZ3yNG1lO2Q/xDxT6gqbX02yRMPV+DZJvp+CfSVNUCey457zu7B3HcPdFheIYi9lhUTCON3EtYNfNc/crnQU2pxS8t43lrbLWkekOmKepRB5VP+Wf2INaghAQEEoNFiP+rcJ/ln1lBvEBBKCEH0z9Y3tQe8r9lmm87kGMglBCCeCCEBAQEFSzd/nqf+QfxFBZMO+C6T+S31IMlAQEBAQSg9o/Hp5GcW+MEHggwa39NX0FJvG2Z3j5LBp95CDO7UBAQEAIJQBqbIKbi1ea6tLgf0Ud2Rjq4nzoM3AcOE7u+5m3iYbRg/tO59gQWU/eghAQEEoIQEBY2nfc5KTjnc/ZjmY6vFKrE3Q08ob+ihju8BrbG7jpwUPJo4yZOKZW2DxWcGCMdK84ayKNkMMcUQIjY0NYDvsNymVjhjhhWZbzkvN59X0stG/yrBtVdROR+rYGDtJ9gQWhBKAghAQUzugZdqcebhAoow6oFQ6Ak7mtcL3d1At+9Q9ZhnLWIjqtfDNXXTzfj6THJUpu5ZmqNp6OGjlNtNiot6woU+H3ieS1r41g7bOy4BhTMEwKiw5m6CINJ5u3uPnJKtsdOCsVeb1GWc2W2SfVs1u4iD4lYZInMBsSEGDLTPiZtFzTrbRB42QQgnegx66sbQUb6p8b5GMttBlr6m19UFWqsdgnxuirmwSiOnaWuaSNp2p3elBZcOxCPE6UzxRvY0PLLPte47EGWgIJtcgDig0PhbSMkINJU3aSCCW7x50GdgtZVV+Hmpq3hznyO2AGgBrRpZBnoCAgEgNJJAAFySbAIMVuJ4e+To2V1M5+6wkCDKQEBBU83f56m/kH8RQfcWbIKSmpqcUM8haxrC4SMaL7uJWJnZmI3Wo6GyywhAQEBAQfE8k0dHUug/WiF+x220QfNLO2po4Z2+9kjDh6EGNTfpsWrZ97Yg2nZ5vGd95CDPKCEBAQEBBhYvUikwud9yHOHRtI3glBTII3TzRws989wY3zoL7DDHTQsgjFmRtDQg+0BAQaSszTh9LKY2NlqS02LobbN+ok6+ZBmYXjNHizX97l7ZGavikFnAc+sdYQbBBCAgwcYn73wmpeDZxbsN7Xae1BRt2iAEFwy3D0WE9Id8sjnebcPUg26AgICAg9IHbM7DfS9isTG42Y3LIlAQEBBj1v6kfxBBr0BAQQ+FlTBLDKwPY+NwLTx0QczBuNSgueVfgd/wDPd6gg3SAgkGxBQUPHaZtJjlVE11wX7e61trW33oLTl/4ApLcnfiKDZhAQQgwcZoZMQwqamjttktcGk2D7H3qCod4CB5jljLXjex7bH0ILFh+L09NQxwzmQvZcCzb6cEGQcfogLhs7uoM19aDHdmzDGOLXNqmuHAxf3WN2YhX8wYtT4lVQSUofssj2SZG21vdN2dmmGr23+MPWsNnVTvK2c5QgIPhkzZJZYh76It2h2i4QeiCEEg2IPJBrMLkbSU9XTSGzaGV+/wCJ74fcg9sJidHhkJf+slvM/tcb+xBmIPiaVkEL5nmzWC5QelrEhAQQglBXc1y7MFLDf373PPmFvzQYWWYOmxMykXELC7znQfmgtyAgIbb8mvx6pNHlvFKlrtl0VJK8OHA7J1WmWZ4J2dtNEWzV36bub4WP/CKIcoGepMf2N9Zt8a23dvMAcYsepC39pxYesELdGXxAQEGgzVNs09NADq95eR1AW/NBV0DXhv4IOhUsApqOCAadHGG+e2qD1QBqUHlT1MdUx74iSGSOjNxbxmmxQeqAgINsx20xruYug+kBAQEGNW/qB/EEGCghBKD0p/1zUHM6tjY66pY0Wa2V4A6rlBbcq/A7/wCe71BBukBAQUjMp/8A2Or7W/hCCwZZlEmCMbxje5p9Nx60G3CAgIJ4IPOaGKpZsTxtkaNwcN3Yd4QauowCJ13U0xjPxZPGb6d4Qairoami/XxENO541afOgwpI2Sts9ocFjZndoMbnGCU/fT4Jpqa9nPjAJj/iHLrWl7cMO+DHOWeHfaWhZnTDzIwd71Vy9o3N5jrXKuorM7JXy/JG+89HeXbypMK2eXVCAg0nfQgzhJC42bUQMb/8gCR+YQbtAQSg0GKskZihhiBtiMbYnEcC12p9CDfaDQaAaDsQEGpzHM6LC2Nb/uzxsd2Xv+SDcO9+7tKD5QEBBVM2uPftK2+6In0u/sgysps/w9XLze1voF0FhQEEoPiakgroZKOqjEtPUNMUsbtzmuFiEnnGzMTNZ3hzbHcsYvk5jp6Jr8UwGPQM31FI3l8tg57wuVptSN6xvCXi+FqPpvO1u76ypiVNimL0klK8u2JAXtI1ZcG10pmi/Rz1Gmvp+ducOkrr0R9tuogIKfmSUyYu6PhFG1o9ZQahBl4ZB31idNCdxkBd2DUoL4Tc35oCCHvETHSncxpcfMLoK7lCpMtLVxuPjCUS/S3/AHoLGgICDY0brwAfFNkHugICAgx639QP4gg16AUBB60/69qDmtd8JVf89/4igteVfgd/893qCDdICAUFJzN/qKr/APj+EIMjK1c2CsfSSGzaixYT8ccPOPUgtyAgICAglABsCNCCLEEXB7Qg1+JYLBVwOmoo2xVLG3MbdGvHZzQVCQNkY5j2hzHAtcxw0I4ghOsbMxaY+qJ6OR49hHuLj4pmX73e9kkBPxC4aeY6KutThyPQYM3xsMzbrs/Tbt//AHyVjHR5+ZQjAgrdWB4c0V+PR+ooLK5pa4tO8GyCEEoPKSBkk8Ezh40JcW+cWQeiAg0uZ/g6n+dM/NBvHe+d2lB8oCAgqWbfhKmP/Q/5FBssqi2EyO+NO71BBu0BAQfcP65n8QQUvuvY3iWC4JQHDzIwSVW1NLsbTA1o0a7gASfuXHNa1Y3hM0eKmW212m7mmNR43itdK2jZS1bIG98mMeLMCdLcQb81rhvF/Tm6a3BfBWI33rLpSkK+d9+YgaXudAN6DntVN3xVzz/+pI5336fcg8kG8yvDt180xH6uOwPW429V0FrQEGBjcvQ4FWPBsTHsjzkBBXMoy7GKTRX/AFkJt2g3QXJAQEGXROs9zOYugzUBAQEGNW/qB/EEGAgICD1p/wBe1BzWu+Eav+e/8RQWrKvwO/8Anu9QQbtBKCEFKzQLZiqesMP/ANQg1FyCCCQQbgg7igt2CZhZWnvWsc2OqBsx5NhKPyd1cUbTDf2toUaoQEBBKCEEtcWuDgbEbkFWzNSNp8QbUxN2YqkF1hwePfe30odFDzPgz8YFC6KSOOSCa5LwdWkjTTrC45MfFO6Xpc/wt6z6uyneusdIRJmJQsggrde9kWdaGSRwaxojJcTYDegs800E8hfBNHILeNsOBsg+NUBAQSghBpcz/B1P86Z+aDeO9+e0oPlAQSgqmb22no5ObHN9B/ugz8qn/wAGP8935IN2gICDxrJXwUNRNE7Zkjjc5ptuICCqnMldUxPp6uVj43gtcHxNLXDkQQnLY3mJ3qwMFw2ky9WVVVhUAgfVNAkaDtMsDfxW8FpTFFZ3d8movkrFLN6MXxEs2w0Fu7aENwt3DbaZe1Nj1nbNY0WJ9+wWI7Qg8arMsb4J4WU8jJHNc1j9oEcr2QVq1tEBBbsswdHhj5TvmkJHYNPag3KAg1eP0s9bhne9Oxzi6QF2yL2AQV7CaCvw/GqWWWllEe3sOeGmwBFtUF1QEBB607tidh56INmgICCunOeG8I6k/wD8/wC6D6hzFS4rN3tBFM1wG3tPAAsEGQgIAQetP+vag5rXfCNX/Pf+IoLVlX4Hf/Pd6gg3aBxQCgp+bm7OPud8aFh9Y/JBoig8S10kpY1pc48AtW8dFowrFK+iibHVPFRENzXHxmdjuPYVs1nZYqbEKart0cgD/iO0d/dGGSgICAgINTmZgfge3xhma4dh0KCkPBeWtAudsetGYdOJ1KMIQEFPzR8NM64WesoPnAKjvbFo23AZMOjd+X3oLkgm6CEAoMaur4MPiZJPt7Ln7I2Bc+hBo8cxOjrqCnZTzbTxUsJYWkEDVBZ3e/d2lB8oCCbIKnmKVlfRd8Q1ccjKeXZMPRFj2bWlySddyDMyi/aw2oZ8Wa/pCDfoCAg8ayJ89DUQxN2pJI3NaOZIQc8mjfFM+OQWe1xa4ciN6DPwOQe6kFPLFHNDK7ZLZL6abxyKC800NNRvL6emZGTvs42PmQZDp2v99BE7tCDFnpaKpYWzUFO4H5Nj6UFHxWljosTmp4dro22I2jc6i+9Bh7hdBf6CA02H00JFiyMA9u8oMhBKAgXI4oIQEBBN7a8kG2adpoI4i6CUBByJBt8tm2MW5xOCC3oIQEHrT/rmoObVrScSqv57/wARQWvK7dnCHj/rO9QQblAQEFRzi4HFoT/0B+IoMPCcBnxaN0zZ44YWu2buuSTyACDcx5YkgbsxT0/b41z9yAcAqxulp/pH2IMTEKCow6m6eQRvbtBo2HXsTuQfFBjeIQOAkcJ4viP3gdR3hBa6edlVAyaK+y7gd4PEIPRAQEGszEbZfqu1n4kFUwvDKrEOmlgDOjg2dtz37IHFBfydUEIAQVLMrC/G4WjjA09mpQax0MjCDHdzx4w2Wk2tx9KC90s/fVJDPYtMjA4gixB4/eg9UBAQVbM05lroqcX2YmXJtptO/tZBp5IHRmM7QNpG7u1B0N3v3dpQfKCUAGxvy1QUJ+HVszS9tHO5r7kOawkG5QbLJ0pbNXUzwWvs12yd4INigtSAgIPOpkfBSyyx222MLm3HEBBQZYiSSSSTqSd5KD2wZtscov5v5FBfCgICCl5g+G6n/wCPqQYuHwd9YjTwcHyC/YNSgv5NyUBAQamrzFQUVVJTSifpIzYlsenm1QeHhZhnxan6se1BtqSpjrKWKphv0cgu3aFig9kBAQbGkdtQN6tEHugIORIM/BZRDjFM47i7YPnFkF23ICAg9IJBHK1x3bigrOMYFMzEpqiCMywSuMgMYvsk7wR2oNthdK6joGRvFnklzhyJ4epBmIHFBDiGtLjwCCiZnqRNi9gb7ETW+s/mg3uTjtYNKf8A3DvUEG/QEHnUU0VZSyU89+jfbVu9pGoIQaU5dlZ+rqoXDraQUG3o6YUdIyDa2i25J5koPdAQEGjzZP0WCiL9qWVoA521QYULJabA6akghm2JSJp5OjID3HcB1DTtsgtXFBCAg0uL4ZV1Vc2pggMjOhDLgjeCSdLoNZh2KHBcYqHTU73OEYiLLgEG90FgocbixiWXYhdE9jQSHEG45oM1AQL2BJNgBcnkg0FXm2KbDp6ZlFIA+NzQ8vHp3INa+kqDGwup5QHbLgdg2O4oLm73x7UEICCOB7EGuwepqcIiljr4Jo6UDbEmzcM57uCDArKjD4cx02LUNVE9k7uhqo2mxG1oH2PmugsBBBIO8ICAgiRgkifGdzmlp9CCsTYLXR6CnMo4Oj1BQe2D4PPHiDameIxNiBLQ7e47kFiQEAoKhjYjmx2eIXbKdkN5O03IPbL9BNHiznzwvZ0UZI2mkXJ0QWlAQSN4QU3EqSvZJPPWUL3QOeXbYb70E8UGtGHOqWufRh0gG9trkILXljpWYQYZo3xvilcAHtINjY+1BuEBAQZdE8AvaSBx1QZoNwgIORIJBLSC02cDcHrQX6jqmVtHHUM/bFyOR4j0oPZAQEDcgICAg1WO4lFh9M1r3Wc/W3UgorxLX1D6iW7GyG/WexBdcrNazCXtaLATGw8wQbpAQEBBKAUEICCn5jqhVYkI2uvHTNLRy2z74+bd6UFpoD/4bS6/7LfUg90EhBCBpbcgo2M/D9d/H+QQfeD1QpMVhe4+I89G/sP97ILva2nJBCDAxuo72widwNnSDo29p/tdBR3/AKp/8JQdBoyRQ02p/VN9SD2QEBAQYuJ/BVZ/Jd6kFDIDmkHUEILtg1f39h7S9wM8fiSfkfOEGwQEBAsglBCAgIKVjv8AqWT+OP8AJBd3m7jrxQfKAgkoMTE/gms/kP8AUgr2UNKyq/lN9aC2Ek70EICAgcUGzpv8szsQeqDkRIGhNj16IA13aoNtguK+58pinv3tIbn5DvjdnNBb2lrmhzSC0i4INwR1ICAgIJQQg8KysioYOlk2nEmzI2C7pHcmj/uyCiVr56uufU19+lJ0YWkNjHAC/JB8DXUaoLZlj4Lk/nH1BBuUBAQSghBKCEGqxnGGYfEYY3Dvp48XX3g5nr5IKeb2Pr5oL7QfBtL/ACW+pBkICAgHcgpON2GO1mo1ePUEGBr2cigvmHVXfuHwT/tObZ38Q0KDJQVnNFSHTwUocPEaZHC/E6D7roK+73juwoOg0f8Akab+Uz1IPVAQEEoMTFPgms/ku9SCiDqQZNDWy0FU2eLXSzmnc5vIoLpRVsFfB0sDrj9pp98w8iEGSghAQSghAQQ5zWMc97g1g3ucbAIKNitRHVY86aFxdG6RgaSLXtYIL273x7UEICCUGJifwRW/yX+pBXsof5uq/kt9aC1oCAgIA3oNnTf5ZnYg9UHk+nhlFpIo3/xNBQYkmB4XKSX0EBJ4hlvUgxn5Vwd+6l2f4ZHD80HvR4HS0LSyB84jP+26QuaD1X3IMrvKL5XpQO8ovlelA7yi+V6UDvKL5XpQO8oubvSg+IMNp4Kl1SGl87hbpHnaIHIch2IMh0TJAQ9rXA8CLoMCfAcLqTeShhvzaNk/cg8Ics0FNJ0lO+phd8iY+pBsBRRgAEuNuN0E95RfK9KB3lF8r0oHeUXyvSgd5RfK9KB3nF8r0oPiSgjkYW7cjb8WOsR2Hggn3NozC2F1NE+No2QHtDtO0oMKbLGET3/wbWE8Y3FvqQZkWHQQwsibt7LGhou7gEH33lF8r0oHeUXyvSgd5RfK9KB3lF8r0oPOXCqCc3mpIZHcXOYCT50GJJljB5L/AOCa2/xHEeooPajwWkoInRQdIGOdtWc+9igye8ovlelB8S4bRztAmpopOt7AT6UGDNlbB5gf8II78Y3FqDPZQQxxtY3b2WtDRrwCD67yi+V6UDvOL5XpQO84vlelA7yi+V6UEOoYHNLXN2mkWLXagjrQYz8v4S/fh8Hmbb1IPF2V8Hduow3+F7h+aD5iyvh1PKJYDURPG5zJj/2UGxFFFbUuJ7UE95RfK9KB3lF8r0oHeUXyvSgd5RfK9KB3lF8r0oMaTBaKcu75jM4O5srrhvYOCDFkynhD3Bwp3MIII2JHDUaoNn3nGdTta9aB3lF8r0oHeUXyvSgd5xfK9KD5kw+CaJ8Ugc5jwWuF94KDEosvUGHzSS0zJGGRuyQXki3nQZvecXyvSgd5xfK9KB3lF8r0oHeUXyvSgd5RfK9KD2YwRsDRuCD6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98" name="AutoShape 6" descr="data:image/jpeg;base64,/9j/4AAQSkZJRgABAQEASABIAAD/2wBDAAgGBgcGBQgHBwcJCQgKDBQNDAsLDBkSEw8UHRofHh0aHBwgJC4nICIsIxwcKDcpLDAxNDQ0Hyc5PTgyPC4zNDL/2wBDAQkJCQwLDBgNDRgyIRwhMjIyMjIyMjIyMjIyMjIyMjIyMjIyMjIyMjIyMjIyMjIyMjIyMjIyMjIyMjIyMjIyMjL/wAARCAE1AfQDAREAAhEBAxEB/8QAHAABAAIDAQEBAAAAAAAAAAAAAAEGBAUHAwII/8QAUBAAAQMCAwQDCQwIBQIGAwAAAQACAwQRBQYhEjFBURNhcQcUFiJVgZGx0RUyNVJidJKTlKGywSMzQlRyc9LhJDQ2Q8Jj8CVEU2SCohcmg//EABsBAQACAwEBAAAAAAAAAAAAAAAEBQECAwYH/8QAMxEBAAIBAgQEBAYCAwEBAQAAAAECAwQREiExUQUUQVITFSIyBjNhcZGhI4E0QrHBFmL/2gAMAwEAAhEDEQA/AO/o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CDuQfHSs2izbbtDhfVY4o7m09X1qm4kG6yJQEBAQEBAQEBAQEBAQEBAQEBAQEBAQEBAQEBAQEBAQEBAQEBAQEBAQEBAQEBAQEBAQEBAQEEEoF0FbxrPeX8Dc6Oor2yzj/Ypx0j+w20HnXSmG9+kOdsta9ZfWW86YVmVobTSmKpsS6mm0eOzgfMmTDfH16Nceat/3WK65uxdBDnANJduG9Y3H5mx7FX41mCuxMlzenlJZqQQwaNHoA9KoM+W1rzze50umrgxRSY35PCHEsQpyDDiFZGRu2Kh4/Nc4zZI6S3tgxWj6qx/De0XdCzTRANbirpmjhURtk+/QrtXW5a+qJk8L0t+sbfs6DkzukDGpxh+Ltip6x7rQSR3DJfk67netWGn1sZJ4bdVP4h4VOCOPFzq6ECpqmfSyCAgICAgICAgICAgICAgICAgICAgICAgICAgICAgICAgICAgICAgICAgICAgICAgICAdyCq5rz1h2Vy2CWOSorXs22U8eml7XLjoAuuPDOSXLJlijngx/FM8uxNtXiow6mp6V8zaaFrtgNFvGc4auty69ApU464duW6PF5y+uygtDQPFFgfMpkdOSLPXmsL8MhoMs4bjDK4dJUTSNDGsc1wItoDw2bHXjcLlXJM3nHMcnS2OIp8Tfms2B903GKOj6Kqw6oxRgFopg0td2FwBDu3eqfXZ6Ysk1rVfeG+HZNRijJe8RE/yT91LND3HoMFihbwDoJXkefRV1tZm9KrevhOmifqybsCfui50maWiJsQIt4lA781znVZ55TDvXwzRV62/tTe8qvhR1X1DvYoU47zMzstIy442+qP5O8qv9zqvqHexY+Ffsz8XH7oO8qz9zqvqHexPhX7Hxqe6AQVUV+kpKlsY12zC4bPXe2iz8LJHOIYjUU+2ZjaXeO55ilVi2UKaernM8rXvi6Q6lwadLnibcVd6S1rY97PJeKYKYtTauPotqkq8QEBAQEBAQEBAQRcXtxQSgICDDkq3NlIaGkDTVAFceMY8xQfba2M++Dm+ZBkhAQEBAQEBAQEBAQEBAQEBAQEBAQEBAQEBAQEBAQEBAQDuQcx7qOXavE8QwiqpIXvB2qaRzRfYv4zSerfr2KXpssUiYlFz45tMbOVxVFZh8kjGGWnlOkjHDZduOjge06KdMVttKHvNJmH3DhlXLhk1fHTymnhc1pcGEjXeb8hbXksWvWL8LMUtNOJ5Oq6iSmZTPmc6BhBZGTo0i+o+kfStuGIniazaZjhdeyE9wyVQAOI1k4/LKqtT+bKz0204oWPbf8d3pXHmk/tJ0j/ju9KMczpH/Hd6UN5Okf8AHd6UOZ0j/ju9KxzOZtuP7RI6ym2/KSCjf3gwspY44o3OLzG1gAJO86cU2iOUM3tx87dW3p6+Kawcdh/I8exbOeyKyuFP4jBtSEcdwWCIY1NiLmu2ZztN+NxCQzMNo17XNDgQQdxCy1fV0BAQEDcgxHYnRisfRiojdVMYJHQtddwaTYEjgLpuxvG+zyfVyO974o+9GXk17mvDwTtDmg2Anj2A4vAuL2QfBrIgdNo9gQeUtZeNwjBDyDsl24HrQYbAQxocdpwABPM8SglBO/RBtho0IJQRdAuEEoCAgICBdAQRdBr6nGqOnqmUok6WpedkRx6kdvAIPcV0fEO9CE8n22rhd+3btQezXBwu0gjmEEoCAgICAgICAgICAgICAgIMLE8Vo8HopKyvqGQQM3ucd54ADieoLMVm07Qxa0VjeXIsZ7qFfVYzG+kgdBQU5ce93mz5nWsOkPBut9kdV1Oppfp3lDtqt7bVUSd7qmqnmHSP23ukJedp1ib3J841UqKxWIRpmbTLPpcZkp8u12EBr+jq3iRzw8jZItYW5Hjz0Wtqb3421b7U4Gs2XWDrHZJIBtppvXRzdayRX0UGUKGOatpo5AZLsfM1pHjngSqfV2rGWd5hc6PDktiiaxO37N/7qYb5Ro/r2e1R+OnuhJ8vm9s/wn3Uw3yjR/aG+1OOnug8vm9s/wAHuph3lGj+0N9qcdPdB5fN7Z/hHuphvlGj+0N9qcdPdB5fN7Z/g91cN8pUf17fanHT3QeXze2f4T7qYb5Ro/tDPanHT3QeXze2f4R7qYd5Ro/tDPanHT3QeXze2f4PdTDfKNHb+ez2px090Hl83tn+D3Vw4m5xKjJ+cN9qcdPdB5fN7Z/g91MN8o0f2hvtTjp7oPgZfbP8Milx/D6d1jiNGYzvb07NOsarPxKd4azpcs/9Z/hYaapgq4Gz08scsTvevjcHA+cLeJiejhNZrO1o2e6ywICCDuQc3wig7w7rOaLCzailhqB17RsfvBWv/ZwpWYzTMritndKBZAQEEICAg+2TSR+9ebcjuQZUdaDpILHmNyDwxjG6DA8Okr8QqGQ07ON7lx4ADiepa2tFI3l1w4Mme8Y8cby5jR92prsfeKrDujwl9msLTeVnynDcewbutRI1ccX6PQ5Pw5eMHFWd79nVqGupcSpIqujnjnp5RdkkZuCpkWiY3ebvjvjtw3jaWUstRB8Plaz3zgNEGLJWndG3zlB4NqJGyB5cXcwg2Jmja0FzwAetBXszS4lPRMhwaNskrneOTP0QDbc7E2J5LEzO3JtWImec7KTgmXc30ebqCuxKWi9zmdJ0kVJKdll22FwQC4rjEX44mUy06X4UxX7nQQu/VB6QkoNhRfqOq5sgyEBAQEBAQEBAQEBAQEHnPLHBC+aV7Y42NLnvcbBoAuSUjeZ5MTMRzlUsP7pmWK6V0bq11MQ4hpqWFjXi+8HdY9dl2tpskc4coz0mW5xXMmGYTg78Umq43U40YYnBxkdwa228lc647TbbZvbJWK7uGYtmWqzNmOnrMRjjfTMlAjpHuPRRsvrcjjbUu/JWVcUUxzFeqBOS18kTboxczTUdRmKrlw5kYpHuDo3RknpAR7433E8uC3xRaKfU1yWrN/pZOWKjD4PdNuIQU8vSUjmQ9M5w2pDuZccDs6nhYc1pmiZmNm2GYiJ3aAG4Btv4Lvv3cpb+uqMOfk3DIYYacYgyZ5nLSdprXXsbbruDRflpzXGkX+LMy63tSccRCvFrSblrSesLyni0zGrs954Ft5Gn+zYb8Rv0Qq3eVubDfit9ATeWTYb8VvoCbyGw34jfohN5YNhvxG/RCbyybDfiN+iE3lg2G/Eb9EJvIbDfiN+iE3k2NhvxG/RCbyGw34jfohN5NjYZ8Vv0Qm8kx2WjueZzmwDMMdC8PkwytkbE6JguWSE2D2jt0IHDXgrTR5JrPDKj8U09c0TevWP/AB+hVaPNCAUGlzHmjC8r4earEpwwuuIom6ySnk0fnuWJnZpfJXHG8uf5IzNPm3OuL4jPTR04bQxxRxsNyGdISNo8TqtYtvKNps85bS6Et0wQEBAQEBAQEBBzfuxtacDwp9htCqeAeQ2FD1v2w9J+Go/z2/Zx1Vz2nos2Ts512UcQEkRdNRSH9PSl2jvlN5O9fFdsOaaTzVXifhePWV3jlZ+i8Hxiix3DYsQw+ds1PINCN7TxBHAjkrWtotHFDwOfDkwZJx5I22Vbuk5zrcnYVTSUNHHLNVSOjbLKfEiIF7kDffh2LTLeaV3h00mCua21p2UzuV4rimMY/i9fi1TNPJPAzopJTYOs7UMG6w5Bc8M2tbilJ10Y6Y4x07uqKTCtnqICBxQSghAQfbJHMN2OIQZEdYb2kHnCxvBCl5k7p0eDV78OpcHrJ6wAkGdvRRkfGB3uHWFHy6jg6QsdL4fOaN5tEQ1GB91OudiRZjlCxlJIRaWnabw9oPvh964YtbM22yRsmajwesU3w23mHUqephq4GT08rJYXjaY9huHDqKn1tFo3hRWiazw2jnD3G5ZBAQEBAQEBBBQcl7qObjK92XaKTxG2Na9vE7xH6ifMFN0uLlx2Q9Rl2nghSKfCYJsp1mLOq2B8NQyLojG4m5B8UHdrv6rFSJyz8SKuEU+ibNPteKA4nYbrztz0XbeIhy23bjMODQ4NLRRx1bKjp6Rkx2Y3N0I99rz106lyw3m8y6ZabRGz4y1hsOL5gpKGaURtlcbAtJ2yBfZ03Xtv6kzX4abwYq8Vtpa2eJsNRLCyZs7Y3Fgla0tD7aXAOoGi3i/FWJ2aTHDMw21HhEE+VMRxV1WxklNNGzYMZJ1voDu8b7rG60vl2yxHo6Up/imfVprc11coZcGD4nVwtnpsOqpone9kjiJafOvJeK4b21VpiOz3fgmpxU0Va2ttPN6+D2NeSK76gqujT5Oy283g954PY15IrvqCs+Xye083g954PY15JrvqCnl8ntPN4PeeD2NeSK76gp5fL7TzeD3ng9jXkiu+oKeXye083g954PY15IrvqCnl8ntPN4PeeD2NeSK76gp5fL7TzeD3ng9jXkiu+oKeXye083g954PYz5IrvqCnl8ntPN4PeeD2NeSK76gp5fJ7TzeD3vOfLWMzwuiOFYg0OFriEramHJS2/C0yajBevDxrt3JsiVNNXHG8XYxve5dHSwE3e1+4ucOFhuB11urXBijfjnq89r9VMV+BHTv3dmc4NF76BS1V6budHuyYDHjFTRyw1IpYpNiOsjAe2S282GoF72571rxRui+bx8fC3eYs+4RgmXosVjnjq++W/wCEiidrMfyA4nh2rO7fJnpSvFu/PWNY1XY/isuI4jN0k8mgt71jeDWjgAuUzKlzZbZLbyvfcb+GcW+as/GtqTzTvDusw68uizEBAQSghAQEEoIQc47sfwBhfzt34FD1n2w9L+Gfz7/s44q57N9xxvllbHGxz3uNmtaLlx5ALMRvO0Nb3ilZtPR+ju51lc5Yy21lQ3Zrqo9NUAn3pto3zD71bYMfBR878V1kavUTev2x0arun41l9uGswuvZ33iDXtnhpmWOwRuc/gG2JGu/ksZ8tKV+pz0Wlz5rf4+TRdzatkxHGa900cQENO0xNa39Xd1jY9mi46XUTltP6JXiOhrpqVmOsulKb6KdKBuQQgICAgICCid1bXAMPvras/4FQNfypGy58D5ZbbdnJ7DkFTby9Tz3WjJuc6rKtX0b9ubDJDeWAHVh+Ozr5jj2qbptVOOdrdFXr9BXU14qxtaPV3uirYMQo4aulkEkEzA+N4/aadxV1E784eStWaTNZ6wyVlgQEBAQEBBos25giy1gE+IOs6a2xTxn9uQ7h2cT1ArfHSb2iGmS8Uru4DS4fiGLmsqY4pqhzGumlkawu2nEgkdpuTbkFaWtGOIqra1m/wBTFbVTtpX0zZnCBxu6O/ik33256DVb7RNolrxTFZh7VGFVtPh8NbNSytp57hr3MIFtLa/KvpzstYvWZ2ZtS0REvl8tbilRFG4y1U5OxG0Dacbm9h9+iz9NImYZ+q0xD7qYKzBcRkid0sE7LtD7FpLT+0Oo80ia3qTxUs+qPDq7GH1c0EEszo2OmkMcd7uuNNOJuT5km8U5MVra/NjNqZ46eSnbK9sL77cd9Hbt456BZ23nc3mI2hkTYXWQYZBiElPK2nmcQ15ZppaxvyN9OdisReJtwszSYrxOrZEJGS6AXI1k4/LKrNVP+WVlpfyoWPaPM+lR0g2jzPpQNo8z6UDaPM+lA2jzPpQNo8z6UEbR5n0oJ2jzPpQNo8z6UDaPM+lBG0eZ9KMbRPVlYc9kdU64AdIAC7mRuukbMTvMfso/dbzg/DqMZfoX7NRVR7VTI06xxHTZ7Xa+YFLSr9Zn4K8MOI6DdoBuXNTc0k3AHAbhyRmZmeUyhGHS+438M4t81Z+NbU6rPw77rOvLosxAQEBAQEEoCCEHOO7H8AYX87d+BQ9Z9sPS/hr8+/7OOKuezhk0FdU4ZXwVtJKYqiB4fG8cCFmtprO8OWbDXNjnHfpLos/ddxuswKSngpqaCvfZnfUbj4g4kNP7XLWykzrpiNtnk8ngNMeXeLcuyjDa2nve98ksh2nyPcS555kneqzJkm87yt8WKuKvBWOToPcn+FsV+bM/GrHw7rKl8c/LpDqitfSHm0ICCUGPNW08NZTUkkrWz1IeYWHe7ZF3ehazaInZvFLWrN4jlD3WzQQEEoKH3Vv9P0Hzz/gVA8Q+yFz4HzzW/ZydUr1P6t5lPL3hNj0WHunjhiA6SUuPjOYDq1o4k/cNVJ0uKMl+aD4hqp02HirHOX6LhiZBEyKJobGxoa1o3ADcFfxG3J4u1ptO8vVZBAQEBAQEFaznlSHNeFtgMjoaqAl9PLvaHWtZw4g7uYXTFk+Hbdyy4/iV2cajOKZQfiFFXUU8ElZCacu2iG7OvjMI0cb215X5qwnhz7TEocTbDvXZoGtdsbQadltgSNwUjfnEI+3LibKrxh9VgOH4UWvDKJznNcXk7e1e9x1aW5C/NcqY+G837u1sm9IqwYHmmq6eZweOje2QbJsTY3FjwW0xFqTEtI3reJZWLYhLjmMz1zoyJaggmMEuDTa1m9XILXHSKVbXvN7c3rguMyYM6rMbXnvqA07tl5aWtN7uHyhpbz80y4vibSY8nw94axrHdHcAlrbAkDQLpE+jT9WyqMZkqMvUWEFjmx0khka7bJ2i69wR1XFuWvNc4xf5OJvOX6OFfsnY/g9DlSjpqvE6WCdhftRyPsRdxIVTrM1K5piZXGj0uW+GLVrMw3nhVl7y1RfWKN5jH3SvJaj2Snwqy95aovrE8xj7nks/skOasveW6L6z+yfHx+6DyWf2Sjwqy95bovp/2T4+P3QeSz+yU+FWXvLVF9Ynx8fug8ln9ko8KsveW6L6z+yfHx+48ln9knhXl7y3RfWJ5jH3PJZ/ZJ4VZe8t0X1ieYx9zyWf2Snwqy95bovrE+Pj90Hks/sk8KsveW6L6z+yfHx+6DyWf2Sjwry95bovrP7J8fH7oPJZ/ZKfCvLwIIxuivw/SJ8fH7oZ8ln9kub90SjpMTxuLG8JrKepirrRT7Mw/RzNHXuaW26tFrbNjnnuqNb4VqbX+mkqsMCq3ROeyWie4AkRR1THSO6mtG89SRlpPKJRb+D6utd5rLV7wDzXRVzG07CDpfcb+GcW+as/GtqdVn4d91nXl0WcCAgICdAToxvAjOwgICDnHdj+AML+du/Aoes+2Hpfw1+ff9nHFXekPZiD1gl6OUX96dCtb13hyy146tioqu6cnQO5N8LYr82Z+NWfhvWVD479lP3dTVt6PN+kCAgnRI6k8urlGcMwml7pFLUMdePCzGx3LXWT7j9yqtRm2zxt6PS+H6Ti0Nqz/wBodX8U6tN2nUHmFab8W0vNc9+GesIWY5ggIKJ3Vv8AT1B88/4FQPEPshdeB/nW/ZydUsPUej2pKuooauGrpZTFUQuD43jgfZwK3x5Jpbihzy0pkpNLxvu/Q2U8yQ5nwWOtjGxK39HPF8SQDUdh3jqK9DhyxkrxPFavS202Xgt0b9dUZKAgICAgICDiHdWxfv3MseHxvJhoY7OAOnSO1PoFh51YaSm1Jsgam294hoqaow9uSq2CSmpXYi6oa6Jxvtlg0LuV23sO08l1tFvjRs0ravwp3aAktG0ACRqNL36l19J7uXrHZv8ANU+GzT0Aw2npo2MpWslMBJ/SDQt14DhzuuWCLRvNnXPNZ2irxytU0dHmKmnxCOJ1KzaMjpAf0dho4W/avYecrOaJmn09WMMxF/q6NbWFnf1R0UUcMYkcGxxG7GtBsACd4tbXrW9eVY3aW52nZuKGpw9mTcTp5qemdiDpWuhLr7RaN7uV23NudzyXO9bfGiY6OtLV+DMT1aHcuzh6oXjfF/8Al2/0+h+A/wDAr/v/ANFWrcugJuF0C6AghNxPnQLoF0C/WghAsDrbXms8UsTG8pa4sc1zSQWm4I4ELMTMc4ZnaerCr2kVT33uJPHHn3q502TjpzfMPHtHGk1lq1+2ecf7YykKZ0vuN/DOLfNWfjW1Oqy8O+6zry6LSBAQfMr2QRukme2NjBdznmwaOsp0FZx/ODKHBn1WDsZXVAnMDm2NoiL3LhoeFuXWo+bPFK715u2LFN7c+UKHH3RMfiIl90GzMJ1bJTt2ezd+aro1eeJ57bJ06XHMclwwPujYdXsczEw2hmaNXgl0Tvzaeo+lTsOtrflaOaJl0s05xzXRS5/RGTdBCDnHdj+AML+du/Aoes+2Hpfwz+ff9nHFXPZiAg9xVSNY1oA00udVpwQ4zgrM7r93JsUZHmWppJj49XT2jPymnat5xf0Kbotq22ee/EWmn4Fb19J5uyBWe7x89eQjCQNQDzSenI9Y7KrFnzDKeoxGkxM961lC97dk3LZ9ndsHmdNCo3mqV3ifRY/Lcs8N6c4t/TjVVUSVtVPVT6y1D3SP7XG/9lR5L8d5s9bixxTFWkejqGEd0HDKHJtM+skfLiFPH0Bpme/kLRo6+4Ai2qt8Wrr8KN+rzeo8My31VorH0zzXeikmmoKaWoY1k0kTXvY29mki9teSmV+3kqMlYraYjpD33LZolBQ+6t/p+g+ef8CoHiH2QuvA/wA637OTqlen9BGVsyBmYZczA0VD9mgqx0dQSdGH9l/m3HqPUp2iz/Dvw2nkrPE9H8fFvX7quqT90jKdPcOxeN9v/Tje/wBQVnOpxd3nK+H6m0b8K0QysniZLG4OY9oc0jcQdQV3jnzRJiYnaXossCAgICDxqZ201NLO82bEwvd2AXSI3nZiZ2jd+f8ABXUWL+7+IYq2Z9RJA+ZpjkDdsuO1sAH9rxdOoFWWSJpFYqr6TFpmZVoagbrlSukxLhty2WDEqTDospYRVQRzCsme8SB0oIb1kb/G2bt6rqPjtPxZiXa9I+HEw09CyGTEKaOdkj4Xyta9sbtlxBPA/eut5tGOYhzpzvEy2GaIKSmzJWw0O0YGvBD3ODg8kX2m2/Z5LTDNpp9TfNERfkycrUuG1Xuo2vZMS2jc6IxSBtzv2Rf9o7OnnWua0xtsziiNp3V4agEbt/YpEcohxmOcrDXUuHMyXhdTE2UVskzxIDICGg8SN9jseL51Hra85Z36O160+FHdh0eWMbxGkZV0eHSzU777L2ubY2NjvPNeb8T0+S+ptaIey8G1unxaOtL2582QMl5k8jz/AEmf1Kv8pm9q0+Y6X3HgXmTyPP8ASZ/Unk83tPmOl9x4F5k8jz/SZ/Us+Uy9j5jpfceBeZPI8/0mf1J5PN7WfmOl9x4F5k8jz/SZ/Unk8vtPmOl9x4F5k8jz/SZ/Unk83tPmOl9x4F5k8jz/AEmf1LHk83Zj5jpfceBeZOODz/SZ/Us+Ty9mfmOl9x4F5k8jz/SZ/Unk8vY+Y6X3HgXmXyPP9Jn9SeTy9j5jpfceBeZPI8/0mf1J5PN2PmOl9x4F5k8jz/SZ7U8nl7MfMdL7jwLzJ5Hn+kz+pPJ5vafMdL7jwLzJ5Hn+kz2p5TNH/U+ZaWOfE1ePYFieFU0EmIUMtOHOLWufYg8bXBOqlaWmTHM8UPM/iacGfDXLjneY/wDGhtpdT93i/XZ0ruN/DGLfNWfjW1Oqy8O+6zry6LSBBXs74vW4JleWtoHMZP0rIulcL9GHG20BxN7DzrnlvNa7w55LTWvJQ8ZxTEp8q0OC4Y2Wqo43nvutLw558a4FwSL3NyATbQFRc2Xam1J5pulxxaItPSFNjjngnka10kEwcdp7XkOOl7bQ5qvm9q23WEViY2e89T33PLOWsY+UO22wjZbffprp2blztPFbdtWvDGz5LS6Rl23NgddQ7kL8eO/itd9obbRvs6fkPNT6wNwivlL5g3/Cyv1c8Dexx4uA3dWnBWmi1XHHw7dYV2qwcM8cdF7VjttyQ+qSsDm/dj+AML+du/Aoes+2Hpfw1+ff9nHFXekPZiAgIM3CMQkwrGKOviNnU8zZL9QOo9F1tjtw2iUbVYIz4bY59YfpwOa8B7DdjgHNPMHUK7id43fMJiYnaUoI4IONd0ij71zjNKBZtXCyYdttk+pUmvpw5N+71vg+Xi03D2VFQVpHZl4XSOxDF6KjaLmedjPNfX7rrrhrxZIhy1OTgxWt+j9FOttG27cF6SHg3yglBQ+6r/p+g+ef8CoHiH5cLnwT8237OTqlepEBA6juRmJno7v3L8YOKZSigkdeahcad3PZGrD6NPMr/SZOPHH6PG+KYPh6iZ9J5rqpSuEBAQRdY37DUZmhkq8Aq6OJwa+pZ0IJNtHaG3mut6TEWiZa2iZiYh+cJIn08zoS5pfG4tJjftNuNDYjfyurfeJjdVbTWeFsYMEnmy5U4w2SnEMMrWEGUBw5gjnusOK1+LEZOFvGP6Jlq783WBte50Hb2Lpy5ufNtMawSpwOSkbPJCXTwNlHRShx3anThyPFaY78e8Q3yU4IiXxgWFPxrGKegY9jdv479nxRvDeZ6kyX4K7yzjrx22YU8MlLUyQSOYZIn7LjE/abtDfYjf2rasxaImWsxNZmGxpcDmqsvVmLMkgEVNI1hBlAIHHTnusOK5zk2ycPq2rj+jj9GqBPWurnu7FkP/RdB2yfjKqdV+bK10v5ULHZR9kgWdgsm0CLIJsmwWTYLJtAiybBZNoCyBZBNk2EWQTY2vY2G88FhhS89Y7g8+WMRwp1S1072tfE5ouwSMdcNvxJ3aaLFtkXWTX4UxMuMHeVq8/6Oldxr4Yxb5qz8a2p1WXh33S68ui0g4IMCohwvMWGT0r3w1tI92xIIpL2cDfeNQQQteV+hak/bZy7FKCj8OcKwXLrjK2kk2Xx6uZCNraeC4++A1JPXbVQ746/FiKNqZufBXpENBjWIMxLGsQqrGON8xLI76MYCGtAt1aqBnmbX3hbYY4ccRLABaS9oYWAtIBsPFbc3NuK5bOm70bp47mAB+haNO0dR4rT9mY3ZFFWvoq+GpiJ6SGQSMcNxc0g38407Qtq71tW0MZI46zEu/QVEVVBHUQODopWh7CDpYi69FE784UkxtL1WWHOO7H8AYX87d+BQ9Z9sPSfhr8+/wCzjarvSHtBAQECw49idejW0xEc36OylVTT5MwyapilZMymDXNe0hx2Li9jzAFu1XOK3+Pm+beIY4jV2rSY23ZeE45hmOQ9Lh1XHPzj3Pb1Fp1CzXJW0cpcMuny4vuhr4M000mdKnL73N2msaYXg75LXfGeviPOFyjUV+JwS720OSNNGo9FX7rNMNjCKwDW8kJPVo4fmoviVeUSs/A7bTek/o5oqmY5vRT13WvudUnfOdKV5FxTxyTHtAsPvKm6Cm+VV+L5OHTWjvOzo+a80QZcgpYy4GpqZGgDfsR7Q23nqA0HX2K0zZoxRtPWXntFor6iJn0hu6yupKGnNTVVMMFPvEkjwARwtz8y6zkpWPqlGpive3BWObzwzEqbF6COuo3OfTSFwY9zdnaANrgHglLxeN4M2K+G80v1hTu6t/p+g+ef8CoXiH2QtfBPzbfs5OqV6meogICz+rG+zpPcfxDocZxDD3OAE8LZmjmWmx+4qz8Ov1qovHMe9a5O3J2NWrzYgICDindIzDi8ObanD6fE6mCkjjiAiik2Bdwubka8easNPirNOKYQc97cXDCoU+I4jhGJPeyolFTA50fjvLwx24mxNr7xfrXecdLVjk4xe9ZndhtjdO6d7GACNjpngbmtuL+bxgt5tFOTSIm07vdmI1DMLlw1uz3tLIJXttqXjcb9W7zlJpE3i0s/EmKTVjPid0LHn3ku21p57Ng70XCbxPJjaYZOI4nPiUkMlTsXhjELNltrMB8VvYLrWlYxxvDa1pvMRJT1NVg2KGWFwjq6ZzmB1r7DrWJHXYpaIyV2krM0u8dh9TJUSsY1uy187w3QNbcXt1XcFmdqxEMRvaZmXrFiNRFhlRh7S3vaocHyNI3uFtk36uHaUmtZvx+rMWtFOD0eBjcII5yP0cjnNaeZbba/EFniiWs1mHSMpZpwTDMsUlJWYgyGoYX7TCxxtdxI3DkqXWZ6VzTEyvtDos+XBF6V3huvDfLXlaP6t3sUbzOLul/LdT7Tw3y15Wj+rd7E8zi7s/LdT7Tw3y15Wj+rd7E8zi7sfLdT7U+G+WvK0f1bvYnmcXc+W6n2nhvlrytH9W72J5nF3Plup9qPDfLXlaP6t3sTzOLuz8t1PtPDfLXlaP6t3sTzOLux8t1PtPDfLXlaP6t3sTzOLuz8t1PtPDfLXlaP6t3sTzOLufLdT7U+G+WvK0f1bvYnmcXdj5bqfaeG+WvK0f1b/YnmcXdn5bqfajw3y15Wj+rd7E8zi7ny3U+08N8teVo/q3exPM4u58t1PtU7PWZMOroL4Xiu1KWNAa0ubeztdDpuK2rmpflWUDxDT59Phm8xts5vLK+Z+3I9z383G6z1eYte1ucy+EaOl9xr4Yxb5qz8a2p1WXh33S68ukrSCwIIIDgdCCLgjiE/RmOsOZ4rhsOT8ytfgEtSySXDKqWeJz9prGNB2SOx17XvawUWafCtMU9XPJktad/VmdzqDCI8oHZraZmI4i2SOcvkAkbvDWgHWwvfTeTdbYuCKTtPNtiwzTaduvNzSWOWlq56WaCRksQcxzS2zmkC17HX+yp74uGeGZ57rymTipvD4nswGRzQ54JJAOh04X6lpSd52ZvG3NuazL2IYfsyywCeKSETsnYbtlj0G00dW0CQdRddsmkvEcXo5V1FJ5MFhLpOhbHqDYx21sNDp1FRpx2idnbijbd2LIwHgVhoDWtAa8AAW02zqr7SzM4omVTqYiMs7LCpDg5x3Y/gDC/nbvwKHrPth6X8Nfn3/ZxxV3o9mICAh6cnSu5Ph9HU4tVzzU0UskNOx8Tnt2thxdYkX4qVoY3vO7yvj+fJWlaxbaJ6uw7R2treQbqy9NnkOe36uBZow92D5qxCmYCwNlMkTmmx2HeMLHzqh1NZx5Z2l7fRZa5tPSZjdqWSPjkbJHI5kjXB7XtOrXA3BB53XCL8NotHVKtSto2mOXZdMx5sp8yZMpY53BmLQVLTLGBYPGyQXt6jpccCp2fURlwx3U+j0V9Nqpn/AKzCkqvldRvvsteRMboMArsSra95H+E2Yo2i7pHbQOyOtTtHkrjmbSqvFNPfPWuOnfm0WL4tVY5ic2IVhBll0DW+9Y0bmjqH36qNnyzkvxSnabT1wY4pRh7MkzmRjae8kMjBJNidABy3rWJtaYjd1nhrXi2jk/RGG0DMLwukoGbqeFsd+ZA1PpuvRY68NYh4PNknJktefWVN7q3+n6D55/wKh+IflwtfBPzrfs5OqV6n9RAQbzKOCU+YsxwYZVTSwxyMe7aittXaL21UnS4q5L7WQtfqL6fDOSjuWXspYRlqMigpv0rhZ9RIdqR/aeA6hYK7x4a4/teS1Gry6id8kt8uqOICAg4Lm+udS91KqrC50fQTxEuDbnZDG3043Fx51Z4acWHkr8lts3NoMexIYxjlVXtDmsmcCxjrfo220bpy58V0xUmtIiXPLaLXmYZeX8dODU2JxbbwaqHo4tloIY/XxzfloLdd+C1y4pvMbM48sVid2iHvdfPdd46uPo3uI46a3K+GYWHyGSlcTKXNFng32QDv8XQa779S448c1yTafV2yZItjisejV0FS6kxGmqWSGMxStftgXIAOunHTRb2j6Jr3c6zteJZmYsVbjWO1FewObFJbo43AAxtt73Tlz4rXFSaV2lvkvF7cmRlvHfcTv8Oe8NqacxM2WBwY/Wzzfl99+pYzY5vMbM4skUid2jG7Xfx46rt05OXXm3lbj3fWUsPwcOf0lNIXSOc0We3XZaDv8XTt8y4VxTXLN/R1teJxxT1aK5HFeT8W/wCXb/T33gX/AAKf7Rc8yq3kt+abnmnI5lzzQ5oueZTkc03PNORzLnmnILnmnI5lzzTkcy55pyOZc805HNFzzKHNNzzQ5lzzTkc3zMb0koPLRd9P+bVVeORv4fkatXnTk+WCDpXca+GcW+as/GtqdVn4d90un47izMEwOqxJ/RHoGXa2Vxa17r6NJANr7rreZWN7cNd1WyXimIYtk3F6mtnrKiXbl6N0by6Zo2LhrLi1wd1vOkOelycXOe6tyYhVZoyrLmmOUUmMYIDDKxlyZILD3wO9xu7TcdQVHvvas2hM8Q0k6e3L1jdhYlheD1NA2bL8dQXbLXNY9+0CbjpGMBGgbc7zfloFXZ82nra1Y5THq76abcNYj7WuzNLK7F453FnfDqaFshBc7bkaNlxJtqbAbtLarS2SmaItHrCRh5RMNcNBtE3tqOQH9vu1XDbnySN49XRMoZlw/E8Io8DxmKNksMfR005Nmuu0tAJ4O2TYHce1WuDUUt9F1bmwWrPFDBzDl6bCKtga4Odbaa/9pzOkc0X5Gz23HUsZ8fKbQ2wZJmdpWJ+NHK3cvwyuhh6RxgZG0X9654dZ3XY2NuKlYY4aVj9ELV5fh8VpZ+Rsw1WZMAdVVcbWzQzd7lzf9wtaLuPWTc2G5dnHBl+Lj4ld7sfwBhfzt34FD1n2w9X+Gfz7fs44q57MQEBYIdR7j2tdiXzVn41M0P32eP8AxF0r+7rA3qy9IeX322lzLusUcTKrDK0ECaRj4Xt4losWn7yFV+I0iNrPReBXttfHPTq5yqp6AQ59RCZkTnBtHqLIsmQqKKuzlQtmLdmHanDXH3zmjxQOZuQfMpeipFsvNXeKZLU01pr6/wD13A3B1vfrV7Lxyh91b/T9B88/4FQPEPshdeB/nW/ZydUr0/oIyILR3O3lmfcKIF9p0jT2Fh9imaGf8qu8VjfS2/0/QYV68alGRAQEHGs8ZPxrEs411ZRUsb6eURlrjM1pJDQDoexTcGox0pw2lDy4Mlr8UQr3gDmT9yi+0M9q7eaw93PyubsnwBzJ+4xfaGe1PNYe55XN2R4BZk/covtDPanmsPc8rm7J8AsyfuUX2hntTzWHueWzdjwCzJ+5RfaGe1PNYu55XN2PALMn7jF9oZ7U81h7nlc3ZHgDmT9yi+0M9qeaxdzyubseAOZP3KL7Qz2p5rD3PLZux4A5k/covtDPanmsPdny2bseAOZD/wCSi+0M9q854hgtn1E3p0ev8J1mLT6WuPL1jc8AMyfuUX2hntULyWbssvmml7/0eAGZP3KL7Qz2p5LL2Pmmm7/0jwAzJ+5RfaGe1PJZex8003f+jwAzJ+5RfaGe1PI5ex800vf+k+AGZP3KL7Qz2p5LL2Pmml7/ANI8AMyfuUX2hntTyWXsfNNN3/o8AMyfuUX2hntTyWXsfNNN3/o8AMyfuUX2hntTyWbsfNNN3/pPgBmT9yi+0M9qeSy9j5ppu/8ASPADMn7lF9oZ7U8ll7HzTTd/6T4AZk/covtDPanksvY+aabv/SPADMn7lF9oZ7U8ll7HzTTd/wCk+AGZP3KL7Qz2p5HL2Pmml7/0w8XyfjWFYLU19bDDFBEWtNpg5xJNhYBdcOlvS3FKp8a8SwZNFfFTrKolWUxzfPp36yhGHS+438M4t81Z+NbU6rPw77rOq4hDPUYdUQ0skUc8jC1jpo9tl/lN4g7lvZZxETylWMj0gw1tZRSVsQmp5HUzaKOo6QRbL3OLhexu4k6W0A7VikbTvLWs1rXgrHRz7NJq8Az9X1boRE2WoMrfFLYpoiBcHg4Ftw4c1ptMSr9TfNXNE2mdvT9mypMZwAZnwPDMtYdEKOapAqn1zTd4J0DS4mw320vcAcVzmuKJjku9Hjpl0+TNWeVf/VhqsoZVrMbfBHjRp3BwZ3jHM0lsh1uzaJtfkOVlrOkxTbevJrXVzEcPqq2ccrxYXipOGk1FNKD+gjcCYXge8IB8/pUPU0pitHDP77pWHNM12mGvny5i1HNHD3o+pD2N2JqVhlikDhuBA56EabrrnbS5In6ecd3auek9eS24d7ojDuhzLE6kijgJpKmpkHSts9pEexq57drZ1tcKdgjJak1ywh5fh8XFilnZ0FLQ5Po8tGvhFc6KKBlKRd05uGhwP7Gy7xg48tVKmNo2hBzWx2+m/qtGXcP9y8CpqIU9PA2LaDW08hka4X98XEC7jvJ5raJn1bRWKRtVTe7H8AYX87d+BRNZ9sPS/hn8+/7ONqu9Ie0EBAWPVl1LuPi1fiI/9qz8al6D77PH/iKd4r/t1g66Kz5bPLV9JcOzpgNZguNOdUzzVUFQS6nqZnFznDiwn4w+/Qqj1mLJW3FbnD2Hhmopmx7VjaY6x/8AVcUJZCAgICDMwvDavFsSgoqFhdUyO8UgkbAG9xI3Ac13wY75L7VcNRmpjxTa/T/137DaI4dh1PSOqZqp0Tdl08zrveeJP5DgF6CtZrG0vEZcnxLzbbZTe6t/p+g+ef8AAqF4h9kLXwT82zk6pXqZ6iAgtvc0i6TPlCf/AE45X/8A1t+am6CI+LzVfjG/lZ/eHfWm/arz1eRfSAggkDUmwQRts+M30oMaekp53l7nWcdLhyDDlw0AXimDj8V1h96xMNos8vc+b40X01jZniT7nzfGi+kmxxQe581r3it/EmxvB3hN8aL6abHEe583xovppscR3hNzi+mmxxHufN8aL6abHFB7nzfGi+kmxxBw+bnH9JDiR3jNzZ6UOJjcbcU2ZfYiedzSmzG76FO473NCHE9BSx/tT27GJsxNnq2ipz/5k/RsmxxPv3LDhdk4PmTY4nk/DJ2+9LHdhsU2Z4mLJFJEbSMLe1Gd33HTSyatZoeJNgmzG717wm+NF9NNjiPc+b40X002OI9z5vjRfTQ4oY2I5fp8Xw99BiMEU9M9zXFvTFpuDcahOHfq0vWt44Zc/wAx9xzad0+XapjQffUtU+4H8L/yKxNOyuy6CJneiv8A/wCIM088N+0n+lY4Zcfl9+7f9zfBK3Lub8bw2vaxtRHRxOPRu2mkF1wQVmsbSkaPFOK81l04aEHkt07bk5LW4JW5Qz5T4nT0t8NdM6RsrWvkazaDhsuJP6wgkDhqtbTtG6J8O8Z+KvSerpVRG3GMFp5G4bBXQ1ABME8jR0bXCxOoPjDdp6Vnffml2rE7xKh1PcZkFS802MxmC/6MyxXlYOsg2Nv+9VjglC8nMcq22js07e5LmTe44e43JJ74N78Te179a1mu/KUedFm4uKJbUZKzr3n0RkoTPc7VQ+pDiG8A0bFm6AXOpKh59BjzZfiX7dO6zrk1OPFwV692zosvZ5oMGqYYKmhZXVDmsM7J7FsY1Lj4ti86i9r668F30+lrp6cNGs2zzT6uqcDyJj0+NUuLZnxfpp8Nc3vFsUgdcbztkjs6yu3DMzvKZh1Nqab4Nq856z3aHOGTMdxrugyuFHL7n1T42CrBBZHEGjaJ1uOIA4rKnzYL5M0T6Q6tFDFTwxwwMDIY2hjGAaNaBYD0LZYxyc97r8ck2C4TFFG+SR9Y4NYxpcSdjgAoeriZrERD0X4dvWma82naNlQwvuWZlxFjZJoYKGN37zJZ1v4Rc+lR6aW9o3lc5/xBpcUzWv1T+izU3cSBb/icfAPERU+n3ldo0XeVdf8AEtv+mP8At7P7i2HtFhmCe/8AIaVt5KO7n/8Apc3shr6ruMyi5pMdhfyE1O5v3grSdFPpLvT8Te/G9cCyhnXKde+ow/3Nq43tDJInS2EjQb21AI7Ux4MmKd6uWr8Q8P1tOHLvWXSaGeoqaKOWron0c7r7cDnh5Ye0aHmp1eKY5w81lrWttqW3h4Y1hFLjuFy0FY27H6tePfRvG5w6x6rhaZMdb12mHTT6i2DJGSs83B8VwuqwbEpsPrGBs8R3j3rwdzh1FUGbFOK20vaafPXNji9PX+mGuP6u7YYdg1VijJHwOia1jg0mRxGu/gCpOHS3zRM1QtVrsWltFb9Wybkyvd/53DR/FK8f8V3+XZUX51p/1/hkx9z7FpbdHW4O4ncO/NfUny7KfOdP+v8ADpOTcm+DeHudMYX4jOP08gdo0cGN6hv6yrDT6eMNefVR+Ia2dXk//mFm72f8aP6SkoCqZ+y3iWO4PS0+HshlkiqOkcHShvi7JGl1F1WK2WsRVZeGanHp8kzknbdzWbIGaYRd2EPeP+nMx35qsnQ5Y9HoI8V0tp+5gTZWzBTgmXBK9o5iEu9V1znTZY9HWuu01v8AvDWSRPhkdHLG+ORhs5j2lrmnkQVwtWaztKTW9ZrxRziXy172ODmPcxw3Fri0+kLNZmvOGbVi3K0cnUe5Zj2N12Ky4dUVbqihgp9v9N4z2G9mgO3236FW2hzXvvFped8Y0uHFSuSnWXWhuVioBB5VP+Wf2INZYckCwQLIFkCyDDqcUNPiVHhwgDhUNJMm1bZ1PDzIMzzBAsECyBYckEsH6RvagzEHlJNsnZbYniUGM0Bo0ACG76ughAQNyCQbG4JB6kHtHVyM98dodaDHxPMOH4dG0VO0572lzYmsuSPUg+YZWVEEczGbDJGh7WngDwQfdkCyBbqCBbqCBogWCHNhuw0jMXuw0DZloRSv/ia/aH3ErGzXh+riZiy2aXMuFUWI4f0tXG+R1P8AqmCRzWuc6wAcB77Wx8y1mu7aLTEbQ21PA2mpooB/tsDfOtmr0ss7m0CwxtBYck9d2fQsOSEfqW6kABCJmHjVVUVFAZpjYbgBvceQQaU4uZpRIdlpbfZ+T2FYmN+rO89G2pOmkYJH3a07hxKzPNiOUbMpGIiIE2hkQ2SnL1BNuzCEZVbO+VTmPD45KQRtxGnP6NzzYPYd7CfvHX2qLqdP8WvLqsfDtb5a+1vtnq43V0lRQVclLVwvgqIjZ8bxqFR5KWpM1s9biyVy44tSeUrjluAwYJE4izpXOk9Og9SvNHThxQ8n4rljLqZ/RtrqVtCt2hmYRA2pxelY4XaH7R7Bqm0MbQvR11I1T02Z/YsOSBYIFuxBNyNxIQ6OOd0yi72zZ3yNG1lO2Q/xDxT6gqbX02yRMPV+DZJvp+CfSVNUCey457zu7B3HcPdFheIYi9lhUTCON3EtYNfNc/crnQU2pxS8t43lrbLWkekOmKepRB5VP+Wf2INaghAQEEoNFiP+rcJ/ln1lBvEBBKCEH0z9Y3tQe8r9lmm87kGMglBCCeCCEBAQEFSzd/nqf+QfxFBZMO+C6T+S31IMlAQEBAQSg9o/Hp5GcW+MEHggwa39NX0FJvG2Z3j5LBp95CDO7UBAQEAIJQBqbIKbi1ea6tLgf0Ud2Rjq4nzoM3AcOE7u+5m3iYbRg/tO59gQWU/eghAQEEoIQEBY2nfc5KTjnc/ZjmY6vFKrE3Q08ob+ihju8BrbG7jpwUPJo4yZOKZW2DxWcGCMdK84ayKNkMMcUQIjY0NYDvsNymVjhjhhWZbzkvN59X0stG/yrBtVdROR+rYGDtJ9gQWhBKAghAQUzugZdqcebhAoow6oFQ6Ak7mtcL3d1At+9Q9ZhnLWIjqtfDNXXTzfj6THJUpu5ZmqNp6OGjlNtNiot6woU+H3ieS1r41g7bOy4BhTMEwKiw5m6CINJ5u3uPnJKtsdOCsVeb1GWc2W2SfVs1u4iD4lYZInMBsSEGDLTPiZtFzTrbRB42QQgnegx66sbQUb6p8b5GMttBlr6m19UFWqsdgnxuirmwSiOnaWuaSNp2p3elBZcOxCPE6UzxRvY0PLLPte47EGWgIJtcgDig0PhbSMkINJU3aSCCW7x50GdgtZVV+Hmpq3hznyO2AGgBrRpZBnoCAgEgNJJAAFySbAIMVuJ4e+To2V1M5+6wkCDKQEBBU83f56m/kH8RQfcWbIKSmpqcUM8haxrC4SMaL7uJWJnZmI3Wo6GyywhAQEBAQfE8k0dHUug/WiF+x220QfNLO2po4Z2+9kjDh6EGNTfpsWrZ97Yg2nZ5vGd95CDPKCEBAQEBBhYvUikwud9yHOHRtI3glBTII3TzRws989wY3zoL7DDHTQsgjFmRtDQg+0BAQaSszTh9LKY2NlqS02LobbN+ok6+ZBmYXjNHizX97l7ZGavikFnAc+sdYQbBBCAgwcYn73wmpeDZxbsN7Xae1BRt2iAEFwy3D0WE9Id8sjnebcPUg26AgICAg9IHbM7DfS9isTG42Y3LIlAQEBBj1v6kfxBBr0BAQQ+FlTBLDKwPY+NwLTx0QczBuNSgueVfgd/wDPd6gg3SAgkGxBQUPHaZtJjlVE11wX7e61trW33oLTl/4ApLcnfiKDZhAQQgwcZoZMQwqamjttktcGk2D7H3qCod4CB5jljLXjex7bH0ILFh+L09NQxwzmQvZcCzb6cEGQcfogLhs7uoM19aDHdmzDGOLXNqmuHAxf3WN2YhX8wYtT4lVQSUofssj2SZG21vdN2dmmGr23+MPWsNnVTvK2c5QgIPhkzZJZYh76It2h2i4QeiCEEg2IPJBrMLkbSU9XTSGzaGV+/wCJ74fcg9sJidHhkJf+slvM/tcb+xBmIPiaVkEL5nmzWC5QelrEhAQQglBXc1y7MFLDf373PPmFvzQYWWYOmxMykXELC7znQfmgtyAgIbb8mvx6pNHlvFKlrtl0VJK8OHA7J1WmWZ4J2dtNEWzV36bub4WP/CKIcoGepMf2N9Zt8a23dvMAcYsepC39pxYesELdGXxAQEGgzVNs09NADq95eR1AW/NBV0DXhv4IOhUsApqOCAadHGG+e2qD1QBqUHlT1MdUx74iSGSOjNxbxmmxQeqAgINsx20xruYug+kBAQEGNW/qB/EEGCghBKD0p/1zUHM6tjY66pY0Wa2V4A6rlBbcq/A7/wCe71BBukBAQUjMp/8A2Or7W/hCCwZZlEmCMbxje5p9Nx60G3CAgIJ4IPOaGKpZsTxtkaNwcN3Yd4QauowCJ13U0xjPxZPGb6d4Qairoami/XxENO541afOgwpI2Sts9ocFjZndoMbnGCU/fT4Jpqa9nPjAJj/iHLrWl7cMO+DHOWeHfaWhZnTDzIwd71Vy9o3N5jrXKuorM7JXy/JG+89HeXbypMK2eXVCAg0nfQgzhJC42bUQMb/8gCR+YQbtAQSg0GKskZihhiBtiMbYnEcC12p9CDfaDQaAaDsQEGpzHM6LC2Nb/uzxsd2Xv+SDcO9+7tKD5QEBBVM2uPftK2+6In0u/sgysps/w9XLze1voF0FhQEEoPiakgroZKOqjEtPUNMUsbtzmuFiEnnGzMTNZ3hzbHcsYvk5jp6Jr8UwGPQM31FI3l8tg57wuVptSN6xvCXi+FqPpvO1u76ypiVNimL0klK8u2JAXtI1ZcG10pmi/Rz1Gmvp+ducOkrr0R9tuogIKfmSUyYu6PhFG1o9ZQahBl4ZB31idNCdxkBd2DUoL4Tc35oCCHvETHSncxpcfMLoK7lCpMtLVxuPjCUS/S3/AHoLGgICDY0brwAfFNkHugICAgx639QP4gg16AUBB60/69qDmtd8JVf89/4igteVfgd/893qCDdICAUFJzN/qKr/APj+EIMjK1c2CsfSSGzaixYT8ccPOPUgtyAgICAglABsCNCCLEEXB7Qg1+JYLBVwOmoo2xVLG3MbdGvHZzQVCQNkY5j2hzHAtcxw0I4ghOsbMxaY+qJ6OR49hHuLj4pmX73e9kkBPxC4aeY6KutThyPQYM3xsMzbrs/Tbt//AHyVjHR5+ZQjAgrdWB4c0V+PR+ooLK5pa4tO8GyCEEoPKSBkk8Ezh40JcW+cWQeiAg0uZ/g6n+dM/NBvHe+d2lB8oCAgqWbfhKmP/Q/5FBssqi2EyO+NO71BBu0BAQfcP65n8QQUvuvY3iWC4JQHDzIwSVW1NLsbTA1o0a7gASfuXHNa1Y3hM0eKmW212m7mmNR43itdK2jZS1bIG98mMeLMCdLcQb81rhvF/Tm6a3BfBWI33rLpSkK+d9+YgaXudAN6DntVN3xVzz/+pI5336fcg8kG8yvDt180xH6uOwPW429V0FrQEGBjcvQ4FWPBsTHsjzkBBXMoy7GKTRX/AFkJt2g3QXJAQEGXROs9zOYugzUBAQEGNW/qB/EEGAgICD1p/wBe1BzWu+Eav+e/8RQWrKvwO/8Anu9QQbtBKCEFKzQLZiqesMP/ANQg1FyCCCQQbgg7igt2CZhZWnvWsc2OqBsx5NhKPyd1cUbTDf2toUaoQEBBKCEEtcWuDgbEbkFWzNSNp8QbUxN2YqkF1hwePfe30odFDzPgz8YFC6KSOOSCa5LwdWkjTTrC45MfFO6Xpc/wt6z6uyneusdIRJmJQsggrde9kWdaGSRwaxojJcTYDegs800E8hfBNHILeNsOBsg+NUBAQSghBpcz/B1P86Z+aDeO9+e0oPlAQSgqmb22no5ObHN9B/ugz8qn/wAGP8935IN2gICDxrJXwUNRNE7Zkjjc5ptuICCqnMldUxPp6uVj43gtcHxNLXDkQQnLY3mJ3qwMFw2ky9WVVVhUAgfVNAkaDtMsDfxW8FpTFFZ3d8movkrFLN6MXxEs2w0Fu7aENwt3DbaZe1Nj1nbNY0WJ9+wWI7Qg8arMsb4J4WU8jJHNc1j9oEcr2QVq1tEBBbsswdHhj5TvmkJHYNPag3KAg1eP0s9bhne9Oxzi6QF2yL2AQV7CaCvw/GqWWWllEe3sOeGmwBFtUF1QEBB607tidh56INmgICCunOeG8I6k/wD8/wC6D6hzFS4rN3tBFM1wG3tPAAsEGQgIAQetP+vag5rXfCNX/Pf+IoLVlX4Hf/Pd6gg3aBxQCgp+bm7OPud8aFh9Y/JBoig8S10kpY1pc48AtW8dFowrFK+iibHVPFRENzXHxmdjuPYVs1nZYqbEKart0cgD/iO0d/dGGSgICAgINTmZgfge3xhma4dh0KCkPBeWtAudsetGYdOJ1KMIQEFPzR8NM64WesoPnAKjvbFo23AZMOjd+X3oLkgm6CEAoMaur4MPiZJPt7Ln7I2Bc+hBo8cxOjrqCnZTzbTxUsJYWkEDVBZ3e/d2lB8oCCbIKnmKVlfRd8Q1ccjKeXZMPRFj2bWlySddyDMyi/aw2oZ8Wa/pCDfoCAg8ayJ89DUQxN2pJI3NaOZIQc8mjfFM+OQWe1xa4ciN6DPwOQe6kFPLFHNDK7ZLZL6abxyKC800NNRvL6emZGTvs42PmQZDp2v99BE7tCDFnpaKpYWzUFO4H5Nj6UFHxWljosTmp4dro22I2jc6i+9Bh7hdBf6CA02H00JFiyMA9u8oMhBKAgXI4oIQEBBN7a8kG2adpoI4i6CUBByJBt8tm2MW5xOCC3oIQEHrT/rmoObVrScSqv57/wARQWvK7dnCHj/rO9QQblAQEFRzi4HFoT/0B+IoMPCcBnxaN0zZ44YWu2buuSTyACDcx5YkgbsxT0/b41z9yAcAqxulp/pH2IMTEKCow6m6eQRvbtBo2HXsTuQfFBjeIQOAkcJ4viP3gdR3hBa6edlVAyaK+y7gd4PEIPRAQEGszEbZfqu1n4kFUwvDKrEOmlgDOjg2dtz37IHFBfydUEIAQVLMrC/G4WjjA09mpQax0MjCDHdzx4w2Wk2tx9KC90s/fVJDPYtMjA4gixB4/eg9UBAQVbM05lroqcX2YmXJtptO/tZBp5IHRmM7QNpG7u1B0N3v3dpQfKCUAGxvy1QUJ+HVszS9tHO5r7kOawkG5QbLJ0pbNXUzwWvs12yd4INigtSAgIPOpkfBSyyx222MLm3HEBBQZYiSSSSTqSd5KD2wZtscov5v5FBfCgICCl5g+G6n/wCPqQYuHwd9YjTwcHyC/YNSgv5NyUBAQamrzFQUVVJTSifpIzYlsenm1QeHhZhnxan6se1BtqSpjrKWKphv0cgu3aFig9kBAQbGkdtQN6tEHugIORIM/BZRDjFM47i7YPnFkF23ICAg9IJBHK1x3bigrOMYFMzEpqiCMywSuMgMYvsk7wR2oNthdK6joGRvFnklzhyJ4epBmIHFBDiGtLjwCCiZnqRNi9gb7ETW+s/mg3uTjtYNKf8A3DvUEG/QEHnUU0VZSyU89+jfbVu9pGoIQaU5dlZ+rqoXDraQUG3o6YUdIyDa2i25J5koPdAQEGjzZP0WCiL9qWVoA521QYULJabA6akghm2JSJp5OjID3HcB1DTtsgtXFBCAg0uL4ZV1Vc2pggMjOhDLgjeCSdLoNZh2KHBcYqHTU73OEYiLLgEG90FgocbixiWXYhdE9jQSHEG45oM1AQL2BJNgBcnkg0FXm2KbDp6ZlFIA+NzQ8vHp3INa+kqDGwup5QHbLgdg2O4oLm73x7UEICCOB7EGuwepqcIiljr4Jo6UDbEmzcM57uCDArKjD4cx02LUNVE9k7uhqo2mxG1oH2PmugsBBBIO8ICAgiRgkifGdzmlp9CCsTYLXR6CnMo4Oj1BQe2D4PPHiDameIxNiBLQ7e47kFiQEAoKhjYjmx2eIXbKdkN5O03IPbL9BNHiznzwvZ0UZI2mkXJ0QWlAQSN4QU3EqSvZJPPWUL3QOeXbYb70E8UGtGHOqWufRh0gG9trkILXljpWYQYZo3xvilcAHtINjY+1BuEBAQZdE8AvaSBx1QZoNwgIORIJBLSC02cDcHrQX6jqmVtHHUM/bFyOR4j0oPZAQEDcgICAg1WO4lFh9M1r3Wc/W3UgorxLX1D6iW7GyG/WexBdcrNazCXtaLATGw8wQbpAQEBBKAUEICCn5jqhVYkI2uvHTNLRy2z74+bd6UFpoD/4bS6/7LfUg90EhBCBpbcgo2M/D9d/H+QQfeD1QpMVhe4+I89G/sP97ILva2nJBCDAxuo72widwNnSDo29p/tdBR3/AKp/8JQdBoyRQ02p/VN9SD2QEBAQYuJ/BVZ/Jd6kFDIDmkHUEILtg1f39h7S9wM8fiSfkfOEGwQEBAsglBCAgIKVjv8AqWT+OP8AJBd3m7jrxQfKAgkoMTE/gms/kP8AUgr2UNKyq/lN9aC2Ek70EICAgcUGzpv8szsQeqDkRIGhNj16IA13aoNtguK+58pinv3tIbn5DvjdnNBb2lrmhzSC0i4INwR1ICAgIJQQg8KysioYOlk2nEmzI2C7pHcmj/uyCiVr56uufU19+lJ0YWkNjHAC/JB8DXUaoLZlj4Lk/nH1BBuUBAQSghBKCEGqxnGGYfEYY3Dvp48XX3g5nr5IKeb2Pr5oL7QfBtL/ACW+pBkICAgHcgpON2GO1mo1ePUEGBr2cigvmHVXfuHwT/tObZ38Q0KDJQVnNFSHTwUocPEaZHC/E6D7roK+73juwoOg0f8Akab+Uz1IPVAQEEoMTFPgms/ku9SCiDqQZNDWy0FU2eLXSzmnc5vIoLpRVsFfB0sDrj9pp98w8iEGSghAQSghAQQ5zWMc97g1g3ucbAIKNitRHVY86aFxdG6RgaSLXtYIL273x7UEICCUGJifwRW/yX+pBXsof5uq/kt9aC1oCAgIA3oNnTf5ZnYg9UHk+nhlFpIo3/xNBQYkmB4XKSX0EBJ4hlvUgxn5Vwd+6l2f4ZHD80HvR4HS0LSyB84jP+26QuaD1X3IMrvKL5XpQO8ovlelA7yi+V6UDvKL5XpQO8oubvSg+IMNp4Kl1SGl87hbpHnaIHIch2IMh0TJAQ9rXA8CLoMCfAcLqTeShhvzaNk/cg8Ics0FNJ0lO+phd8iY+pBsBRRgAEuNuN0E95RfK9KB3lF8r0oHeUXyvSgd5RfK9KB3nF8r0oPiSgjkYW7cjb8WOsR2Hggn3NozC2F1NE+No2QHtDtO0oMKbLGET3/wbWE8Y3FvqQZkWHQQwsibt7LGhou7gEH33lF8r0oHeUXyvSgd5RfK9KB3lF8r0oPOXCqCc3mpIZHcXOYCT50GJJljB5L/AOCa2/xHEeooPajwWkoInRQdIGOdtWc+9igye8ovlelB8S4bRztAmpopOt7AT6UGDNlbB5gf8II78Y3FqDPZQQxxtY3b2WtDRrwCD67yi+V6UDvOL5XpQO84vlelA7yi+V6UEOoYHNLXN2mkWLXagjrQYz8v4S/fh8Hmbb1IPF2V8Hduow3+F7h+aD5iyvh1PKJYDURPG5zJj/2UGxFFFbUuJ7UE95RfK9KB3lF8r0oHeUXyvSgd5RfK9KB3lF8r0oMaTBaKcu75jM4O5srrhvYOCDFkynhD3Bwp3MIII2JHDUaoNn3nGdTta9aB3lF8r0oHeUXyvSgd5xfK9KD5kw+CaJ8Ugc5jwWuF94KDEosvUGHzSS0zJGGRuyQXki3nQZvecXyvSgd5xfK9KB3lF8r0oHeUXyvSgd5RfK9KD2YwRsDRuCD6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800" name="AutoShape 8" descr="data:image/jpeg;base64,/9j/4AAQSkZJRgABAQEASABIAAD/2wBDAAgGBgcGBQgHBwcJCQgKDBQNDAsLDBkSEw8UHRofHh0aHBwgJC4nICIsIxwcKDcpLDAxNDQ0Hyc5PTgyPC4zNDL/2wBDAQkJCQwLDBgNDRgyIRwhMjIyMjIyMjIyMjIyMjIyMjIyMjIyMjIyMjIyMjIyMjIyMjIyMjIyMjIyMjIyMjIyMjL/wAARCAE1AfQDAREAAhEBAxEB/8QAHAABAAIDAQEBAAAAAAAAAAAAAAEGBAUHAwII/8QAUBAAAQMCAwQDCQwIBQIGAwAAAQACAwQRBQYhEjFBURNhcQcUFiJVgZGx0RUyNVJidJKTlKGywSMzQlRyc9LhJDQ2Q8Jj8CVEU2SCohcmg//EABsBAQACAwEBAAAAAAAAAAAAAAAEBQECAwYH/8QAMxEBAAIBAgQEBAYCAwEBAQAAAAECAwQREiExUQUUQVITFSIyBjNhcZGhI4E0QrHBFmL/2gAMAwEAAhEDEQA/AO/o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CDuQfHSs2izbbtDhfVY4o7m09X1qm4kG6yJQEBAQEBAQEBAQEBAQEBAQEBAQEBAQEBAQEBAQEBAQEBAQEBAQEBAQEBAQEBAQEBAQEBAQEEEoF0FbxrPeX8Dc6Oor2yzj/Ypx0j+w20HnXSmG9+kOdsta9ZfWW86YVmVobTSmKpsS6mm0eOzgfMmTDfH16Nceat/3WK65uxdBDnANJduG9Y3H5mx7FX41mCuxMlzenlJZqQQwaNHoA9KoM+W1rzze50umrgxRSY35PCHEsQpyDDiFZGRu2Kh4/Nc4zZI6S3tgxWj6qx/De0XdCzTRANbirpmjhURtk+/QrtXW5a+qJk8L0t+sbfs6DkzukDGpxh+Ltip6x7rQSR3DJfk67netWGn1sZJ4bdVP4h4VOCOPFzq6ECpqmfSyCAgICAgICAgICAgICAgICAgICAgICAgICAgICAgICAgICAgICAgICAgICAgICAgICAdyCq5rz1h2Vy2CWOSorXs22U8eml7XLjoAuuPDOSXLJlijngx/FM8uxNtXiow6mp6V8zaaFrtgNFvGc4auty69ApU464duW6PF5y+uygtDQPFFgfMpkdOSLPXmsL8MhoMs4bjDK4dJUTSNDGsc1wItoDw2bHXjcLlXJM3nHMcnS2OIp8Tfms2B903GKOj6Kqw6oxRgFopg0td2FwBDu3eqfXZ6Ysk1rVfeG+HZNRijJe8RE/yT91LND3HoMFihbwDoJXkefRV1tZm9KrevhOmifqybsCfui50maWiJsQIt4lA781znVZ55TDvXwzRV62/tTe8qvhR1X1DvYoU47zMzstIy442+qP5O8qv9zqvqHexY+Ffsz8XH7oO8qz9zqvqHexPhX7Hxqe6AQVUV+kpKlsY12zC4bPXe2iz8LJHOIYjUU+2ZjaXeO55ilVi2UKaernM8rXvi6Q6lwadLnibcVd6S1rY97PJeKYKYtTauPotqkq8QEBAQEBAQEBAQRcXtxQSgICDDkq3NlIaGkDTVAFceMY8xQfba2M++Dm+ZBkhAQEBAQEBAQEBAQEBAQEBAQEBAQEBAQEBAQEBAQEBAQDuQcx7qOXavE8QwiqpIXvB2qaRzRfYv4zSerfr2KXpssUiYlFz45tMbOVxVFZh8kjGGWnlOkjHDZduOjge06KdMVttKHvNJmH3DhlXLhk1fHTymnhc1pcGEjXeb8hbXksWvWL8LMUtNOJ5Oq6iSmZTPmc6BhBZGTo0i+o+kfStuGIniazaZjhdeyE9wyVQAOI1k4/LKqtT+bKz0204oWPbf8d3pXHmk/tJ0j/ju9KMczpH/Hd6UN5Okf8AHd6UOZ0j/ju9KxzOZtuP7RI6ym2/KSCjf3gwspY44o3OLzG1gAJO86cU2iOUM3tx87dW3p6+Kawcdh/I8exbOeyKyuFP4jBtSEcdwWCIY1NiLmu2ZztN+NxCQzMNo17XNDgQQdxCy1fV0BAQEDcgxHYnRisfRiojdVMYJHQtddwaTYEjgLpuxvG+zyfVyO974o+9GXk17mvDwTtDmg2Anj2A4vAuL2QfBrIgdNo9gQeUtZeNwjBDyDsl24HrQYbAQxocdpwABPM8SglBO/RBtho0IJQRdAuEEoCAgICBdAQRdBr6nGqOnqmUok6WpedkRx6kdvAIPcV0fEO9CE8n22rhd+3btQezXBwu0gjmEEoCAgICAgICAgICAgICAgIMLE8Vo8HopKyvqGQQM3ucd54ADieoLMVm07Qxa0VjeXIsZ7qFfVYzG+kgdBQU5ce93mz5nWsOkPBut9kdV1Oppfp3lDtqt7bVUSd7qmqnmHSP23ukJedp1ib3J841UqKxWIRpmbTLPpcZkp8u12EBr+jq3iRzw8jZItYW5Hjz0Wtqb3421b7U4Gs2XWDrHZJIBtppvXRzdayRX0UGUKGOatpo5AZLsfM1pHjngSqfV2rGWd5hc6PDktiiaxO37N/7qYb5Ro/r2e1R+OnuhJ8vm9s/wn3Uw3yjR/aG+1OOnug8vm9s/wAHuph3lGj+0N9qcdPdB5fN7Z/hHuphvlGj+0N9qcdPdB5fN7Z/g91cN8pUf17fanHT3QeXze2f4T7qYb5Ro/tDPanHT3QeXze2f4R7qYd5Ro/tDPanHT3QeXze2f4PdTDfKNHb+ez2px090Hl83tn+D3Vw4m5xKjJ+cN9qcdPdB5fN7Z/g91MN8o0f2hvtTjp7oPgZfbP8Milx/D6d1jiNGYzvb07NOsarPxKd4azpcs/9Z/hYaapgq4Gz08scsTvevjcHA+cLeJiejhNZrO1o2e6ywICCDuQc3wig7w7rOaLCzailhqB17RsfvBWv/ZwpWYzTMritndKBZAQEEICAg+2TSR+9ebcjuQZUdaDpILHmNyDwxjG6DA8Okr8QqGQ07ON7lx4ADiepa2tFI3l1w4Mme8Y8cby5jR92prsfeKrDujwl9msLTeVnynDcewbutRI1ccX6PQ5Pw5eMHFWd79nVqGupcSpIqujnjnp5RdkkZuCpkWiY3ebvjvjtw3jaWUstRB8Plaz3zgNEGLJWndG3zlB4NqJGyB5cXcwg2Jmja0FzwAetBXszS4lPRMhwaNskrneOTP0QDbc7E2J5LEzO3JtWImec7KTgmXc30ebqCuxKWi9zmdJ0kVJKdll22FwQC4rjEX44mUy06X4UxX7nQQu/VB6QkoNhRfqOq5sgyEBAQEBAQEBAQEBAQEHnPLHBC+aV7Y42NLnvcbBoAuSUjeZ5MTMRzlUsP7pmWK6V0bq11MQ4hpqWFjXi+8HdY9dl2tpskc4coz0mW5xXMmGYTg78Umq43U40YYnBxkdwa228lc647TbbZvbJWK7uGYtmWqzNmOnrMRjjfTMlAjpHuPRRsvrcjjbUu/JWVcUUxzFeqBOS18kTboxczTUdRmKrlw5kYpHuDo3RknpAR7433E8uC3xRaKfU1yWrN/pZOWKjD4PdNuIQU8vSUjmQ9M5w2pDuZccDs6nhYc1pmiZmNm2GYiJ3aAG4Btv4Lvv3cpb+uqMOfk3DIYYacYgyZ5nLSdprXXsbbruDRflpzXGkX+LMy63tSccRCvFrSblrSesLyni0zGrs954Ft5Gn+zYb8Rv0Qq3eVubDfit9ATeWTYb8VvoCbyGw34jfohN5YNhvxG/RCbyybDfiN+iE3lg2G/Eb9EJvIbDfiN+iE3k2NhvxG/RCbyGw34jfohN5NjYZ8Vv0Qm8kx2WjueZzmwDMMdC8PkwytkbE6JguWSE2D2jt0IHDXgrTR5JrPDKj8U09c0TevWP/AB+hVaPNCAUGlzHmjC8r4earEpwwuuIom6ySnk0fnuWJnZpfJXHG8uf5IzNPm3OuL4jPTR04bQxxRxsNyGdISNo8TqtYtvKNps85bS6Et0wQEBAQEBAQEBBzfuxtacDwp9htCqeAeQ2FD1v2w9J+Go/z2/Zx1Vz2nos2Ts512UcQEkRdNRSH9PSl2jvlN5O9fFdsOaaTzVXifhePWV3jlZ+i8Hxiix3DYsQw+ds1PINCN7TxBHAjkrWtotHFDwOfDkwZJx5I22Vbuk5zrcnYVTSUNHHLNVSOjbLKfEiIF7kDffh2LTLeaV3h00mCua21p2UzuV4rimMY/i9fi1TNPJPAzopJTYOs7UMG6w5Bc8M2tbilJ10Y6Y4x07uqKTCtnqICBxQSghAQfbJHMN2OIQZEdYb2kHnCxvBCl5k7p0eDV78OpcHrJ6wAkGdvRRkfGB3uHWFHy6jg6QsdL4fOaN5tEQ1GB91OudiRZjlCxlJIRaWnabw9oPvh964YtbM22yRsmajwesU3w23mHUqephq4GT08rJYXjaY9huHDqKn1tFo3hRWiazw2jnD3G5ZBAQEBAQEBBBQcl7qObjK92XaKTxG2Na9vE7xH6ifMFN0uLlx2Q9Rl2nghSKfCYJsp1mLOq2B8NQyLojG4m5B8UHdrv6rFSJyz8SKuEU+ibNPteKA4nYbrztz0XbeIhy23bjMODQ4NLRRx1bKjp6Rkx2Y3N0I99rz106lyw3m8y6ZabRGz4y1hsOL5gpKGaURtlcbAtJ2yBfZ03Xtv6kzX4abwYq8Vtpa2eJsNRLCyZs7Y3Fgla0tD7aXAOoGi3i/FWJ2aTHDMw21HhEE+VMRxV1WxklNNGzYMZJ1voDu8b7rG60vl2yxHo6Up/imfVprc11coZcGD4nVwtnpsOqpone9kjiJafOvJeK4b21VpiOz3fgmpxU0Va2ttPN6+D2NeSK76gqujT5Oy283g954PY15IrvqCs+Xye083g954PY15JrvqCnl8ntPN4PeeD2NeSK76gp5fL7TzeD3ng9jXkiu+oKeXye083g954PY15IrvqCnl8ntPN4PeeD2NeSK76gp5fL7TzeD3ng9jXkiu+oKeXye083g954PYz5IrvqCnl8ntPN4PeeD2NeSK76gp5fJ7TzeD3vOfLWMzwuiOFYg0OFriEramHJS2/C0yajBevDxrt3JsiVNNXHG8XYxve5dHSwE3e1+4ucOFhuB11urXBijfjnq89r9VMV+BHTv3dmc4NF76BS1V6budHuyYDHjFTRyw1IpYpNiOsjAe2S282GoF72571rxRui+bx8fC3eYs+4RgmXosVjnjq++W/wCEiidrMfyA4nh2rO7fJnpSvFu/PWNY1XY/isuI4jN0k8mgt71jeDWjgAuUzKlzZbZLbyvfcb+GcW+as/GtqTzTvDusw68uizEBAQSghAQEEoIQc47sfwBhfzt34FD1n2w9L+Gfz7/s44q57N9xxvllbHGxz3uNmtaLlx5ALMRvO0Nb3ilZtPR+ju51lc5Yy21lQ3Zrqo9NUAn3pto3zD71bYMfBR878V1kavUTev2x0arun41l9uGswuvZ33iDXtnhpmWOwRuc/gG2JGu/ksZ8tKV+pz0Wlz5rf4+TRdzatkxHGa900cQENO0xNa39Xd1jY9mi46XUTltP6JXiOhrpqVmOsulKb6KdKBuQQgICAgICCid1bXAMPvras/4FQNfypGy58D5ZbbdnJ7DkFTby9Tz3WjJuc6rKtX0b9ubDJDeWAHVh+Ozr5jj2qbptVOOdrdFXr9BXU14qxtaPV3uirYMQo4aulkEkEzA+N4/aadxV1E784eStWaTNZ6wyVlgQEBAQEBBos25giy1gE+IOs6a2xTxn9uQ7h2cT1ArfHSb2iGmS8Uru4DS4fiGLmsqY4pqhzGumlkawu2nEgkdpuTbkFaWtGOIqra1m/wBTFbVTtpX0zZnCBxu6O/ik33256DVb7RNolrxTFZh7VGFVtPh8NbNSytp57hr3MIFtLa/KvpzstYvWZ2ZtS0REvl8tbilRFG4y1U5OxG0Dacbm9h9+iz9NImYZ+q0xD7qYKzBcRkid0sE7LtD7FpLT+0Oo80ia3qTxUs+qPDq7GH1c0EEszo2OmkMcd7uuNNOJuT5km8U5MVra/NjNqZ46eSnbK9sL77cd9Hbt456BZ23nc3mI2hkTYXWQYZBiElPK2nmcQ15ZppaxvyN9OdisReJtwszSYrxOrZEJGS6AXI1k4/LKrNVP+WVlpfyoWPaPM+lR0g2jzPpQNo8z6UDaPM+lA2jzPpQNo8z6UEbR5n0oJ2jzPpQNo8z6UDaPM+lBG0eZ9KMbRPVlYc9kdU64AdIAC7mRuukbMTvMfso/dbzg/DqMZfoX7NRVR7VTI06xxHTZ7Xa+YFLSr9Zn4K8MOI6DdoBuXNTc0k3AHAbhyRmZmeUyhGHS+438M4t81Z+NbU6rPw77rOvLosxAQEBAQEEoCCEHOO7H8AYX87d+BQ9Z9sPS/hr8+/7OOKuezhk0FdU4ZXwVtJKYqiB4fG8cCFmtprO8OWbDXNjnHfpLos/ddxuswKSngpqaCvfZnfUbj4g4kNP7XLWykzrpiNtnk8ngNMeXeLcuyjDa2nve98ksh2nyPcS555kneqzJkm87yt8WKuKvBWOToPcn+FsV+bM/GrHw7rKl8c/LpDqitfSHm0ICCUGPNW08NZTUkkrWz1IeYWHe7ZF3ehazaInZvFLWrN4jlD3WzQQEEoKH3Vv9P0Hzz/gVA8Q+yFz4HzzW/ZydUr1P6t5lPL3hNj0WHunjhiA6SUuPjOYDq1o4k/cNVJ0uKMl+aD4hqp02HirHOX6LhiZBEyKJobGxoa1o3ADcFfxG3J4u1ptO8vVZBAQEBAQEFaznlSHNeFtgMjoaqAl9PLvaHWtZw4g7uYXTFk+Hbdyy4/iV2cajOKZQfiFFXUU8ElZCacu2iG7OvjMI0cb215X5qwnhz7TEocTbDvXZoGtdsbQadltgSNwUjfnEI+3LibKrxh9VgOH4UWvDKJznNcXk7e1e9x1aW5C/NcqY+G837u1sm9IqwYHmmq6eZweOje2QbJsTY3FjwW0xFqTEtI3reJZWLYhLjmMz1zoyJaggmMEuDTa1m9XILXHSKVbXvN7c3rguMyYM6rMbXnvqA07tl5aWtN7uHyhpbz80y4vibSY8nw94axrHdHcAlrbAkDQLpE+jT9WyqMZkqMvUWEFjmx0khka7bJ2i69wR1XFuWvNc4xf5OJvOX6OFfsnY/g9DlSjpqvE6WCdhftRyPsRdxIVTrM1K5piZXGj0uW+GLVrMw3nhVl7y1RfWKN5jH3SvJaj2Snwqy95aovrE8xj7nks/skOasveW6L6z+yfHx+6DyWf2Sjwqy95bovp/2T4+P3QeSz+yU+FWXvLVF9Ynx8fug8ln9ko8KsveW6L6z+yfHx+48ln9knhXl7y3RfWJ5jH3PJZ/ZJ4VZe8t0X1ieYx9zyWf2Snwqy95bovrE+Pj90Hks/sk8KsveW6L6z+yfHx+6DyWf2Sjwry95bovrP7J8fH7oPJZ/ZKfCvLwIIxuivw/SJ8fH7oZ8ln9kub90SjpMTxuLG8JrKepirrRT7Mw/RzNHXuaW26tFrbNjnnuqNb4VqbX+mkqsMCq3ROeyWie4AkRR1THSO6mtG89SRlpPKJRb+D6utd5rLV7wDzXRVzG07CDpfcb+GcW+as/GtqdVn4d91nXl0WcCAgICdAToxvAjOwgICDnHdj+AML+du/Aoes+2Hpfw1+ff9nHFXekPZiD1gl6OUX96dCtb13hyy146tioqu6cnQO5N8LYr82Z+NWfhvWVD479lP3dTVt6PN+kCAgnRI6k8urlGcMwml7pFLUMdePCzGx3LXWT7j9yqtRm2zxt6PS+H6Ti0Nqz/wBodX8U6tN2nUHmFab8W0vNc9+GesIWY5ggIKJ3Vv8AT1B88/4FQPEPshdeB/nW/ZydUsPUej2pKuooauGrpZTFUQuD43jgfZwK3x5Jpbihzy0pkpNLxvu/Q2U8yQ5nwWOtjGxK39HPF8SQDUdh3jqK9DhyxkrxPFavS202Xgt0b9dUZKAgICAgICDiHdWxfv3MseHxvJhoY7OAOnSO1PoFh51YaSm1Jsgam294hoqaow9uSq2CSmpXYi6oa6Jxvtlg0LuV23sO08l1tFvjRs0ravwp3aAktG0ACRqNL36l19J7uXrHZv8ANU+GzT0Aw2npo2MpWslMBJ/SDQt14DhzuuWCLRvNnXPNZ2irxytU0dHmKmnxCOJ1KzaMjpAf0dho4W/avYecrOaJmn09WMMxF/q6NbWFnf1R0UUcMYkcGxxG7GtBsACd4tbXrW9eVY3aW52nZuKGpw9mTcTp5qemdiDpWuhLr7RaN7uV23NudzyXO9bfGiY6OtLV+DMT1aHcuzh6oXjfF/8Al2/0+h+A/wDAr/v/ANFWrcugJuF0C6AghNxPnQLoF0C/WghAsDrbXms8UsTG8pa4sc1zSQWm4I4ELMTMc4ZnaerCr2kVT33uJPHHn3q502TjpzfMPHtHGk1lq1+2ecf7YykKZ0vuN/DOLfNWfjW1Oqy8O+6zry6LSBAQfMr2QRukme2NjBdznmwaOsp0FZx/ODKHBn1WDsZXVAnMDm2NoiL3LhoeFuXWo+bPFK715u2LFN7c+UKHH3RMfiIl90GzMJ1bJTt2ezd+aro1eeJ57bJ06XHMclwwPujYdXsczEw2hmaNXgl0Tvzaeo+lTsOtrflaOaJl0s05xzXRS5/RGTdBCDnHdj+AML+du/Aoes+2Hpfwz+ff9nHFXPZiAg9xVSNY1oA00udVpwQ4zgrM7r93JsUZHmWppJj49XT2jPymnat5xf0Kbotq22ee/EWmn4Fb19J5uyBWe7x89eQjCQNQDzSenI9Y7KrFnzDKeoxGkxM961lC97dk3LZ9ndsHmdNCo3mqV3ifRY/Lcs8N6c4t/TjVVUSVtVPVT6y1D3SP7XG/9lR5L8d5s9bixxTFWkejqGEd0HDKHJtM+skfLiFPH0Bpme/kLRo6+4Ai2qt8Wrr8KN+rzeo8My31VorH0zzXeikmmoKaWoY1k0kTXvY29mki9teSmV+3kqMlYraYjpD33LZolBQ+6t/p+g+ef8CoHiH2QuvA/wA637OTqlen9BGVsyBmYZczA0VD9mgqx0dQSdGH9l/m3HqPUp2iz/Dvw2nkrPE9H8fFvX7quqT90jKdPcOxeN9v/Tje/wBQVnOpxd3nK+H6m0b8K0QysniZLG4OY9oc0jcQdQV3jnzRJiYnaXossCAgICDxqZ201NLO82bEwvd2AXSI3nZiZ2jd+f8ABXUWL+7+IYq2Z9RJA+ZpjkDdsuO1sAH9rxdOoFWWSJpFYqr6TFpmZVoagbrlSukxLhty2WDEqTDospYRVQRzCsme8SB0oIb1kb/G2bt6rqPjtPxZiXa9I+HEw09CyGTEKaOdkj4Xyta9sbtlxBPA/eut5tGOYhzpzvEy2GaIKSmzJWw0O0YGvBD3ODg8kX2m2/Z5LTDNpp9TfNERfkycrUuG1Xuo2vZMS2jc6IxSBtzv2Rf9o7OnnWua0xtsziiNp3V4agEbt/YpEcohxmOcrDXUuHMyXhdTE2UVskzxIDICGg8SN9jseL51Hra85Z36O160+FHdh0eWMbxGkZV0eHSzU777L2ubY2NjvPNeb8T0+S+ptaIey8G1unxaOtL2582QMl5k8jz/AEmf1Kv8pm9q0+Y6X3HgXmTyPP8ASZ/Unk83tPmOl9x4F5k8jz/SZ/Us+Uy9j5jpfceBeZPI8/0mf1J5PN7WfmOl9x4F5k8jz/SZ/Unk8vtPmOl9x4F5k8jz/SZ/Unk83tPmOl9x4F5k8jz/AEmf1LHk83Zj5jpfceBeZOODz/SZ/Us+Ty9mfmOl9x4F5k8jz/SZ/Unk8vY+Y6X3HgXmXyPP9Jn9SeTy9j5jpfceBeZPI8/0mf1J5PN2PmOl9x4F5k8jz/SZ7U8nl7MfMdL7jwLzJ5Hn+kz+pPJ5vafMdL7jwLzJ5Hn+kz2p5TNH/U+ZaWOfE1ePYFieFU0EmIUMtOHOLWufYg8bXBOqlaWmTHM8UPM/iacGfDXLjneY/wDGhtpdT93i/XZ0ruN/DGLfNWfjW1Oqy8O+6zry6LSBBXs74vW4JleWtoHMZP0rIulcL9GHG20BxN7DzrnlvNa7w55LTWvJQ8ZxTEp8q0OC4Y2Wqo43nvutLw558a4FwSL3NyATbQFRc2Xam1J5pulxxaItPSFNjjngnka10kEwcdp7XkOOl7bQ5qvm9q23WEViY2e89T33PLOWsY+UO22wjZbffprp2blztPFbdtWvDGz5LS6Rl23NgddQ7kL8eO/itd9obbRvs6fkPNT6wNwivlL5g3/Cyv1c8Dexx4uA3dWnBWmi1XHHw7dYV2qwcM8cdF7VjttyQ+qSsDm/dj+AML+du/Aoes+2Hpfw1+ff9nHFXekPZiAgIM3CMQkwrGKOviNnU8zZL9QOo9F1tjtw2iUbVYIz4bY59YfpwOa8B7DdjgHNPMHUK7id43fMJiYnaUoI4IONd0ij71zjNKBZtXCyYdttk+pUmvpw5N+71vg+Xi03D2VFQVpHZl4XSOxDF6KjaLmedjPNfX7rrrhrxZIhy1OTgxWt+j9FOttG27cF6SHg3yglBQ+6r/p+g+ef8CoHiH5cLnwT8237OTqlepEBA6juRmJno7v3L8YOKZSigkdeahcad3PZGrD6NPMr/SZOPHH6PG+KYPh6iZ9J5rqpSuEBAQRdY37DUZmhkq8Aq6OJwa+pZ0IJNtHaG3mut6TEWiZa2iZiYh+cJIn08zoS5pfG4tJjftNuNDYjfyurfeJjdVbTWeFsYMEnmy5U4w2SnEMMrWEGUBw5gjnusOK1+LEZOFvGP6Jlq783WBte50Hb2Lpy5ufNtMawSpwOSkbPJCXTwNlHRShx3anThyPFaY78e8Q3yU4IiXxgWFPxrGKegY9jdv479nxRvDeZ6kyX4K7yzjrx22YU8MlLUyQSOYZIn7LjE/abtDfYjf2rasxaImWsxNZmGxpcDmqsvVmLMkgEVNI1hBlAIHHTnusOK5zk2ycPq2rj+jj9GqBPWurnu7FkP/RdB2yfjKqdV+bK10v5ULHZR9kgWdgsm0CLIJsmwWTYLJtAiybBZNoCyBZBNk2EWQTY2vY2G88FhhS89Y7g8+WMRwp1S1072tfE5ouwSMdcNvxJ3aaLFtkXWTX4UxMuMHeVq8/6Oldxr4Yxb5qz8a2p1WXh33S68ui0g4IMCohwvMWGT0r3w1tI92xIIpL2cDfeNQQQteV+hak/bZy7FKCj8OcKwXLrjK2kk2Xx6uZCNraeC4++A1JPXbVQ746/FiKNqZufBXpENBjWIMxLGsQqrGON8xLI76MYCGtAt1aqBnmbX3hbYY4ccRLABaS9oYWAtIBsPFbc3NuK5bOm70bp47mAB+haNO0dR4rT9mY3ZFFWvoq+GpiJ6SGQSMcNxc0g38407Qtq71tW0MZI46zEu/QVEVVBHUQODopWh7CDpYi69FE784UkxtL1WWHOO7H8AYX87d+BQ9Z9sPSfhr8+/wCzjarvSHtBAQECw49idejW0xEc36OylVTT5MwyapilZMymDXNe0hx2Li9jzAFu1XOK3+Pm+beIY4jV2rSY23ZeE45hmOQ9Lh1XHPzj3Pb1Fp1CzXJW0cpcMuny4vuhr4M000mdKnL73N2msaYXg75LXfGeviPOFyjUV+JwS720OSNNGo9FX7rNMNjCKwDW8kJPVo4fmoviVeUSs/A7bTek/o5oqmY5vRT13WvudUnfOdKV5FxTxyTHtAsPvKm6Cm+VV+L5OHTWjvOzo+a80QZcgpYy4GpqZGgDfsR7Q23nqA0HX2K0zZoxRtPWXntFor6iJn0hu6yupKGnNTVVMMFPvEkjwARwtz8y6zkpWPqlGpive3BWObzwzEqbF6COuo3OfTSFwY9zdnaANrgHglLxeN4M2K+G80v1hTu6t/p+g+ef8CoXiH2QtfBPzbfs5OqV6meogICz+rG+zpPcfxDocZxDD3OAE8LZmjmWmx+4qz8Ov1qovHMe9a5O3J2NWrzYgICDindIzDi8ObanD6fE6mCkjjiAiik2Bdwubka8easNPirNOKYQc97cXDCoU+I4jhGJPeyolFTA50fjvLwx24mxNr7xfrXecdLVjk4xe9ZndhtjdO6d7GACNjpngbmtuL+bxgt5tFOTSIm07vdmI1DMLlw1uz3tLIJXttqXjcb9W7zlJpE3i0s/EmKTVjPid0LHn3ku21p57Ng70XCbxPJjaYZOI4nPiUkMlTsXhjELNltrMB8VvYLrWlYxxvDa1pvMRJT1NVg2KGWFwjq6ZzmB1r7DrWJHXYpaIyV2krM0u8dh9TJUSsY1uy187w3QNbcXt1XcFmdqxEMRvaZmXrFiNRFhlRh7S3vaocHyNI3uFtk36uHaUmtZvx+rMWtFOD0eBjcII5yP0cjnNaeZbba/EFniiWs1mHSMpZpwTDMsUlJWYgyGoYX7TCxxtdxI3DkqXWZ6VzTEyvtDos+XBF6V3huvDfLXlaP6t3sUbzOLul/LdT7Tw3y15Wj+rd7E8zi7s/LdT7Tw3y15Wj+rd7E8zi7sfLdT7U+G+WvK0f1bvYnmcXc+W6n2nhvlrytH9W72J5nF3Plup9qPDfLXlaP6t3sTzOLuz8t1PtPDfLXlaP6t3sTzOLux8t1PtPDfLXlaP6t3sTzOLuz8t1PtPDfLXlaP6t3sTzOLufLdT7U+G+WvK0f1bvYnmcXdj5bqfaeG+WvK0f1b/YnmcXdn5bqfajw3y15Wj+rd7E8zi7ny3U+08N8teVo/q3exPM4u58t1PtU7PWZMOroL4Xiu1KWNAa0ubeztdDpuK2rmpflWUDxDT59Phm8xts5vLK+Z+3I9z383G6z1eYte1ucy+EaOl9xr4Yxb5qz8a2p1WXh33S68ukrSCwIIIDgdCCLgjiE/RmOsOZ4rhsOT8ytfgEtSySXDKqWeJz9prGNB2SOx17XvawUWafCtMU9XPJktad/VmdzqDCI8oHZraZmI4i2SOcvkAkbvDWgHWwvfTeTdbYuCKTtPNtiwzTaduvNzSWOWlq56WaCRksQcxzS2zmkC17HX+yp74uGeGZ57rymTipvD4nswGRzQ54JJAOh04X6lpSd52ZvG3NuazL2IYfsyywCeKSETsnYbtlj0G00dW0CQdRddsmkvEcXo5V1FJ5MFhLpOhbHqDYx21sNDp1FRpx2idnbijbd2LIwHgVhoDWtAa8AAW02zqr7SzM4omVTqYiMs7LCpDg5x3Y/gDC/nbvwKHrPth6X8Nfn3/ZxxV3o9mICAh6cnSu5Ph9HU4tVzzU0UskNOx8Tnt2thxdYkX4qVoY3vO7yvj+fJWlaxbaJ6uw7R2treQbqy9NnkOe36uBZow92D5qxCmYCwNlMkTmmx2HeMLHzqh1NZx5Z2l7fRZa5tPSZjdqWSPjkbJHI5kjXB7XtOrXA3BB53XCL8NotHVKtSto2mOXZdMx5sp8yZMpY53BmLQVLTLGBYPGyQXt6jpccCp2fURlwx3U+j0V9Nqpn/AKzCkqvldRvvsteRMboMArsSra95H+E2Yo2i7pHbQOyOtTtHkrjmbSqvFNPfPWuOnfm0WL4tVY5ic2IVhBll0DW+9Y0bmjqH36qNnyzkvxSnabT1wY4pRh7MkzmRjae8kMjBJNidABy3rWJtaYjd1nhrXi2jk/RGG0DMLwukoGbqeFsd+ZA1PpuvRY68NYh4PNknJktefWVN7q3+n6D55/wKh+IflwtfBPzrfs5OqV6n9RAQbzKOCU+YsxwYZVTSwxyMe7aittXaL21UnS4q5L7WQtfqL6fDOSjuWXspYRlqMigpv0rhZ9RIdqR/aeA6hYK7x4a4/teS1Gry6id8kt8uqOICAg4Lm+udS91KqrC50fQTxEuDbnZDG3043Fx51Z4acWHkr8lts3NoMexIYxjlVXtDmsmcCxjrfo220bpy58V0xUmtIiXPLaLXmYZeX8dODU2JxbbwaqHo4tloIY/XxzfloLdd+C1y4pvMbM48sVid2iHvdfPdd46uPo3uI46a3K+GYWHyGSlcTKXNFng32QDv8XQa779S448c1yTafV2yZItjisejV0FS6kxGmqWSGMxStftgXIAOunHTRb2j6Jr3c6zteJZmYsVbjWO1FewObFJbo43AAxtt73Tlz4rXFSaV2lvkvF7cmRlvHfcTv8Oe8NqacxM2WBwY/Wzzfl99+pYzY5vMbM4skUid2jG7Xfx46rt05OXXm3lbj3fWUsPwcOf0lNIXSOc0We3XZaDv8XTt8y4VxTXLN/R1teJxxT1aK5HFeT8W/wCXb/T33gX/AAKf7Rc8yq3kt+abnmnI5lzzQ5oueZTkc03PNORzLnmnILnmnI5lzzTkcy55pyOZc805HNFzzKHNNzzQ5lzzTkc3zMb0koPLRd9P+bVVeORv4fkatXnTk+WCDpXca+GcW+as/GtqdVn4d90un47izMEwOqxJ/RHoGXa2Vxa17r6NJANr7rreZWN7cNd1WyXimIYtk3F6mtnrKiXbl6N0by6Zo2LhrLi1wd1vOkOelycXOe6tyYhVZoyrLmmOUUmMYIDDKxlyZILD3wO9xu7TcdQVHvvas2hM8Q0k6e3L1jdhYlheD1NA2bL8dQXbLXNY9+0CbjpGMBGgbc7zfloFXZ82nra1Y5THq76abcNYj7WuzNLK7F453FnfDqaFshBc7bkaNlxJtqbAbtLarS2SmaItHrCRh5RMNcNBtE3tqOQH9vu1XDbnySN49XRMoZlw/E8Io8DxmKNksMfR005Nmuu0tAJ4O2TYHce1WuDUUt9F1bmwWrPFDBzDl6bCKtga4Odbaa/9pzOkc0X5Gz23HUsZ8fKbQ2wZJmdpWJ+NHK3cvwyuhh6RxgZG0X9654dZ3XY2NuKlYY4aVj9ELV5fh8VpZ+Rsw1WZMAdVVcbWzQzd7lzf9wtaLuPWTc2G5dnHBl+Lj4ld7sfwBhfzt34FD1n2w9X+Gfz7fs44q57MQEBYIdR7j2tdiXzVn41M0P32eP8AxF0r+7rA3qy9IeX322lzLusUcTKrDK0ECaRj4Xt4losWn7yFV+I0iNrPReBXttfHPTq5yqp6AQ59RCZkTnBtHqLIsmQqKKuzlQtmLdmHanDXH3zmjxQOZuQfMpeipFsvNXeKZLU01pr6/wD13A3B1vfrV7Lxyh91b/T9B88/4FQPEPshdeB/nW/ZydUr0/oIyILR3O3lmfcKIF9p0jT2Fh9imaGf8qu8VjfS2/0/QYV68alGRAQEHGs8ZPxrEs411ZRUsb6eURlrjM1pJDQDoexTcGox0pw2lDy4Mlr8UQr3gDmT9yi+0M9q7eaw93PyubsnwBzJ+4xfaGe1PNYe55XN2R4BZk/covtDPanmsPc8rm7J8AsyfuUX2hntTzWHueWzdjwCzJ+5RfaGe1PNYu55XN2PALMn7jF9oZ7U81h7nlc3ZHgDmT9yi+0M9qeaxdzyubseAOZP3KL7Qz2p5rD3PLZux4A5k/covtDPanmsPdny2bseAOZD/wCSi+0M9q854hgtn1E3p0ev8J1mLT6WuPL1jc8AMyfuUX2hntULyWbssvmml7/0eAGZP3KL7Qz2p5LL2Pmmm7/0jwAzJ+5RfaGe1PJZex8003f+jwAzJ+5RfaGe1PI5ex800vf+k+AGZP3KL7Qz2p5LL2Pmml7/ANI8AMyfuUX2hntTyWXsfNNN3/o8AMyfuUX2hntTyWXsfNNN3/o8AMyfuUX2hntTyWbsfNNN3/pPgBmT9yi+0M9qeSy9j5ppu/8ASPADMn7lF9oZ7U8ll7HzTTd/6T4AZk/covtDPanksvY+aabv/SPADMn7lF9oZ7U8ll7HzTTd/wCk+AGZP3KL7Qz2p5HL2Pmml7/0w8XyfjWFYLU19bDDFBEWtNpg5xJNhYBdcOlvS3FKp8a8SwZNFfFTrKolWUxzfPp36yhGHS+438M4t81Z+NbU6rPw77rOq4hDPUYdUQ0skUc8jC1jpo9tl/lN4g7lvZZxETylWMj0gw1tZRSVsQmp5HUzaKOo6QRbL3OLhexu4k6W0A7VikbTvLWs1rXgrHRz7NJq8Az9X1boRE2WoMrfFLYpoiBcHg4Ftw4c1ptMSr9TfNXNE2mdvT9mypMZwAZnwPDMtYdEKOapAqn1zTd4J0DS4mw320vcAcVzmuKJjku9Hjpl0+TNWeVf/VhqsoZVrMbfBHjRp3BwZ3jHM0lsh1uzaJtfkOVlrOkxTbevJrXVzEcPqq2ccrxYXipOGk1FNKD+gjcCYXge8IB8/pUPU0pitHDP77pWHNM12mGvny5i1HNHD3o+pD2N2JqVhlikDhuBA56EabrrnbS5In6ecd3auek9eS24d7ojDuhzLE6kijgJpKmpkHSts9pEexq57drZ1tcKdgjJak1ywh5fh8XFilnZ0FLQ5Po8tGvhFc6KKBlKRd05uGhwP7Gy7xg48tVKmNo2hBzWx2+m/qtGXcP9y8CpqIU9PA2LaDW08hka4X98XEC7jvJ5raJn1bRWKRtVTe7H8AYX87d+BRNZ9sPS/hn8+/7ONqu9Ie0EBAWPVl1LuPi1fiI/9qz8al6D77PH/iKd4r/t1g66Kz5bPLV9JcOzpgNZguNOdUzzVUFQS6nqZnFznDiwn4w+/Qqj1mLJW3FbnD2Hhmopmx7VjaY6x/8AVcUJZCAgICDMwvDavFsSgoqFhdUyO8UgkbAG9xI3Ac13wY75L7VcNRmpjxTa/T/137DaI4dh1PSOqZqp0Tdl08zrveeJP5DgF6CtZrG0vEZcnxLzbbZTe6t/p+g+ef8AAqF4h9kLXwT82zk6pXqZ6iAgtvc0i6TPlCf/AE45X/8A1t+am6CI+LzVfjG/lZ/eHfWm/arz1eRfSAggkDUmwQRts+M30oMaekp53l7nWcdLhyDDlw0AXimDj8V1h96xMNos8vc+b40X01jZniT7nzfGi+kmxxQe581r3it/EmxvB3hN8aL6abHEe583xovppscR3hNzi+mmxxHufN8aL6abHFB7nzfGi+kmxxBw+bnH9JDiR3jNzZ6UOJjcbcU2ZfYiedzSmzG76FO473NCHE9BSx/tT27GJsxNnq2ipz/5k/RsmxxPv3LDhdk4PmTY4nk/DJ2+9LHdhsU2Z4mLJFJEbSMLe1Gd33HTSyatZoeJNgmzG717wm+NF9NNjiPc+b40X002OI9z5vjRfTQ4oY2I5fp8Xw99BiMEU9M9zXFvTFpuDcahOHfq0vWt44Zc/wAx9xzad0+XapjQffUtU+4H8L/yKxNOyuy6CJneiv8A/wCIM088N+0n+lY4Zcfl9+7f9zfBK3Lub8bw2vaxtRHRxOPRu2mkF1wQVmsbSkaPFOK81l04aEHkt07bk5LW4JW5Qz5T4nT0t8NdM6RsrWvkazaDhsuJP6wgkDhqtbTtG6J8O8Z+KvSerpVRG3GMFp5G4bBXQ1ABME8jR0bXCxOoPjDdp6Vnffml2rE7xKh1PcZkFS802MxmC/6MyxXlYOsg2Nv+9VjglC8nMcq22js07e5LmTe44e43JJ74N78Te179a1mu/KUedFm4uKJbUZKzr3n0RkoTPc7VQ+pDiG8A0bFm6AXOpKh59BjzZfiX7dO6zrk1OPFwV692zosvZ5oMGqYYKmhZXVDmsM7J7FsY1Lj4ti86i9r668F30+lrp6cNGs2zzT6uqcDyJj0+NUuLZnxfpp8Nc3vFsUgdcbztkjs6yu3DMzvKZh1Nqab4Nq856z3aHOGTMdxrugyuFHL7n1T42CrBBZHEGjaJ1uOIA4rKnzYL5M0T6Q6tFDFTwxwwMDIY2hjGAaNaBYD0LZYxyc97r8ck2C4TFFG+SR9Y4NYxpcSdjgAoeriZrERD0X4dvWma82naNlQwvuWZlxFjZJoYKGN37zJZ1v4Rc+lR6aW9o3lc5/xBpcUzWv1T+izU3cSBb/icfAPERU+n3ldo0XeVdf8AEtv+mP8At7P7i2HtFhmCe/8AIaVt5KO7n/8Apc3shr6ruMyi5pMdhfyE1O5v3grSdFPpLvT8Te/G9cCyhnXKde+ow/3Nq43tDJInS2EjQb21AI7Ux4MmKd6uWr8Q8P1tOHLvWXSaGeoqaKOWron0c7r7cDnh5Ye0aHmp1eKY5w81lrWttqW3h4Y1hFLjuFy0FY27H6tePfRvG5w6x6rhaZMdb12mHTT6i2DJGSs83B8VwuqwbEpsPrGBs8R3j3rwdzh1FUGbFOK20vaafPXNji9PX+mGuP6u7YYdg1VijJHwOia1jg0mRxGu/gCpOHS3zRM1QtVrsWltFb9Wybkyvd/53DR/FK8f8V3+XZUX51p/1/hkx9z7FpbdHW4O4ncO/NfUny7KfOdP+v8ADpOTcm+DeHudMYX4jOP08gdo0cGN6hv6yrDT6eMNefVR+Ia2dXk//mFm72f8aP6SkoCqZ+y3iWO4PS0+HshlkiqOkcHShvi7JGl1F1WK2WsRVZeGanHp8kzknbdzWbIGaYRd2EPeP+nMx35qsnQ5Y9HoI8V0tp+5gTZWzBTgmXBK9o5iEu9V1znTZY9HWuu01v8AvDWSRPhkdHLG+ORhs5j2lrmnkQVwtWaztKTW9ZrxRziXy172ODmPcxw3Fri0+kLNZmvOGbVi3K0cnUe5Zj2N12Ky4dUVbqihgp9v9N4z2G9mgO3236FW2hzXvvFped8Y0uHFSuSnWXWhuVioBB5VP+Wf2INZYckCwQLIFkCyDDqcUNPiVHhwgDhUNJMm1bZ1PDzIMzzBAsECyBYckEsH6RvagzEHlJNsnZbYniUGM0Bo0ACG76ughAQNyCQbG4JB6kHtHVyM98dodaDHxPMOH4dG0VO0572lzYmsuSPUg+YZWVEEczGbDJGh7WngDwQfdkCyBbqCBbqCBogWCHNhuw0jMXuw0DZloRSv/ia/aH3ErGzXh+riZiy2aXMuFUWI4f0tXG+R1P8AqmCRzWuc6wAcB77Wx8y1mu7aLTEbQ21PA2mpooB/tsDfOtmr0ss7m0CwxtBYck9d2fQsOSEfqW6kABCJmHjVVUVFAZpjYbgBvceQQaU4uZpRIdlpbfZ+T2FYmN+rO89G2pOmkYJH3a07hxKzPNiOUbMpGIiIE2hkQ2SnL1BNuzCEZVbO+VTmPD45KQRtxGnP6NzzYPYd7CfvHX2qLqdP8WvLqsfDtb5a+1vtnq43V0lRQVclLVwvgqIjZ8bxqFR5KWpM1s9biyVy44tSeUrjluAwYJE4izpXOk9Og9SvNHThxQ8n4rljLqZ/RtrqVtCt2hmYRA2pxelY4XaH7R7Bqm0MbQvR11I1T02Z/YsOSBYIFuxBNyNxIQ6OOd0yi72zZ3yNG1lO2Q/xDxT6gqbX02yRMPV+DZJvp+CfSVNUCey457zu7B3HcPdFheIYi9lhUTCON3EtYNfNc/crnQU2pxS8t43lrbLWkekOmKepRB5VP+Wf2INaghAQEEoNFiP+rcJ/ln1lBvEBBKCEH0z9Y3tQe8r9lmm87kGMglBCCeCCEBAQEFSzd/nqf+QfxFBZMO+C6T+S31IMlAQEBAQSg9o/Hp5GcW+MEHggwa39NX0FJvG2Z3j5LBp95CDO7UBAQEAIJQBqbIKbi1ea6tLgf0Ud2Rjq4nzoM3AcOE7u+5m3iYbRg/tO59gQWU/eghAQEEoIQEBY2nfc5KTjnc/ZjmY6vFKrE3Q08ob+ihju8BrbG7jpwUPJo4yZOKZW2DxWcGCMdK84ayKNkMMcUQIjY0NYDvsNymVjhjhhWZbzkvN59X0stG/yrBtVdROR+rYGDtJ9gQWhBKAghAQUzugZdqcebhAoow6oFQ6Ak7mtcL3d1At+9Q9ZhnLWIjqtfDNXXTzfj6THJUpu5ZmqNp6OGjlNtNiot6woU+H3ieS1r41g7bOy4BhTMEwKiw5m6CINJ5u3uPnJKtsdOCsVeb1GWc2W2SfVs1u4iD4lYZInMBsSEGDLTPiZtFzTrbRB42QQgnegx66sbQUb6p8b5GMttBlr6m19UFWqsdgnxuirmwSiOnaWuaSNp2p3elBZcOxCPE6UzxRvY0PLLPte47EGWgIJtcgDig0PhbSMkINJU3aSCCW7x50GdgtZVV+Hmpq3hznyO2AGgBrRpZBnoCAgEgNJJAAFySbAIMVuJ4e+To2V1M5+6wkCDKQEBBU83f56m/kH8RQfcWbIKSmpqcUM8haxrC4SMaL7uJWJnZmI3Wo6GyywhAQEBAQfE8k0dHUug/WiF+x220QfNLO2po4Z2+9kjDh6EGNTfpsWrZ97Yg2nZ5vGd95CDPKCEBAQEBBhYvUikwud9yHOHRtI3glBTII3TzRws989wY3zoL7DDHTQsgjFmRtDQg+0BAQaSszTh9LKY2NlqS02LobbN+ok6+ZBmYXjNHizX97l7ZGavikFnAc+sdYQbBBCAgwcYn73wmpeDZxbsN7Xae1BRt2iAEFwy3D0WE9Id8sjnebcPUg26AgICAg9IHbM7DfS9isTG42Y3LIlAQEBBj1v6kfxBBr0BAQQ+FlTBLDKwPY+NwLTx0QczBuNSgueVfgd/wDPd6gg3SAgkGxBQUPHaZtJjlVE11wX7e61trW33oLTl/4ApLcnfiKDZhAQQgwcZoZMQwqamjttktcGk2D7H3qCod4CB5jljLXjex7bH0ILFh+L09NQxwzmQvZcCzb6cEGQcfogLhs7uoM19aDHdmzDGOLXNqmuHAxf3WN2YhX8wYtT4lVQSUofssj2SZG21vdN2dmmGr23+MPWsNnVTvK2c5QgIPhkzZJZYh76It2h2i4QeiCEEg2IPJBrMLkbSU9XTSGzaGV+/wCJ74fcg9sJidHhkJf+slvM/tcb+xBmIPiaVkEL5nmzWC5QelrEhAQQglBXc1y7MFLDf373PPmFvzQYWWYOmxMykXELC7znQfmgtyAgIbb8mvx6pNHlvFKlrtl0VJK8OHA7J1WmWZ4J2dtNEWzV36bub4WP/CKIcoGepMf2N9Zt8a23dvMAcYsepC39pxYesELdGXxAQEGgzVNs09NADq95eR1AW/NBV0DXhv4IOhUsApqOCAadHGG+e2qD1QBqUHlT1MdUx74iSGSOjNxbxmmxQeqAgINsx20xruYug+kBAQEGNW/qB/EEGCghBKD0p/1zUHM6tjY66pY0Wa2V4A6rlBbcq/A7/wCe71BBukBAQUjMp/8A2Or7W/hCCwZZlEmCMbxje5p9Nx60G3CAgIJ4IPOaGKpZsTxtkaNwcN3Yd4QauowCJ13U0xjPxZPGb6d4Qairoami/XxENO541afOgwpI2Sts9ocFjZndoMbnGCU/fT4Jpqa9nPjAJj/iHLrWl7cMO+DHOWeHfaWhZnTDzIwd71Vy9o3N5jrXKuorM7JXy/JG+89HeXbypMK2eXVCAg0nfQgzhJC42bUQMb/8gCR+YQbtAQSg0GKskZihhiBtiMbYnEcC12p9CDfaDQaAaDsQEGpzHM6LC2Nb/uzxsd2Xv+SDcO9+7tKD5QEBBVM2uPftK2+6In0u/sgysps/w9XLze1voF0FhQEEoPiakgroZKOqjEtPUNMUsbtzmuFiEnnGzMTNZ3hzbHcsYvk5jp6Jr8UwGPQM31FI3l8tg57wuVptSN6xvCXi+FqPpvO1u76ypiVNimL0klK8u2JAXtI1ZcG10pmi/Rz1Gmvp+ducOkrr0R9tuogIKfmSUyYu6PhFG1o9ZQahBl4ZB31idNCdxkBd2DUoL4Tc35oCCHvETHSncxpcfMLoK7lCpMtLVxuPjCUS/S3/AHoLGgICDY0brwAfFNkHugICAgx639QP4gg16AUBB60/69qDmtd8JVf89/4igteVfgd/893qCDdICAUFJzN/qKr/APj+EIMjK1c2CsfSSGzaixYT8ccPOPUgtyAgICAglABsCNCCLEEXB7Qg1+JYLBVwOmoo2xVLG3MbdGvHZzQVCQNkY5j2hzHAtcxw0I4ghOsbMxaY+qJ6OR49hHuLj4pmX73e9kkBPxC4aeY6KutThyPQYM3xsMzbrs/Tbt//AHyVjHR5+ZQjAgrdWB4c0V+PR+ooLK5pa4tO8GyCEEoPKSBkk8Ezh40JcW+cWQeiAg0uZ/g6n+dM/NBvHe+d2lB8oCAgqWbfhKmP/Q/5FBssqi2EyO+NO71BBu0BAQfcP65n8QQUvuvY3iWC4JQHDzIwSVW1NLsbTA1o0a7gASfuXHNa1Y3hM0eKmW212m7mmNR43itdK2jZS1bIG98mMeLMCdLcQb81rhvF/Tm6a3BfBWI33rLpSkK+d9+YgaXudAN6DntVN3xVzz/+pI5336fcg8kG8yvDt180xH6uOwPW429V0FrQEGBjcvQ4FWPBsTHsjzkBBXMoy7GKTRX/AFkJt2g3QXJAQEGXROs9zOYugzUBAQEGNW/qB/EEGAgICD1p/wBe1BzWu+Eav+e/8RQWrKvwO/8Anu9QQbtBKCEFKzQLZiqesMP/ANQg1FyCCCQQbgg7igt2CZhZWnvWsc2OqBsx5NhKPyd1cUbTDf2toUaoQEBBKCEEtcWuDgbEbkFWzNSNp8QbUxN2YqkF1hwePfe30odFDzPgz8YFC6KSOOSCa5LwdWkjTTrC45MfFO6Xpc/wt6z6uyneusdIRJmJQsggrde9kWdaGSRwaxojJcTYDegs800E8hfBNHILeNsOBsg+NUBAQSghBpcz/B1P86Z+aDeO9+e0oPlAQSgqmb22no5ObHN9B/ugz8qn/wAGP8935IN2gICDxrJXwUNRNE7Zkjjc5ptuICCqnMldUxPp6uVj43gtcHxNLXDkQQnLY3mJ3qwMFw2ky9WVVVhUAgfVNAkaDtMsDfxW8FpTFFZ3d8movkrFLN6MXxEs2w0Fu7aENwt3DbaZe1Nj1nbNY0WJ9+wWI7Qg8arMsb4J4WU8jJHNc1j9oEcr2QVq1tEBBbsswdHhj5TvmkJHYNPag3KAg1eP0s9bhne9Oxzi6QF2yL2AQV7CaCvw/GqWWWllEe3sOeGmwBFtUF1QEBB607tidh56INmgICCunOeG8I6k/wD8/wC6D6hzFS4rN3tBFM1wG3tPAAsEGQgIAQetP+vag5rXfCNX/Pf+IoLVlX4Hf/Pd6gg3aBxQCgp+bm7OPud8aFh9Y/JBoig8S10kpY1pc48AtW8dFowrFK+iibHVPFRENzXHxmdjuPYVs1nZYqbEKart0cgD/iO0d/dGGSgICAgINTmZgfge3xhma4dh0KCkPBeWtAudsetGYdOJ1KMIQEFPzR8NM64WesoPnAKjvbFo23AZMOjd+X3oLkgm6CEAoMaur4MPiZJPt7Ln7I2Bc+hBo8cxOjrqCnZTzbTxUsJYWkEDVBZ3e/d2lB8oCCbIKnmKVlfRd8Q1ccjKeXZMPRFj2bWlySddyDMyi/aw2oZ8Wa/pCDfoCAg8ayJ89DUQxN2pJI3NaOZIQc8mjfFM+OQWe1xa4ciN6DPwOQe6kFPLFHNDK7ZLZL6abxyKC800NNRvL6emZGTvs42PmQZDp2v99BE7tCDFnpaKpYWzUFO4H5Nj6UFHxWljosTmp4dro22I2jc6i+9Bh7hdBf6CA02H00JFiyMA9u8oMhBKAgXI4oIQEBBN7a8kG2adpoI4i6CUBByJBt8tm2MW5xOCC3oIQEHrT/rmoObVrScSqv57/wARQWvK7dnCHj/rO9QQblAQEFRzi4HFoT/0B+IoMPCcBnxaN0zZ44YWu2buuSTyACDcx5YkgbsxT0/b41z9yAcAqxulp/pH2IMTEKCow6m6eQRvbtBo2HXsTuQfFBjeIQOAkcJ4viP3gdR3hBa6edlVAyaK+y7gd4PEIPRAQEGszEbZfqu1n4kFUwvDKrEOmlgDOjg2dtz37IHFBfydUEIAQVLMrC/G4WjjA09mpQax0MjCDHdzx4w2Wk2tx9KC90s/fVJDPYtMjA4gixB4/eg9UBAQVbM05lroqcX2YmXJtptO/tZBp5IHRmM7QNpG7u1B0N3v3dpQfKCUAGxvy1QUJ+HVszS9tHO5r7kOawkG5QbLJ0pbNXUzwWvs12yd4INigtSAgIPOpkfBSyyx222MLm3HEBBQZYiSSSSTqSd5KD2wZtscov5v5FBfCgICCl5g+G6n/wCPqQYuHwd9YjTwcHyC/YNSgv5NyUBAQamrzFQUVVJTSifpIzYlsenm1QeHhZhnxan6se1BtqSpjrKWKphv0cgu3aFig9kBAQbGkdtQN6tEHugIORIM/BZRDjFM47i7YPnFkF23ICAg9IJBHK1x3bigrOMYFMzEpqiCMywSuMgMYvsk7wR2oNthdK6joGRvFnklzhyJ4epBmIHFBDiGtLjwCCiZnqRNi9gb7ETW+s/mg3uTjtYNKf8A3DvUEG/QEHnUU0VZSyU89+jfbVu9pGoIQaU5dlZ+rqoXDraQUG3o6YUdIyDa2i25J5koPdAQEGjzZP0WCiL9qWVoA521QYULJabA6akghm2JSJp5OjID3HcB1DTtsgtXFBCAg0uL4ZV1Vc2pggMjOhDLgjeCSdLoNZh2KHBcYqHTU73OEYiLLgEG90FgocbixiWXYhdE9jQSHEG45oM1AQL2BJNgBcnkg0FXm2KbDp6ZlFIA+NzQ8vHp3INa+kqDGwup5QHbLgdg2O4oLm73x7UEICCOB7EGuwepqcIiljr4Jo6UDbEmzcM57uCDArKjD4cx02LUNVE9k7uhqo2mxG1oH2PmugsBBBIO8ICAgiRgkifGdzmlp9CCsTYLXR6CnMo4Oj1BQe2D4PPHiDameIxNiBLQ7e47kFiQEAoKhjYjmx2eIXbKdkN5O03IPbL9BNHiznzwvZ0UZI2mkXJ0QWlAQSN4QU3EqSvZJPPWUL3QOeXbYb70E8UGtGHOqWufRh0gG9trkILXljpWYQYZo3xvilcAHtINjY+1BuEBAQZdE8AvaSBx1QZoNwgIORIJBLSC02cDcHrQX6jqmVtHHUM/bFyOR4j0oPZAQEDcgICAg1WO4lFh9M1r3Wc/W3UgorxLX1D6iW7GyG/WexBdcrNazCXtaLATGw8wQbpAQEBBKAUEICCn5jqhVYkI2uvHTNLRy2z74+bd6UFpoD/4bS6/7LfUg90EhBCBpbcgo2M/D9d/H+QQfeD1QpMVhe4+I89G/sP97ILva2nJBCDAxuo72widwNnSDo29p/tdBR3/AKp/8JQdBoyRQ02p/VN9SD2QEBAQYuJ/BVZ/Jd6kFDIDmkHUEILtg1f39h7S9wM8fiSfkfOEGwQEBAsglBCAgIKVjv8AqWT+OP8AJBd3m7jrxQfKAgkoMTE/gms/kP8AUgr2UNKyq/lN9aC2Ek70EICAgcUGzpv8szsQeqDkRIGhNj16IA13aoNtguK+58pinv3tIbn5DvjdnNBb2lrmhzSC0i4INwR1ICAgIJQQg8KysioYOlk2nEmzI2C7pHcmj/uyCiVr56uufU19+lJ0YWkNjHAC/JB8DXUaoLZlj4Lk/nH1BBuUBAQSghBKCEGqxnGGYfEYY3Dvp48XX3g5nr5IKeb2Pr5oL7QfBtL/ACW+pBkICAgHcgpON2GO1mo1ePUEGBr2cigvmHVXfuHwT/tObZ38Q0KDJQVnNFSHTwUocPEaZHC/E6D7roK+73juwoOg0f8Akab+Uz1IPVAQEEoMTFPgms/ku9SCiDqQZNDWy0FU2eLXSzmnc5vIoLpRVsFfB0sDrj9pp98w8iEGSghAQSghAQQ5zWMc97g1g3ucbAIKNitRHVY86aFxdG6RgaSLXtYIL273x7UEICCUGJifwRW/yX+pBXsof5uq/kt9aC1oCAgIA3oNnTf5ZnYg9UHk+nhlFpIo3/xNBQYkmB4XKSX0EBJ4hlvUgxn5Vwd+6l2f4ZHD80HvR4HS0LSyB84jP+26QuaD1X3IMrvKL5XpQO8ovlelA7yi+V6UDvKL5XpQO8oubvSg+IMNp4Kl1SGl87hbpHnaIHIch2IMh0TJAQ9rXA8CLoMCfAcLqTeShhvzaNk/cg8Ics0FNJ0lO+phd8iY+pBsBRRgAEuNuN0E95RfK9KB3lF8r0oHeUXyvSgd5RfK9KB3nF8r0oPiSgjkYW7cjb8WOsR2Hggn3NozC2F1NE+No2QHtDtO0oMKbLGET3/wbWE8Y3FvqQZkWHQQwsibt7LGhou7gEH33lF8r0oHeUXyvSgd5RfK9KB3lF8r0oPOXCqCc3mpIZHcXOYCT50GJJljB5L/AOCa2/xHEeooPajwWkoInRQdIGOdtWc+9igye8ovlelB8S4bRztAmpopOt7AT6UGDNlbB5gf8II78Y3FqDPZQQxxtY3b2WtDRrwCD67yi+V6UDvOL5XpQO84vlelA7yi+V6UEOoYHNLXN2mkWLXagjrQYz8v4S/fh8Hmbb1IPF2V8Hduow3+F7h+aD5iyvh1PKJYDURPG5zJj/2UGxFFFbUuJ7UE95RfK9KB3lF8r0oHeUXyvSgd5RfK9KB3lF8r0oMaTBaKcu75jM4O5srrhvYOCDFkynhD3Bwp3MIII2JHDUaoNn3nGdTta9aB3lF8r0oHeUXyvSgd5xfK9KD5kw+CaJ8Ugc5jwWuF94KDEosvUGHzSS0zJGGRuyQXki3nQZvecXyvSgd5xfK9KB3lF8r0oHeUXyvSgd5RfK9KD2YwRsDRuCD6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1" name="图片 30" descr="下载.jpg"/>
          <p:cNvPicPr>
            <a:picLocks noChangeAspect="1"/>
          </p:cNvPicPr>
          <p:nvPr/>
        </p:nvPicPr>
        <p:blipFill>
          <a:blip r:embed="rId4"/>
          <a:srcRect t="11765" b="15966"/>
          <a:stretch>
            <a:fillRect/>
          </a:stretch>
        </p:blipFill>
        <p:spPr>
          <a:xfrm>
            <a:off x="4541834" y="1513840"/>
            <a:ext cx="4454845" cy="207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6441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845563" y="513803"/>
            <a:ext cx="728405" cy="387798"/>
          </a:xfrm>
        </p:spPr>
        <p:txBody>
          <a:bodyPr/>
          <a:lstStyle/>
          <a:p>
            <a:r>
              <a:rPr lang="zh-CN" altLang="en-US" b="1" dirty="0"/>
              <a:t>目录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511797" y="605911"/>
            <a:ext cx="2062694" cy="235449"/>
          </a:xfrm>
        </p:spPr>
        <p:txBody>
          <a:bodyPr/>
          <a:lstStyle/>
          <a:p>
            <a:r>
              <a:rPr lang="zh-CN" altLang="en-US" dirty="0"/>
              <a:t> </a:t>
            </a:r>
            <a:r>
              <a:rPr lang="en-US" altLang="zh-CN" dirty="0">
                <a:solidFill>
                  <a:schemeClr val="bg1"/>
                </a:solidFill>
              </a:rPr>
              <a:t>Contents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" name="组合 14"/>
          <p:cNvGrpSpPr/>
          <p:nvPr/>
        </p:nvGrpSpPr>
        <p:grpSpPr>
          <a:xfrm>
            <a:off x="4923234" y="1595893"/>
            <a:ext cx="4050644" cy="756000"/>
            <a:chOff x="8443326" y="1743710"/>
            <a:chExt cx="3053348" cy="1007999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8443326" y="1743710"/>
              <a:ext cx="3053348" cy="1007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118134" y="1962231"/>
              <a:ext cx="1685866" cy="5334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为什么选择墨西哥</a:t>
              </a:r>
            </a:p>
          </p:txBody>
        </p:sp>
      </p:grpSp>
      <p:grpSp>
        <p:nvGrpSpPr>
          <p:cNvPr id="5" name="组合 19"/>
          <p:cNvGrpSpPr/>
          <p:nvPr/>
        </p:nvGrpSpPr>
        <p:grpSpPr>
          <a:xfrm>
            <a:off x="4875610" y="3220296"/>
            <a:ext cx="4050644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5454945" y="3366315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为什么选择华富山</a:t>
            </a:r>
          </a:p>
        </p:txBody>
      </p:sp>
      <p:pic>
        <p:nvPicPr>
          <p:cNvPr id="1026" name="Picture 2" descr="D:\用户目录\Pictures\微信图片_201810241322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4" y="1272043"/>
            <a:ext cx="3619441" cy="3135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58825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地理位置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324774" y="584646"/>
            <a:ext cx="1953311" cy="235449"/>
          </a:xfrm>
        </p:spPr>
        <p:txBody>
          <a:bodyPr/>
          <a:lstStyle/>
          <a:p>
            <a:r>
              <a:rPr lang="en-US" altLang="zh-CN" dirty="0">
                <a:solidFill>
                  <a:schemeClr val="bg1"/>
                </a:solidFill>
              </a:rPr>
              <a:t>Location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727195" y="1264798"/>
            <a:ext cx="3512295" cy="494310"/>
            <a:chOff x="1163638" y="1687513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5" name="矩形 24"/>
            <p:cNvSpPr/>
            <p:nvPr/>
          </p:nvSpPr>
          <p:spPr>
            <a:xfrm>
              <a:off x="1163638" y="1687513"/>
              <a:ext cx="3871070" cy="659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华富山位于墨西哥新莱昂州蒙特雷市北郊</a:t>
              </a:r>
              <a:r>
                <a:rPr lang="en-US" altLang="zh-CN" sz="12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</a:t>
              </a:r>
              <a:r>
                <a:rPr lang="zh-CN" altLang="en-US" sz="12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公里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1163638" y="190010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46246" y="2186195"/>
            <a:ext cx="3512294" cy="494310"/>
            <a:chOff x="1153140" y="2675794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6" name="矩形 25"/>
            <p:cNvSpPr/>
            <p:nvPr/>
          </p:nvSpPr>
          <p:spPr>
            <a:xfrm>
              <a:off x="1153140" y="2675794"/>
              <a:ext cx="3871070" cy="6590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北距美墨边境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208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公里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163638" y="2773037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27195" y="3127469"/>
            <a:ext cx="3512295" cy="494310"/>
            <a:chOff x="1163638" y="3435475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1163638" y="3435475"/>
              <a:ext cx="3871070" cy="659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rgbClr val="C10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距离蒙特雷国际机场</a:t>
              </a:r>
              <a:r>
                <a:rPr lang="en-US" altLang="zh-CN" sz="1200" dirty="0">
                  <a:solidFill>
                    <a:srgbClr val="C10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37</a:t>
              </a:r>
              <a:r>
                <a:rPr lang="zh-CN" altLang="en-US" sz="1200" dirty="0">
                  <a:solidFill>
                    <a:srgbClr val="C10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公里</a:t>
              </a:r>
            </a:p>
            <a:p>
              <a:endParaRPr lang="zh-CN" altLang="en-US" sz="1200" dirty="0">
                <a:solidFill>
                  <a:srgbClr val="C1000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163638" y="3649186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74819" y="4032192"/>
            <a:ext cx="3512296" cy="494310"/>
            <a:chOff x="1163638" y="4309456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8" name="矩形 27"/>
            <p:cNvSpPr/>
            <p:nvPr/>
          </p:nvSpPr>
          <p:spPr>
            <a:xfrm>
              <a:off x="1163638" y="4309456"/>
              <a:ext cx="3871070" cy="6590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距离墨西哥城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910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公里</a:t>
              </a: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163638" y="4510473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623" y="1161501"/>
            <a:ext cx="4358743" cy="35925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95704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区位优势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Strategic</a:t>
            </a:r>
            <a:r>
              <a:rPr lang="zh-CN" altLang="en-US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Location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33271" y="1823910"/>
            <a:ext cx="1766390" cy="6848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1560"/>
              </a:lnSpc>
              <a:spcBef>
                <a:spcPts val="450"/>
              </a:spcBef>
              <a:defRPr/>
            </a:pP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北临美国，与德州共享</a:t>
            </a:r>
            <a:r>
              <a:rPr lang="es-ES_tradnl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4</a:t>
            </a: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公里边界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，北美自贸区理想物流枢纽</a:t>
            </a:r>
            <a:endParaRPr lang="es-ES_tradnl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356490" y="1515612"/>
            <a:ext cx="1757615" cy="2631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优越地理位置</a:t>
            </a:r>
          </a:p>
        </p:txBody>
      </p:sp>
      <p:sp>
        <p:nvSpPr>
          <p:cNvPr id="25" name="PA_文本框 24"/>
          <p:cNvSpPr txBox="1"/>
          <p:nvPr>
            <p:custDataLst>
              <p:tags r:id="rId1"/>
            </p:custDataLst>
          </p:nvPr>
        </p:nvSpPr>
        <p:spPr>
          <a:xfrm>
            <a:off x="2919091" y="1320143"/>
            <a:ext cx="311326" cy="378619"/>
          </a:xfrm>
          <a:custGeom>
            <a:avLst/>
            <a:gdLst/>
            <a:ahLst/>
            <a:cxnLst/>
            <a:rect l="l" t="t" r="r" b="b"/>
            <a:pathLst>
              <a:path w="415101" h="504825">
                <a:moveTo>
                  <a:pt x="165646" y="94655"/>
                </a:moveTo>
                <a:lnTo>
                  <a:pt x="165646" y="268188"/>
                </a:lnTo>
                <a:lnTo>
                  <a:pt x="389465" y="268188"/>
                </a:lnTo>
                <a:lnTo>
                  <a:pt x="346082" y="181422"/>
                </a:lnTo>
                <a:lnTo>
                  <a:pt x="389465" y="94655"/>
                </a:lnTo>
                <a:close/>
                <a:moveTo>
                  <a:pt x="197198" y="64089"/>
                </a:moveTo>
                <a:lnTo>
                  <a:pt x="179450" y="78879"/>
                </a:lnTo>
                <a:lnTo>
                  <a:pt x="197198" y="78879"/>
                </a:lnTo>
                <a:close/>
                <a:moveTo>
                  <a:pt x="15776" y="55215"/>
                </a:moveTo>
                <a:lnTo>
                  <a:pt x="15776" y="228749"/>
                </a:lnTo>
                <a:lnTo>
                  <a:pt x="149870" y="228749"/>
                </a:lnTo>
                <a:lnTo>
                  <a:pt x="149870" y="82823"/>
                </a:lnTo>
                <a:lnTo>
                  <a:pt x="183394" y="55215"/>
                </a:lnTo>
                <a:close/>
                <a:moveTo>
                  <a:pt x="0" y="0"/>
                </a:moveTo>
                <a:lnTo>
                  <a:pt x="15776" y="0"/>
                </a:lnTo>
                <a:lnTo>
                  <a:pt x="15776" y="39440"/>
                </a:lnTo>
                <a:lnTo>
                  <a:pt x="212973" y="39440"/>
                </a:lnTo>
                <a:lnTo>
                  <a:pt x="212973" y="78879"/>
                </a:lnTo>
                <a:lnTo>
                  <a:pt x="415101" y="78879"/>
                </a:lnTo>
                <a:lnTo>
                  <a:pt x="363829" y="181422"/>
                </a:lnTo>
                <a:lnTo>
                  <a:pt x="415101" y="283964"/>
                </a:lnTo>
                <a:lnTo>
                  <a:pt x="149870" y="283964"/>
                </a:lnTo>
                <a:lnTo>
                  <a:pt x="149870" y="244525"/>
                </a:lnTo>
                <a:lnTo>
                  <a:pt x="15776" y="244525"/>
                </a:lnTo>
                <a:lnTo>
                  <a:pt x="15776" y="504825"/>
                </a:lnTo>
                <a:lnTo>
                  <a:pt x="0" y="5048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3000" dirty="0"/>
          </a:p>
        </p:txBody>
      </p:sp>
      <p:sp>
        <p:nvSpPr>
          <p:cNvPr id="14" name="TextBox 14"/>
          <p:cNvSpPr txBox="1"/>
          <p:nvPr/>
        </p:nvSpPr>
        <p:spPr>
          <a:xfrm>
            <a:off x="2834495" y="1810194"/>
            <a:ext cx="1790670" cy="68480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156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人均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GDP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1.8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万美元</a:t>
            </a: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居墨西哥</a:t>
            </a: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，吸引外来投资全墨第一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262025" y="1518732"/>
            <a:ext cx="1757613" cy="273650"/>
          </a:xfrm>
          <a:prstGeom prst="rect">
            <a:avLst/>
          </a:prstGeom>
        </p:spPr>
        <p:txBody>
          <a:bodyPr lIns="68580" tIns="34290" rIns="68580" bIns="3429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墨西哥经济重镇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35717" y="1791076"/>
            <a:ext cx="1814948" cy="68480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156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完善的产业基础，多样的产业环境，</a:t>
            </a:r>
            <a:r>
              <a:rPr lang="zh-CN" altLang="es-ES_tradnl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服务业和制造业位居全国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前列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358939" y="1513786"/>
            <a:ext cx="1757612" cy="273650"/>
          </a:xfrm>
          <a:prstGeom prst="rect">
            <a:avLst/>
          </a:prstGeom>
        </p:spPr>
        <p:txBody>
          <a:bodyPr lIns="68580" tIns="34290" rIns="68580" bIns="3429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完善的产业配套</a:t>
            </a:r>
          </a:p>
        </p:txBody>
      </p:sp>
      <p:sp>
        <p:nvSpPr>
          <p:cNvPr id="29" name="PA_文本框 28"/>
          <p:cNvSpPr txBox="1"/>
          <p:nvPr>
            <p:custDataLst>
              <p:tags r:id="rId2"/>
            </p:custDataLst>
          </p:nvPr>
        </p:nvSpPr>
        <p:spPr>
          <a:xfrm>
            <a:off x="4904298" y="1320143"/>
            <a:ext cx="378619" cy="378619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15776" y="218889"/>
                </a:moveTo>
                <a:lnTo>
                  <a:pt x="15776" y="489049"/>
                </a:lnTo>
                <a:lnTo>
                  <a:pt x="489049" y="489049"/>
                </a:lnTo>
                <a:lnTo>
                  <a:pt x="489049" y="218889"/>
                </a:lnTo>
                <a:lnTo>
                  <a:pt x="252413" y="367773"/>
                </a:lnTo>
                <a:close/>
                <a:moveTo>
                  <a:pt x="149870" y="189309"/>
                </a:moveTo>
                <a:lnTo>
                  <a:pt x="354955" y="189309"/>
                </a:lnTo>
                <a:lnTo>
                  <a:pt x="354955" y="205085"/>
                </a:lnTo>
                <a:lnTo>
                  <a:pt x="149870" y="205085"/>
                </a:lnTo>
                <a:close/>
                <a:moveTo>
                  <a:pt x="425946" y="183394"/>
                </a:moveTo>
                <a:lnTo>
                  <a:pt x="425946" y="240581"/>
                </a:lnTo>
                <a:lnTo>
                  <a:pt x="480175" y="206071"/>
                </a:lnTo>
                <a:close/>
                <a:moveTo>
                  <a:pt x="78879" y="183394"/>
                </a:moveTo>
                <a:lnTo>
                  <a:pt x="24650" y="206071"/>
                </a:lnTo>
                <a:lnTo>
                  <a:pt x="78879" y="240581"/>
                </a:lnTo>
                <a:close/>
                <a:moveTo>
                  <a:pt x="149870" y="126206"/>
                </a:moveTo>
                <a:lnTo>
                  <a:pt x="354955" y="126206"/>
                </a:lnTo>
                <a:lnTo>
                  <a:pt x="354955" y="141982"/>
                </a:lnTo>
                <a:lnTo>
                  <a:pt x="149870" y="141982"/>
                </a:lnTo>
                <a:close/>
                <a:moveTo>
                  <a:pt x="283964" y="63103"/>
                </a:moveTo>
                <a:lnTo>
                  <a:pt x="354955" y="63103"/>
                </a:lnTo>
                <a:lnTo>
                  <a:pt x="354955" y="78879"/>
                </a:lnTo>
                <a:lnTo>
                  <a:pt x="283964" y="78879"/>
                </a:lnTo>
                <a:close/>
                <a:moveTo>
                  <a:pt x="94655" y="15776"/>
                </a:moveTo>
                <a:lnTo>
                  <a:pt x="94655" y="250441"/>
                </a:lnTo>
                <a:lnTo>
                  <a:pt x="252413" y="349039"/>
                </a:lnTo>
                <a:lnTo>
                  <a:pt x="410170" y="250441"/>
                </a:lnTo>
                <a:lnTo>
                  <a:pt x="410170" y="15776"/>
                </a:lnTo>
                <a:close/>
                <a:moveTo>
                  <a:pt x="78879" y="0"/>
                </a:moveTo>
                <a:lnTo>
                  <a:pt x="425946" y="0"/>
                </a:lnTo>
                <a:lnTo>
                  <a:pt x="425946" y="166632"/>
                </a:lnTo>
                <a:lnTo>
                  <a:pt x="504825" y="200155"/>
                </a:lnTo>
                <a:lnTo>
                  <a:pt x="504825" y="504825"/>
                </a:lnTo>
                <a:lnTo>
                  <a:pt x="0" y="504825"/>
                </a:lnTo>
                <a:lnTo>
                  <a:pt x="0" y="200155"/>
                </a:lnTo>
                <a:lnTo>
                  <a:pt x="78879" y="166632"/>
                </a:lnTo>
                <a:close/>
              </a:path>
            </a:pathLst>
          </a:custGeom>
          <a:solidFill>
            <a:srgbClr val="22222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altLang="zh-CN" sz="3000" dirty="0">
              <a:solidFill>
                <a:srgbClr val="222222"/>
              </a:solidFill>
            </a:endParaRPr>
          </a:p>
        </p:txBody>
      </p:sp>
      <p:grpSp>
        <p:nvGrpSpPr>
          <p:cNvPr id="4" name="组合 30"/>
          <p:cNvGrpSpPr/>
          <p:nvPr/>
        </p:nvGrpSpPr>
        <p:grpSpPr>
          <a:xfrm>
            <a:off x="4571999" y="2571428"/>
            <a:ext cx="4143377" cy="2025577"/>
            <a:chOff x="6095999" y="3428570"/>
            <a:chExt cx="5400676" cy="2700769"/>
          </a:xfrm>
        </p:grpSpPr>
        <p:sp>
          <p:nvSpPr>
            <p:cNvPr id="24" name="矩形 23"/>
            <p:cNvSpPr/>
            <p:nvPr/>
          </p:nvSpPr>
          <p:spPr>
            <a:xfrm>
              <a:off x="6096000" y="3428571"/>
              <a:ext cx="5400675" cy="27007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6095999" y="3428570"/>
              <a:ext cx="55187" cy="270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3"/>
              </p:custDataLst>
            </p:nvPr>
          </p:nvSpPr>
          <p:spPr>
            <a:xfrm>
              <a:off x="6107955" y="3653735"/>
              <a:ext cx="4082648" cy="7979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Title 1"/>
          <p:cNvSpPr txBox="1">
            <a:spLocks/>
          </p:cNvSpPr>
          <p:nvPr/>
        </p:nvSpPr>
        <p:spPr>
          <a:xfrm>
            <a:off x="4772976" y="2761694"/>
            <a:ext cx="2710389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zh-CN" altLang="en-US" sz="21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新莱昂州（蒙特雷市） </a:t>
            </a:r>
            <a:r>
              <a:rPr lang="en-US" altLang="zh-CN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Nuevo Leon</a:t>
            </a:r>
            <a:r>
              <a:rPr lang="zh-CN" altLang="en-US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Monterrey</a:t>
            </a:r>
            <a:endParaRPr lang="en-US" altLang="zh-CN" sz="800" b="0" dirty="0">
              <a:solidFill>
                <a:schemeClr val="accent5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urce Sans Pro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98540" y="3398219"/>
            <a:ext cx="3597426" cy="12461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新莱昂州位于墨西哥东北部，人口</a:t>
            </a:r>
            <a:r>
              <a:rPr lang="en-US" altLang="zh-CN" sz="1200" dirty="0">
                <a:latin typeface="Microsoft YaHei" charset="-122"/>
                <a:ea typeface="Microsoft YaHei" charset="-122"/>
                <a:cs typeface="Microsoft YaHei" charset="-122"/>
              </a:rPr>
              <a:t>500</a:t>
            </a:r>
            <a:r>
              <a:rPr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万，是墨西哥经济第二大州。其首府蒙特雷是墨西哥第三大城市，经济第二大城市，也被誉为墨西哥最美国化的城市，其城市声誉度、治安状况全墨</a:t>
            </a:r>
            <a:r>
              <a:rPr lang="zh-CN" altLang="en-US" sz="1200" dirty="0" smtClean="0">
                <a:latin typeface="Microsoft YaHei" charset="-122"/>
                <a:ea typeface="Microsoft YaHei" charset="-122"/>
                <a:cs typeface="Microsoft YaHei" charset="-122"/>
              </a:rPr>
              <a:t>第一。</a:t>
            </a:r>
            <a:endParaRPr lang="en-US" altLang="zh-CN" sz="1200" dirty="0" smtClean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200" b="1" dirty="0" smtClean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《</a:t>
            </a:r>
            <a:r>
              <a:rPr lang="zh-CN" altLang="en-US" sz="1200" b="1" dirty="0" smtClean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世界城市名册</a:t>
            </a:r>
            <a:r>
              <a:rPr lang="en-US" altLang="zh-CN" sz="1200" b="1" dirty="0" smtClean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2020》     </a:t>
            </a:r>
            <a:r>
              <a:rPr lang="zh-CN" altLang="en-US" sz="1200" b="1" dirty="0" smtClean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全球排名</a:t>
            </a:r>
            <a:r>
              <a:rPr lang="en-US" altLang="zh-CN" sz="1200" b="1" dirty="0" smtClean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105</a:t>
            </a:r>
            <a:r>
              <a:rPr lang="zh-CN" altLang="en-US" sz="1200" b="1" dirty="0" smtClean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位</a:t>
            </a:r>
            <a:endParaRPr lang="zh-CN" altLang="en-US" sz="12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0" name="图片 19" descr="nuevoleo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18" y="2553104"/>
            <a:ext cx="3491941" cy="2043323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21" name="Shape 2581"/>
          <p:cNvSpPr/>
          <p:nvPr/>
        </p:nvSpPr>
        <p:spPr>
          <a:xfrm>
            <a:off x="6924838" y="1280315"/>
            <a:ext cx="465631" cy="463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33" y="11950"/>
                </a:moveTo>
                <a:lnTo>
                  <a:pt x="12831" y="14044"/>
                </a:lnTo>
                <a:lnTo>
                  <a:pt x="11135" y="12801"/>
                </a:lnTo>
                <a:lnTo>
                  <a:pt x="10555" y="12375"/>
                </a:lnTo>
                <a:lnTo>
                  <a:pt x="9974" y="12801"/>
                </a:lnTo>
                <a:lnTo>
                  <a:pt x="8277" y="14044"/>
                </a:lnTo>
                <a:lnTo>
                  <a:pt x="8976" y="11950"/>
                </a:lnTo>
                <a:lnTo>
                  <a:pt x="9195" y="11291"/>
                </a:lnTo>
                <a:lnTo>
                  <a:pt x="8647" y="10864"/>
                </a:lnTo>
                <a:lnTo>
                  <a:pt x="7280" y="9801"/>
                </a:lnTo>
                <a:lnTo>
                  <a:pt x="9560" y="9801"/>
                </a:lnTo>
                <a:lnTo>
                  <a:pt x="9799" y="9167"/>
                </a:lnTo>
                <a:lnTo>
                  <a:pt x="10555" y="7167"/>
                </a:lnTo>
                <a:lnTo>
                  <a:pt x="11310" y="9167"/>
                </a:lnTo>
                <a:lnTo>
                  <a:pt x="11549" y="9801"/>
                </a:lnTo>
                <a:lnTo>
                  <a:pt x="13829" y="9801"/>
                </a:lnTo>
                <a:lnTo>
                  <a:pt x="12462" y="10864"/>
                </a:lnTo>
                <a:lnTo>
                  <a:pt x="11914" y="11291"/>
                </a:lnTo>
                <a:cubicBezTo>
                  <a:pt x="11914" y="11291"/>
                  <a:pt x="12133" y="11950"/>
                  <a:pt x="12133" y="11950"/>
                </a:cubicBezTo>
                <a:close/>
                <a:moveTo>
                  <a:pt x="12228" y="8820"/>
                </a:moveTo>
                <a:lnTo>
                  <a:pt x="10555" y="4388"/>
                </a:lnTo>
                <a:lnTo>
                  <a:pt x="8881" y="8820"/>
                </a:lnTo>
                <a:lnTo>
                  <a:pt x="4418" y="8820"/>
                </a:lnTo>
                <a:lnTo>
                  <a:pt x="8044" y="11639"/>
                </a:lnTo>
                <a:lnTo>
                  <a:pt x="6371" y="16660"/>
                </a:lnTo>
                <a:lnTo>
                  <a:pt x="10555" y="13592"/>
                </a:lnTo>
                <a:lnTo>
                  <a:pt x="14738" y="16660"/>
                </a:lnTo>
                <a:lnTo>
                  <a:pt x="13065" y="11639"/>
                </a:lnTo>
                <a:lnTo>
                  <a:pt x="16691" y="8820"/>
                </a:lnTo>
                <a:cubicBezTo>
                  <a:pt x="16691" y="8820"/>
                  <a:pt x="12228" y="8820"/>
                  <a:pt x="12228" y="8820"/>
                </a:cubicBezTo>
                <a:close/>
                <a:moveTo>
                  <a:pt x="10800" y="20618"/>
                </a:move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6847930" y="1777786"/>
            <a:ext cx="1867446" cy="68480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ts val="156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世界级家电制造中心，墨西哥汽车制造中心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ts val="1560"/>
              </a:lnSpc>
              <a:defRPr/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7371151" y="1500496"/>
            <a:ext cx="1757612" cy="273650"/>
          </a:xfrm>
          <a:prstGeom prst="rect">
            <a:avLst/>
          </a:prstGeom>
        </p:spPr>
        <p:txBody>
          <a:bodyPr lIns="68580" tIns="34290" rIns="68580" bIns="3429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世界级产业中心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3199" y="1387114"/>
            <a:ext cx="510557" cy="350604"/>
            <a:chOff x="19517684" y="3211903"/>
            <a:chExt cx="621122" cy="501001"/>
          </a:xfrm>
        </p:grpSpPr>
        <p:sp>
          <p:nvSpPr>
            <p:cNvPr id="33" name="Freeform 18"/>
            <p:cNvSpPr>
              <a:spLocks noChangeArrowheads="1"/>
            </p:cNvSpPr>
            <p:nvPr/>
          </p:nvSpPr>
          <p:spPr bwMode="auto">
            <a:xfrm>
              <a:off x="19784300" y="3291010"/>
              <a:ext cx="79104" cy="79104"/>
            </a:xfrm>
            <a:custGeom>
              <a:avLst/>
              <a:gdLst>
                <a:gd name="T0" fmla="*/ 119 w 120"/>
                <a:gd name="T1" fmla="*/ 60 h 120"/>
                <a:gd name="T2" fmla="*/ 119 w 120"/>
                <a:gd name="T3" fmla="*/ 60 h 120"/>
                <a:gd name="T4" fmla="*/ 60 w 120"/>
                <a:gd name="T5" fmla="*/ 0 h 120"/>
                <a:gd name="T6" fmla="*/ 0 w 120"/>
                <a:gd name="T7" fmla="*/ 60 h 120"/>
                <a:gd name="T8" fmla="*/ 60 w 120"/>
                <a:gd name="T9" fmla="*/ 119 h 120"/>
                <a:gd name="T10" fmla="*/ 119 w 120"/>
                <a:gd name="T11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20">
                  <a:moveTo>
                    <a:pt x="119" y="60"/>
                  </a:moveTo>
                  <a:lnTo>
                    <a:pt x="119" y="60"/>
                  </a:lnTo>
                  <a:cubicBezTo>
                    <a:pt x="119" y="30"/>
                    <a:pt x="97" y="0"/>
                    <a:pt x="60" y="0"/>
                  </a:cubicBezTo>
                  <a:cubicBezTo>
                    <a:pt x="30" y="0"/>
                    <a:pt x="0" y="30"/>
                    <a:pt x="0" y="60"/>
                  </a:cubicBezTo>
                  <a:cubicBezTo>
                    <a:pt x="0" y="97"/>
                    <a:pt x="30" y="119"/>
                    <a:pt x="60" y="119"/>
                  </a:cubicBezTo>
                  <a:cubicBezTo>
                    <a:pt x="97" y="119"/>
                    <a:pt x="119" y="97"/>
                    <a:pt x="119" y="6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85663"/>
              <a:endParaRPr lang="en-US">
                <a:solidFill>
                  <a:srgbClr val="7F7F7F"/>
                </a:solidFill>
              </a:endParaRPr>
            </a:p>
          </p:txBody>
        </p:sp>
        <p:sp>
          <p:nvSpPr>
            <p:cNvPr id="34" name="Freeform 19"/>
            <p:cNvSpPr>
              <a:spLocks noChangeArrowheads="1"/>
            </p:cNvSpPr>
            <p:nvPr/>
          </p:nvSpPr>
          <p:spPr bwMode="auto">
            <a:xfrm>
              <a:off x="19693474" y="3211903"/>
              <a:ext cx="263684" cy="401387"/>
            </a:xfrm>
            <a:custGeom>
              <a:avLst/>
              <a:gdLst>
                <a:gd name="T0" fmla="*/ 389 w 397"/>
                <a:gd name="T1" fmla="*/ 209 h 605"/>
                <a:gd name="T2" fmla="*/ 389 w 397"/>
                <a:gd name="T3" fmla="*/ 209 h 605"/>
                <a:gd name="T4" fmla="*/ 195 w 397"/>
                <a:gd name="T5" fmla="*/ 0 h 605"/>
                <a:gd name="T6" fmla="*/ 0 w 397"/>
                <a:gd name="T7" fmla="*/ 209 h 605"/>
                <a:gd name="T8" fmla="*/ 195 w 397"/>
                <a:gd name="T9" fmla="*/ 604 h 605"/>
                <a:gd name="T10" fmla="*/ 389 w 397"/>
                <a:gd name="T11" fmla="*/ 209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7" h="605">
                  <a:moveTo>
                    <a:pt x="389" y="209"/>
                  </a:moveTo>
                  <a:lnTo>
                    <a:pt x="389" y="209"/>
                  </a:lnTo>
                  <a:cubicBezTo>
                    <a:pt x="389" y="97"/>
                    <a:pt x="307" y="0"/>
                    <a:pt x="195" y="0"/>
                  </a:cubicBezTo>
                  <a:cubicBezTo>
                    <a:pt x="90" y="0"/>
                    <a:pt x="0" y="97"/>
                    <a:pt x="0" y="209"/>
                  </a:cubicBezTo>
                  <a:cubicBezTo>
                    <a:pt x="0" y="358"/>
                    <a:pt x="195" y="604"/>
                    <a:pt x="195" y="604"/>
                  </a:cubicBezTo>
                  <a:cubicBezTo>
                    <a:pt x="195" y="604"/>
                    <a:pt x="396" y="358"/>
                    <a:pt x="389" y="209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85663"/>
              <a:endParaRPr lang="en-US">
                <a:solidFill>
                  <a:srgbClr val="7F7F7F"/>
                </a:solidFill>
              </a:endParaRPr>
            </a:p>
          </p:txBody>
        </p:sp>
        <p:sp>
          <p:nvSpPr>
            <p:cNvPr id="35" name="Freeform 20"/>
            <p:cNvSpPr>
              <a:spLocks noChangeArrowheads="1"/>
            </p:cNvSpPr>
            <p:nvPr/>
          </p:nvSpPr>
          <p:spPr bwMode="auto">
            <a:xfrm>
              <a:off x="19517684" y="3507816"/>
              <a:ext cx="621122" cy="205088"/>
            </a:xfrm>
            <a:custGeom>
              <a:avLst/>
              <a:gdLst>
                <a:gd name="T0" fmla="*/ 298 w 934"/>
                <a:gd name="T1" fmla="*/ 0 h 307"/>
                <a:gd name="T2" fmla="*/ 164 w 934"/>
                <a:gd name="T3" fmla="*/ 0 h 307"/>
                <a:gd name="T4" fmla="*/ 0 w 934"/>
                <a:gd name="T5" fmla="*/ 306 h 307"/>
                <a:gd name="T6" fmla="*/ 463 w 934"/>
                <a:gd name="T7" fmla="*/ 306 h 307"/>
                <a:gd name="T8" fmla="*/ 933 w 934"/>
                <a:gd name="T9" fmla="*/ 306 h 307"/>
                <a:gd name="T10" fmla="*/ 769 w 934"/>
                <a:gd name="T11" fmla="*/ 0 h 307"/>
                <a:gd name="T12" fmla="*/ 627 w 934"/>
                <a:gd name="T1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4" h="307">
                  <a:moveTo>
                    <a:pt x="298" y="0"/>
                  </a:moveTo>
                  <a:lnTo>
                    <a:pt x="164" y="0"/>
                  </a:lnTo>
                  <a:lnTo>
                    <a:pt x="0" y="306"/>
                  </a:lnTo>
                  <a:lnTo>
                    <a:pt x="463" y="306"/>
                  </a:lnTo>
                  <a:lnTo>
                    <a:pt x="933" y="306"/>
                  </a:lnTo>
                  <a:lnTo>
                    <a:pt x="769" y="0"/>
                  </a:lnTo>
                  <a:lnTo>
                    <a:pt x="627" y="0"/>
                  </a:lnTo>
                </a:path>
              </a:pathLst>
            </a:custGeom>
            <a:noFill/>
            <a:ln w="12700" cap="flat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85663"/>
              <a:endParaRPr lang="en-US">
                <a:solidFill>
                  <a:srgbClr val="7F7F7F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617682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111523" cy="387798"/>
          </a:xfrm>
        </p:spPr>
        <p:txBody>
          <a:bodyPr/>
          <a:lstStyle/>
          <a:p>
            <a:r>
              <a:rPr lang="zh-CN" altLang="en-US" b="1" dirty="0"/>
              <a:t> 开发</a:t>
            </a:r>
            <a:r>
              <a:rPr altLang="en-US" b="1" dirty="0"/>
              <a:t>商</a:t>
            </a:r>
            <a:endParaRPr lang="zh-CN" altLang="en-US" b="1" dirty="0"/>
          </a:p>
        </p:txBody>
      </p:sp>
      <p:grpSp>
        <p:nvGrpSpPr>
          <p:cNvPr id="31" name="组合 30"/>
          <p:cNvGrpSpPr/>
          <p:nvPr/>
        </p:nvGrpSpPr>
        <p:grpSpPr>
          <a:xfrm>
            <a:off x="733304" y="1078269"/>
            <a:ext cx="3506486" cy="607300"/>
            <a:chOff x="6095999" y="3362078"/>
            <a:chExt cx="5400677" cy="1898897"/>
          </a:xfrm>
        </p:grpSpPr>
        <p:sp>
          <p:nvSpPr>
            <p:cNvPr id="24" name="矩形 23"/>
            <p:cNvSpPr/>
            <p:nvPr/>
          </p:nvSpPr>
          <p:spPr>
            <a:xfrm>
              <a:off x="6096001" y="3362078"/>
              <a:ext cx="5400675" cy="18988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6095999" y="3856426"/>
              <a:ext cx="71163" cy="64795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93950" y="1138984"/>
            <a:ext cx="3367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北美华富山工业园开发有限公司于</a:t>
            </a:r>
            <a:r>
              <a:rPr lang="en-US" altLang="zh-CN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月在墨西哥新莱昂州蒙特雷市注册成立</a:t>
            </a:r>
          </a:p>
        </p:txBody>
      </p:sp>
      <p:pic>
        <p:nvPicPr>
          <p:cNvPr id="26" name="Picture 2" descr="D:\墨西哥\实地调研-2015-10\照片\IMG_20151022_090044633.jpg"/>
          <p:cNvPicPr>
            <a:picLocks noChangeAspect="1" noChangeArrowheads="1"/>
          </p:cNvPicPr>
          <p:nvPr/>
        </p:nvPicPr>
        <p:blipFill rotWithShape="1">
          <a:blip r:embed="rId3" cstate="print"/>
          <a:srcRect b="30401"/>
          <a:stretch/>
        </p:blipFill>
        <p:spPr bwMode="auto">
          <a:xfrm>
            <a:off x="5311037" y="1296735"/>
            <a:ext cx="3181610" cy="3432482"/>
          </a:xfrm>
          <a:prstGeom prst="rect">
            <a:avLst/>
          </a:prstGeom>
          <a:noFill/>
        </p:spPr>
      </p:pic>
      <p:pic>
        <p:nvPicPr>
          <p:cNvPr id="36" name="Picture 3" descr="D:\墨西哥\开幕仪式照片\Hofusan_04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164" y="2406799"/>
            <a:ext cx="3483626" cy="2322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0" name="组合 9"/>
          <p:cNvGrpSpPr/>
          <p:nvPr/>
        </p:nvGrpSpPr>
        <p:grpSpPr>
          <a:xfrm>
            <a:off x="727196" y="1791899"/>
            <a:ext cx="3512294" cy="494310"/>
            <a:chOff x="1163638" y="2561494"/>
            <a:chExt cx="3871070" cy="65908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矩形 10"/>
            <p:cNvSpPr/>
            <p:nvPr/>
          </p:nvSpPr>
          <p:spPr>
            <a:xfrm>
              <a:off x="1163638" y="2561494"/>
              <a:ext cx="3871070" cy="6590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三大股东：华立集团、富通集团、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SANTOS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家族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163638" y="2773037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sp>
        <p:nvSpPr>
          <p:cNvPr id="15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400974" y="584646"/>
            <a:ext cx="2062694" cy="235449"/>
          </a:xfrm>
        </p:spPr>
        <p:txBody>
          <a:bodyPr/>
          <a:lstStyle/>
          <a:p>
            <a:r>
              <a:rPr lang="en-US" altLang="zh-CN" dirty="0"/>
              <a:t>Developer</a:t>
            </a:r>
          </a:p>
        </p:txBody>
      </p:sp>
    </p:spTree>
    <p:extLst>
      <p:ext uri="{BB962C8B-B14F-4D97-AF65-F5344CB8AC3E}">
        <p14:creationId xmlns="" xmlns:p14="http://schemas.microsoft.com/office/powerpoint/2010/main" val="4104007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70528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总体规划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509306" y="541536"/>
            <a:ext cx="2062694" cy="25391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/>
              <a:t>General</a:t>
            </a:r>
            <a:r>
              <a:rPr lang="zh-CN" altLang="en-US" dirty="0"/>
              <a:t> </a:t>
            </a:r>
            <a:r>
              <a:rPr lang="en-US" altLang="zh-CN" dirty="0"/>
              <a:t>Plan</a:t>
            </a:r>
            <a:endParaRPr lang="zh-CN" altLang="en-US" dirty="0"/>
          </a:p>
        </p:txBody>
      </p:sp>
      <p:pic>
        <p:nvPicPr>
          <p:cNvPr id="1026" name="Picture 2" descr="D:\墨西哥招商\宣传资料\2017.5最新总规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94" y="1235143"/>
            <a:ext cx="6259940" cy="34333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6497284" y="1254697"/>
            <a:ext cx="2540049" cy="1034934"/>
            <a:chOff x="8443327" y="1912739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5" name="矩形 14"/>
            <p:cNvSpPr/>
            <p:nvPr/>
          </p:nvSpPr>
          <p:spPr>
            <a:xfrm>
              <a:off x="8443327" y="1912739"/>
              <a:ext cx="3053348" cy="10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8443327" y="1960009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7"/>
            <p:cNvSpPr txBox="1"/>
            <p:nvPr/>
          </p:nvSpPr>
          <p:spPr>
            <a:xfrm>
              <a:off x="8455582" y="2014319"/>
              <a:ext cx="3041092" cy="839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485"/>
                </a:lnSpc>
                <a:spcBef>
                  <a:spcPts val="45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华富山规划总面积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8.5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平方公里，其中工业用地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平方公里，配套开发标准厂房、仓储物流和商业、生活设施</a:t>
              </a:r>
              <a:endParaRPr lang="es-ES_tradnl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07480" y="2460345"/>
            <a:ext cx="2529853" cy="1000486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8443327" y="2911511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7"/>
            <p:cNvSpPr txBox="1"/>
            <p:nvPr/>
          </p:nvSpPr>
          <p:spPr>
            <a:xfrm>
              <a:off x="8497327" y="2991707"/>
              <a:ext cx="2947606" cy="713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560"/>
                </a:lnSpc>
                <a:defRPr/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预计将吸纳超过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家企业，入园企业投资额预计超过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亿美元，为项目所在地提供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万个就业岗位</a:t>
              </a:r>
              <a:endParaRPr lang="es-ES_tradnl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6507480" y="3633595"/>
            <a:ext cx="2540049" cy="10349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7"/>
          <p:cNvSpPr txBox="1"/>
          <p:nvPr/>
        </p:nvSpPr>
        <p:spPr>
          <a:xfrm>
            <a:off x="6497284" y="3835418"/>
            <a:ext cx="25298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85"/>
              </a:lnSpc>
              <a:spcBef>
                <a:spcPts val="45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计划分三期开发，第一期面积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平方公里。</a:t>
            </a:r>
            <a:endParaRPr lang="es-ES_tradnl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09807" y="3690745"/>
            <a:ext cx="44922" cy="237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478691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altLang="en-US" b="1" dirty="0"/>
              <a:t>产业定位</a:t>
            </a:r>
            <a:endParaRPr lang="zh-CN" altLang="en-US" b="1" dirty="0"/>
          </a:p>
        </p:txBody>
      </p:sp>
      <p:grpSp>
        <p:nvGrpSpPr>
          <p:cNvPr id="3" name="组合 24"/>
          <p:cNvGrpSpPr/>
          <p:nvPr/>
        </p:nvGrpSpPr>
        <p:grpSpPr>
          <a:xfrm>
            <a:off x="523874" y="1362074"/>
            <a:ext cx="8221677" cy="2085976"/>
            <a:chOff x="1531191" y="1845353"/>
            <a:chExt cx="9722900" cy="2727170"/>
          </a:xfrm>
        </p:grpSpPr>
        <p:grpSp>
          <p:nvGrpSpPr>
            <p:cNvPr id="4" name="组合 25"/>
            <p:cNvGrpSpPr/>
            <p:nvPr/>
          </p:nvGrpSpPr>
          <p:grpSpPr>
            <a:xfrm>
              <a:off x="1531191" y="1845353"/>
              <a:ext cx="1920024" cy="2640000"/>
              <a:chOff x="1471804" y="1856110"/>
              <a:chExt cx="1920024" cy="2640000"/>
            </a:xfrm>
          </p:grpSpPr>
          <p:sp>
            <p:nvSpPr>
              <p:cNvPr id="36" name="矩形 1"/>
              <p:cNvSpPr>
                <a:spLocks noChangeArrowheads="1"/>
              </p:cNvSpPr>
              <p:nvPr/>
            </p:nvSpPr>
            <p:spPr bwMode="auto">
              <a:xfrm>
                <a:off x="1471828" y="1856110"/>
                <a:ext cx="1920000" cy="1920000"/>
              </a:xfrm>
              <a:prstGeom prst="rect">
                <a:avLst/>
              </a:prstGeom>
              <a:blipFill dpi="0" rotWithShape="0">
                <a:blip r:embed="rId3" cstate="email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  <a:effectLst>
                <a:outerShdw blurRad="190500" dist="1270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lIns="108839" tIns="54420" rIns="108839" bIns="54420" anchor="ctr"/>
              <a:lstStyle>
                <a:lvl1pPr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/>
                <a:endParaRPr lang="zh-CN" altLang="en-US" sz="16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 bwMode="auto">
              <a:xfrm>
                <a:off x="1471804" y="3776110"/>
                <a:ext cx="1919988" cy="720000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  <a:effectLst>
                <a:outerShdw blurRad="190500" dist="1270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none" lIns="0" tIns="54420" rIns="0" bIns="54420" anchor="ctr"/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1600" b="1" dirty="0">
                    <a:solidFill>
                      <a:srgbClr val="EB531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汽摩配件</a:t>
                </a:r>
                <a:endParaRPr lang="en-US" altLang="zh-CN" sz="1200" dirty="0">
                  <a:solidFill>
                    <a:srgbClr val="EB531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26"/>
            <p:cNvGrpSpPr/>
            <p:nvPr/>
          </p:nvGrpSpPr>
          <p:grpSpPr>
            <a:xfrm>
              <a:off x="4131593" y="1845353"/>
              <a:ext cx="1920054" cy="2640000"/>
              <a:chOff x="3937852" y="1856110"/>
              <a:chExt cx="1920054" cy="2640000"/>
            </a:xfrm>
          </p:grpSpPr>
          <p:sp>
            <p:nvSpPr>
              <p:cNvPr id="34" name="矩形 4"/>
              <p:cNvSpPr>
                <a:spLocks noChangeArrowheads="1"/>
              </p:cNvSpPr>
              <p:nvPr/>
            </p:nvSpPr>
            <p:spPr bwMode="auto">
              <a:xfrm>
                <a:off x="3937906" y="1856110"/>
                <a:ext cx="1920000" cy="1920000"/>
              </a:xfrm>
              <a:prstGeom prst="rect">
                <a:avLst/>
              </a:prstGeom>
              <a:blipFill dpi="0" rotWithShape="0">
                <a:blip r:embed="rId4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  <a:effectLst>
                <a:outerShdw blurRad="190500" dist="1270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lIns="108839" tIns="54420" rIns="108839" bIns="54420" anchor="ctr"/>
              <a:lstStyle>
                <a:lvl1pPr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/>
                <a:endParaRPr lang="zh-CN" altLang="en-US" sz="160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 bwMode="auto">
              <a:xfrm>
                <a:off x="3937852" y="3776110"/>
                <a:ext cx="1920030" cy="720000"/>
              </a:xfrm>
              <a:prstGeom prst="rect">
                <a:avLst/>
              </a:prstGeom>
              <a:solidFill>
                <a:srgbClr val="EB5317">
                  <a:alpha val="85000"/>
                </a:srgbClr>
              </a:solidFill>
              <a:ln>
                <a:noFill/>
              </a:ln>
              <a:effectLst>
                <a:outerShdw blurRad="190500" dist="1270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none" lIns="0" tIns="54420" rIns="0" bIns="54420" anchor="ctr"/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1600" b="1" dirty="0">
                    <a:solidFill>
                      <a:srgbClr val="F8F8F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家电关键部件</a:t>
                </a:r>
                <a:endParaRPr lang="zh-CN" altLang="en-US" sz="1200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 bwMode="auto">
            <a:xfrm>
              <a:off x="6764201" y="3715542"/>
              <a:ext cx="1852174" cy="719999"/>
            </a:xfrm>
            <a:prstGeom prst="rect">
              <a:avLst/>
            </a:prstGeom>
            <a:solidFill>
              <a:srgbClr val="EB5317">
                <a:alpha val="85000"/>
              </a:srgbClr>
            </a:soli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none" lIns="0" tIns="54420" rIns="0" bIns="54420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6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家具</a:t>
              </a:r>
              <a:endPara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4"/>
            <p:cNvGrpSpPr/>
            <p:nvPr/>
          </p:nvGrpSpPr>
          <p:grpSpPr>
            <a:xfrm>
              <a:off x="9334091" y="1944975"/>
              <a:ext cx="1920000" cy="2627548"/>
              <a:chOff x="9005996" y="1955732"/>
              <a:chExt cx="1920000" cy="2627548"/>
            </a:xfrm>
          </p:grpSpPr>
          <p:sp>
            <p:nvSpPr>
              <p:cNvPr id="30" name="矩形 9"/>
              <p:cNvSpPr>
                <a:spLocks noChangeArrowheads="1"/>
              </p:cNvSpPr>
              <p:nvPr/>
            </p:nvSpPr>
            <p:spPr bwMode="auto">
              <a:xfrm>
                <a:off x="9005996" y="1955732"/>
                <a:ext cx="1920000" cy="1920001"/>
              </a:xfrm>
              <a:prstGeom prst="rect">
                <a:avLst/>
              </a:prstGeom>
              <a:blipFill dpi="0" rotWithShape="0">
                <a:blip r:embed="rId5" cstate="email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  <a:effectLst>
                <a:outerShdw blurRad="190500" dist="1270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lIns="108839" tIns="54420" rIns="108839" bIns="54420" anchor="ctr"/>
              <a:lstStyle/>
              <a:p>
                <a:pPr algn="ctr"/>
                <a:endParaRPr lang="zh-CN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 bwMode="auto">
              <a:xfrm>
                <a:off x="9042981" y="3863280"/>
                <a:ext cx="1860486" cy="720000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  <a:effectLst>
                <a:outerShdw blurRad="190500" dist="1270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none" lIns="0" tIns="54420" rIns="0" bIns="54420" anchor="ctr"/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1600" b="1" dirty="0">
                    <a:solidFill>
                      <a:srgbClr val="EB531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机械、电子、通信</a:t>
                </a:r>
                <a:endParaRPr lang="en-US" altLang="zh-CN" sz="1600" b="1" dirty="0">
                  <a:solidFill>
                    <a:srgbClr val="EB531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1600" b="1" dirty="0">
                    <a:solidFill>
                      <a:srgbClr val="EB531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核心零部件产业</a:t>
                </a:r>
                <a:endParaRPr lang="zh-CN" altLang="en-US" sz="1200" dirty="0">
                  <a:solidFill>
                    <a:srgbClr val="EB531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9" name="矩形 38"/>
          <p:cNvSpPr/>
          <p:nvPr/>
        </p:nvSpPr>
        <p:spPr>
          <a:xfrm>
            <a:off x="333375" y="3867150"/>
            <a:ext cx="8514579" cy="8096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rtlCol="0" anchor="ctr"/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主要吸引汽摩零部件、家电零部件、家具、机械电子、通信等制造型企业入园形成以龙头企业为主导，上下游配套产业入驻的产业链集群发展模式</a:t>
            </a:r>
            <a:endParaRPr lang="en-US" altLang="en-US" sz="1600" dirty="0">
              <a:ln>
                <a:solidFill>
                  <a:srgbClr val="00B0F0"/>
                </a:solidFill>
              </a:ln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13314" name="AutoShape 2" descr="https://ss3.bdstatic.com/70cFv8Sh_Q1YnxGkpoWK1HF6hhy/it/u=3260532237,336361126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16" name="AutoShape 4" descr="https://ss3.bdstatic.com/70cFv8Sh_Q1YnxGkpoWK1HF6hhy/it/u=3260532237,336361126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18" name="AutoShape 6" descr="https://ss1.bdstatic.com/70cFuXSh_Q1YnxGkpoWK1HF6hhy/it/u=3635185101,1829937990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1" name="图片 20" descr="u=3635185101,1829937990&amp;fm=26&amp;gp=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524" y="1314449"/>
            <a:ext cx="1562576" cy="1476376"/>
          </a:xfrm>
          <a:prstGeom prst="rect">
            <a:avLst/>
          </a:prstGeom>
        </p:spPr>
      </p:pic>
      <p:sp>
        <p:nvSpPr>
          <p:cNvPr id="19" name="文本占位符 2">
            <a:extLst>
              <a:ext uri="{FF2B5EF4-FFF2-40B4-BE49-F238E27FC236}">
                <a16:creationId xmlns="" xmlns:a16="http://schemas.microsoft.com/office/drawing/2014/main" id="{0D11F699-32DA-4452-9801-9E30C21BC0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09306" y="541536"/>
            <a:ext cx="2062694" cy="25391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/>
              <a:t>Industrial Orientation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613143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521234" y="1553356"/>
            <a:ext cx="2294999" cy="131426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hidden="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基础设施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594463" y="600791"/>
            <a:ext cx="2062694" cy="25391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/>
              <a:t>Infrastructures</a:t>
            </a:r>
            <a:endParaRPr lang="zh-CN" altLang="en-US" dirty="0"/>
          </a:p>
        </p:txBody>
      </p:sp>
      <p:grpSp>
        <p:nvGrpSpPr>
          <p:cNvPr id="5" name="组合 31"/>
          <p:cNvGrpSpPr/>
          <p:nvPr/>
        </p:nvGrpSpPr>
        <p:grpSpPr>
          <a:xfrm>
            <a:off x="3424500" y="1571625"/>
            <a:ext cx="2295000" cy="1296000"/>
            <a:chOff x="4566000" y="2095500"/>
            <a:chExt cx="3060000" cy="1728000"/>
          </a:xfrm>
          <a:blipFill>
            <a:blip r:embed="rId5"/>
            <a:stretch>
              <a:fillRect/>
            </a:stretch>
          </a:blipFill>
        </p:grpSpPr>
        <p:sp>
          <p:nvSpPr>
            <p:cNvPr id="41" name="矩形 40"/>
            <p:cNvSpPr/>
            <p:nvPr/>
          </p:nvSpPr>
          <p:spPr>
            <a:xfrm>
              <a:off x="4566000" y="2095500"/>
              <a:ext cx="3060000" cy="1728000"/>
            </a:xfrm>
            <a:prstGeom prst="rect">
              <a:avLst/>
            </a:prstGeom>
            <a:grpFill/>
            <a:ln w="9525"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平行四边形 41"/>
            <p:cNvSpPr/>
            <p:nvPr/>
          </p:nvSpPr>
          <p:spPr>
            <a:xfrm>
              <a:off x="4834413" y="2095500"/>
              <a:ext cx="1216152" cy="1728000"/>
            </a:xfrm>
            <a:prstGeom prst="parallelogram">
              <a:avLst>
                <a:gd name="adj" fmla="val 4254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矩形 43"/>
          <p:cNvSpPr/>
          <p:nvPr/>
        </p:nvSpPr>
        <p:spPr>
          <a:xfrm>
            <a:off x="6327506" y="1571625"/>
            <a:ext cx="2295000" cy="1296000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33"/>
          <p:cNvGrpSpPr/>
          <p:nvPr/>
        </p:nvGrpSpPr>
        <p:grpSpPr>
          <a:xfrm>
            <a:off x="520304" y="3301004"/>
            <a:ext cx="2295000" cy="1296000"/>
            <a:chOff x="693738" y="4401338"/>
            <a:chExt cx="3060000" cy="1728000"/>
          </a:xfrm>
          <a:blipFill>
            <a:blip r:embed="rId7"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693738" y="4401338"/>
              <a:ext cx="3060000" cy="1728000"/>
            </a:xfrm>
            <a:prstGeom prst="rect">
              <a:avLst/>
            </a:prstGeom>
            <a:grpFill/>
            <a:ln w="9525"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平行四边形 47"/>
            <p:cNvSpPr/>
            <p:nvPr/>
          </p:nvSpPr>
          <p:spPr>
            <a:xfrm>
              <a:off x="963738" y="4401338"/>
              <a:ext cx="1216152" cy="1728000"/>
            </a:xfrm>
            <a:prstGeom prst="parallelogram">
              <a:avLst>
                <a:gd name="adj" fmla="val 4254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34"/>
          <p:cNvGrpSpPr/>
          <p:nvPr/>
        </p:nvGrpSpPr>
        <p:grpSpPr>
          <a:xfrm>
            <a:off x="3424500" y="3301004"/>
            <a:ext cx="2295000" cy="1296000"/>
            <a:chOff x="4566000" y="4401338"/>
            <a:chExt cx="3060000" cy="1728000"/>
          </a:xfrm>
        </p:grpSpPr>
        <p:sp>
          <p:nvSpPr>
            <p:cNvPr id="50" name="矩形 49"/>
            <p:cNvSpPr/>
            <p:nvPr/>
          </p:nvSpPr>
          <p:spPr>
            <a:xfrm>
              <a:off x="4566000" y="4401338"/>
              <a:ext cx="3060000" cy="1728000"/>
            </a:xfrm>
            <a:prstGeom prst="rect">
              <a:avLst/>
            </a:prstGeom>
            <a:blipFill>
              <a:blip r:embed="rId8" cstate="print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平行四边形 50"/>
            <p:cNvSpPr/>
            <p:nvPr/>
          </p:nvSpPr>
          <p:spPr>
            <a:xfrm>
              <a:off x="4834413" y="4401338"/>
              <a:ext cx="1216152" cy="1728000"/>
            </a:xfrm>
            <a:prstGeom prst="parallelogram">
              <a:avLst>
                <a:gd name="adj" fmla="val 42544"/>
              </a:avLst>
            </a:prstGeom>
            <a:gradFill flip="none" rotWithShape="1">
              <a:gsLst>
                <a:gs pos="66000">
                  <a:schemeClr val="bg1">
                    <a:alpha val="0"/>
                  </a:schemeClr>
                </a:gs>
                <a:gs pos="0">
                  <a:schemeClr val="bg1">
                    <a:alpha val="8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35"/>
          <p:cNvGrpSpPr/>
          <p:nvPr/>
        </p:nvGrpSpPr>
        <p:grpSpPr>
          <a:xfrm>
            <a:off x="6327506" y="3301004"/>
            <a:ext cx="2295000" cy="1296000"/>
            <a:chOff x="8436675" y="4401338"/>
            <a:chExt cx="3060000" cy="1728000"/>
          </a:xfrm>
        </p:grpSpPr>
        <p:sp>
          <p:nvSpPr>
            <p:cNvPr id="53" name="矩形 52"/>
            <p:cNvSpPr/>
            <p:nvPr/>
          </p:nvSpPr>
          <p:spPr>
            <a:xfrm>
              <a:off x="8436675" y="4401338"/>
              <a:ext cx="3060000" cy="1728000"/>
            </a:xfrm>
            <a:prstGeom prst="rect">
              <a:avLst/>
            </a:prstGeom>
            <a:blipFill>
              <a:blip r:embed="rId9" cstate="print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平行四边形 53"/>
            <p:cNvSpPr/>
            <p:nvPr/>
          </p:nvSpPr>
          <p:spPr>
            <a:xfrm>
              <a:off x="8706675" y="4401338"/>
              <a:ext cx="1216152" cy="1728000"/>
            </a:xfrm>
            <a:prstGeom prst="parallelogram">
              <a:avLst>
                <a:gd name="adj" fmla="val 42544"/>
              </a:avLst>
            </a:prstGeom>
            <a:gradFill flip="none" rotWithShape="1">
              <a:gsLst>
                <a:gs pos="66000">
                  <a:schemeClr val="bg1">
                    <a:alpha val="0"/>
                  </a:schemeClr>
                </a:gs>
                <a:gs pos="0">
                  <a:schemeClr val="bg1">
                    <a:alpha val="8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矩形 54"/>
          <p:cNvSpPr/>
          <p:nvPr/>
        </p:nvSpPr>
        <p:spPr>
          <a:xfrm>
            <a:off x="722804" y="1382625"/>
            <a:ext cx="1890000" cy="37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高标准道路</a:t>
            </a:r>
          </a:p>
        </p:txBody>
      </p:sp>
      <p:sp>
        <p:nvSpPr>
          <p:cNvPr id="56" name="矩形 55"/>
          <p:cNvSpPr/>
          <p:nvPr/>
        </p:nvSpPr>
        <p:spPr>
          <a:xfrm>
            <a:off x="3627000" y="1392885"/>
            <a:ext cx="1890000" cy="37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现代化标准厂房</a:t>
            </a:r>
          </a:p>
        </p:txBody>
      </p:sp>
      <p:sp>
        <p:nvSpPr>
          <p:cNvPr id="57" name="矩形 56"/>
          <p:cNvSpPr/>
          <p:nvPr/>
        </p:nvSpPr>
        <p:spPr>
          <a:xfrm>
            <a:off x="6530006" y="1392885"/>
            <a:ext cx="1890000" cy="37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充足自来水供应</a:t>
            </a:r>
          </a:p>
        </p:txBody>
      </p:sp>
      <p:sp>
        <p:nvSpPr>
          <p:cNvPr id="58" name="矩形 57"/>
          <p:cNvSpPr/>
          <p:nvPr/>
        </p:nvSpPr>
        <p:spPr>
          <a:xfrm>
            <a:off x="722804" y="3101744"/>
            <a:ext cx="1890000" cy="37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污水处理</a:t>
            </a:r>
          </a:p>
        </p:txBody>
      </p:sp>
      <p:sp>
        <p:nvSpPr>
          <p:cNvPr id="59" name="矩形 58"/>
          <p:cNvSpPr/>
          <p:nvPr/>
        </p:nvSpPr>
        <p:spPr>
          <a:xfrm>
            <a:off x="3627000" y="3112004"/>
            <a:ext cx="1890000" cy="37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可持续的电力供应</a:t>
            </a:r>
          </a:p>
        </p:txBody>
      </p:sp>
      <p:sp>
        <p:nvSpPr>
          <p:cNvPr id="60" name="矩形 59"/>
          <p:cNvSpPr/>
          <p:nvPr/>
        </p:nvSpPr>
        <p:spPr>
          <a:xfrm>
            <a:off x="6530006" y="3112004"/>
            <a:ext cx="1890000" cy="37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网络通信全覆盖</a:t>
            </a:r>
          </a:p>
        </p:txBody>
      </p:sp>
    </p:spTree>
    <p:extLst>
      <p:ext uri="{BB962C8B-B14F-4D97-AF65-F5344CB8AC3E}">
        <p14:creationId xmlns="" xmlns:p14="http://schemas.microsoft.com/office/powerpoint/2010/main" val="18919634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lang="zh-CN" altLang="en-US" b="1" dirty="0"/>
              <a:t>服务体系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Service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9684" y="1309255"/>
            <a:ext cx="262538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1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园区运营管理，产业发展服务</a:t>
            </a:r>
          </a:p>
        </p:txBody>
      </p:sp>
      <p:pic>
        <p:nvPicPr>
          <p:cNvPr id="1026" name="Picture 2" descr="C:\墨西哥\照片宣传片\客户服务中心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553" y="1822739"/>
            <a:ext cx="4169137" cy="2989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图片 23" descr="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04568" y="1028700"/>
            <a:ext cx="3358432" cy="411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3143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103853" y="474595"/>
            <a:ext cx="1318310" cy="387798"/>
          </a:xfrm>
        </p:spPr>
        <p:txBody>
          <a:bodyPr/>
          <a:lstStyle/>
          <a:p>
            <a:r>
              <a:rPr altLang="en-US" b="1" dirty="0"/>
              <a:t>入园企业</a:t>
            </a:r>
            <a:endParaRPr lang="zh-CN" altLang="en-US" b="1" dirty="0"/>
          </a:p>
        </p:txBody>
      </p:sp>
      <p:pic>
        <p:nvPicPr>
          <p:cNvPr id="24" name="图片 23" descr="新坐标开业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" y="1333206"/>
            <a:ext cx="4238625" cy="29435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1095374" y="4495800"/>
            <a:ext cx="3409951" cy="338554"/>
          </a:xfrm>
          <a:prstGeom prst="rect">
            <a:avLst/>
          </a:prstGeom>
          <a:solidFill>
            <a:srgbClr val="FFFF00"/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华文彩云" pitchFamily="2" charset="-122"/>
                <a:ea typeface="华文彩云" pitchFamily="2" charset="-122"/>
              </a:rPr>
              <a:t>     第一家入园企业新坐标开业仪式</a:t>
            </a:r>
          </a:p>
        </p:txBody>
      </p:sp>
      <p:pic>
        <p:nvPicPr>
          <p:cNvPr id="7" name="图片 6" descr="微信图片_201912131029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3171825"/>
            <a:ext cx="4071934" cy="1800929"/>
          </a:xfrm>
          <a:prstGeom prst="rect">
            <a:avLst/>
          </a:prstGeom>
        </p:spPr>
      </p:pic>
      <p:pic>
        <p:nvPicPr>
          <p:cNvPr id="8" name="图片 7" descr="微信图片_201912131028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24449" y="1038391"/>
            <a:ext cx="4019551" cy="2095334"/>
          </a:xfrm>
          <a:prstGeom prst="rect">
            <a:avLst/>
          </a:prstGeom>
        </p:spPr>
      </p:pic>
      <p:sp>
        <p:nvSpPr>
          <p:cNvPr id="9" name="文本占位符 2">
            <a:extLst>
              <a:ext uri="{FF2B5EF4-FFF2-40B4-BE49-F238E27FC236}">
                <a16:creationId xmlns="" xmlns:a16="http://schemas.microsoft.com/office/drawing/2014/main" id="{844C5116-70A8-49DD-B14E-0874C617D5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2631" y="550769"/>
            <a:ext cx="2062694" cy="235449"/>
          </a:xfrm>
        </p:spPr>
        <p:txBody>
          <a:bodyPr/>
          <a:lstStyle/>
          <a:p>
            <a:r>
              <a:rPr lang="en-US" altLang="zh-CN" dirty="0"/>
              <a:t>Enterprises in </a:t>
            </a:r>
            <a:r>
              <a:rPr lang="en-US" altLang="zh-CN" dirty="0" err="1"/>
              <a:t>Hofusan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613143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923109" y="1157743"/>
            <a:ext cx="5030391" cy="756000"/>
            <a:chOff x="8443327" y="1718310"/>
            <a:chExt cx="3060527" cy="1007999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8450506" y="1718310"/>
              <a:ext cx="3053348" cy="1007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486036" y="1771731"/>
              <a:ext cx="2156536" cy="9438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区位优势：</a:t>
              </a:r>
              <a:r>
                <a:rPr lang="zh-CN" altLang="en-US" sz="1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交通便捷，就近供货</a:t>
              </a:r>
            </a:p>
            <a:p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942159" y="2058246"/>
            <a:ext cx="4982766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42160" y="3101625"/>
            <a:ext cx="5001816" cy="756000"/>
            <a:chOff x="8443327" y="3965082"/>
            <a:chExt cx="3770335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6" name="矩形 25"/>
            <p:cNvSpPr/>
            <p:nvPr/>
          </p:nvSpPr>
          <p:spPr>
            <a:xfrm>
              <a:off x="8443327" y="3965082"/>
              <a:ext cx="3770335" cy="10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443327" y="406934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8519516" y="4147074"/>
              <a:ext cx="3193865" cy="533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配套优势：</a:t>
              </a:r>
              <a:r>
                <a:rPr lang="zh-CN" altLang="en-US" sz="18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周边配套齐全，产业链完善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4012058" y="2298368"/>
            <a:ext cx="30828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安全优势：</a:t>
            </a:r>
            <a:r>
              <a:rPr lang="zh-CN" altLang="en-US" sz="1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人身与防疫安全</a:t>
            </a:r>
            <a:endParaRPr lang="zh-CN" altLang="en-US" sz="1800" dirty="0">
              <a:solidFill>
                <a:srgbClr val="C00000"/>
              </a:solidFill>
              <a:latin typeface="微软雅黑 Light"/>
              <a:ea typeface="微软雅黑" panose="020B0503020204020204" pitchFamily="34" charset="-122"/>
            </a:endParaRPr>
          </a:p>
        </p:txBody>
      </p:sp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498120" cy="387798"/>
          </a:xfrm>
        </p:spPr>
        <p:txBody>
          <a:bodyPr/>
          <a:lstStyle/>
          <a:p>
            <a:r>
              <a:rPr lang="zh-CN" altLang="en-US" b="1" dirty="0"/>
              <a:t>为什么选择华富山</a:t>
            </a: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284770" y="563524"/>
            <a:ext cx="1117547" cy="235304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Why Hofusan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04" y="1189225"/>
            <a:ext cx="2867993" cy="352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3913583" y="4063650"/>
            <a:ext cx="5049441" cy="756000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4" name="矩形 33"/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4040633" y="4231943"/>
            <a:ext cx="44678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服务优势：</a:t>
            </a:r>
            <a:r>
              <a:rPr lang="zh-CN" altLang="en-US" sz="1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园区提供“一站式”中文服务</a:t>
            </a:r>
            <a:endParaRPr lang="zh-CN" altLang="en-US" sz="1800" dirty="0">
              <a:solidFill>
                <a:srgbClr val="C00000"/>
              </a:solidFill>
              <a:latin typeface="微软雅黑 Ligh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0746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1318310" cy="387798"/>
          </a:xfrm>
        </p:spPr>
        <p:txBody>
          <a:bodyPr/>
          <a:lstStyle/>
          <a:p>
            <a:r>
              <a:rPr altLang="en-US" b="1" dirty="0"/>
              <a:t>入园模式</a:t>
            </a:r>
            <a:endParaRPr lang="zh-CN" altLang="en-US" b="1" dirty="0"/>
          </a:p>
        </p:txBody>
      </p: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4FDE05D7-5168-4E21-85E9-48500572D304}"/>
              </a:ext>
            </a:extLst>
          </p:cNvPr>
          <p:cNvGrpSpPr/>
          <p:nvPr/>
        </p:nvGrpSpPr>
        <p:grpSpPr>
          <a:xfrm>
            <a:off x="1028194" y="1572894"/>
            <a:ext cx="1325068" cy="2387233"/>
            <a:chOff x="8321817" y="1686807"/>
            <a:chExt cx="3053349" cy="1013529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412E04F6-A6B0-484B-98FB-AC47CE5A28C8}"/>
                </a:ext>
              </a:extLst>
            </p:cNvPr>
            <p:cNvSpPr/>
            <p:nvPr/>
          </p:nvSpPr>
          <p:spPr>
            <a:xfrm>
              <a:off x="8321817" y="1686807"/>
              <a:ext cx="3053349" cy="1007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>
              <a:extLst>
                <a:ext uri="{FF2B5EF4-FFF2-40B4-BE49-F238E27FC236}">
                  <a16:creationId xmlns="" xmlns:a16="http://schemas.microsoft.com/office/drawing/2014/main" id="{870E7FC8-4889-4099-8110-829243E31348}"/>
                </a:ext>
              </a:extLst>
            </p:cNvPr>
            <p:cNvSpPr/>
            <p:nvPr/>
          </p:nvSpPr>
          <p:spPr>
            <a:xfrm>
              <a:off x="8443327" y="1847975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>
              <a:extLst>
                <a:ext uri="{FF2B5EF4-FFF2-40B4-BE49-F238E27FC236}">
                  <a16:creationId xmlns="" xmlns:a16="http://schemas.microsoft.com/office/drawing/2014/main" id="{EE5368C1-4C79-444D-807F-FC1291E20562}"/>
                </a:ext>
              </a:extLst>
            </p:cNvPr>
            <p:cNvSpPr/>
            <p:nvPr/>
          </p:nvSpPr>
          <p:spPr>
            <a:xfrm>
              <a:off x="8350939" y="2131920"/>
              <a:ext cx="2979531" cy="568416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购地自建厂房</a:t>
              </a:r>
            </a:p>
            <a:p>
              <a:r>
                <a:rPr lang="zh-CN" altLang="en-US" sz="12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endParaRPr lang="en-US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r>
                <a:rPr lang="zh-CN" altLang="en-US" sz="11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墨西哥工业地产具有永久产权，投资者可根据个体需求自行购地建厂</a:t>
              </a:r>
              <a:endPara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D8AA515B-3E6A-40A7-B997-636B0B1EEE7B}"/>
              </a:ext>
            </a:extLst>
          </p:cNvPr>
          <p:cNvGrpSpPr/>
          <p:nvPr/>
        </p:nvGrpSpPr>
        <p:grpSpPr>
          <a:xfrm>
            <a:off x="5119514" y="1572894"/>
            <a:ext cx="1359234" cy="2369787"/>
            <a:chOff x="8443327" y="3965082"/>
            <a:chExt cx="3770335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4" name="矩形 83">
              <a:extLst>
                <a:ext uri="{FF2B5EF4-FFF2-40B4-BE49-F238E27FC236}">
                  <a16:creationId xmlns="" xmlns:a16="http://schemas.microsoft.com/office/drawing/2014/main" id="{B38B8F78-7CDA-4380-B626-882FE8136969}"/>
                </a:ext>
              </a:extLst>
            </p:cNvPr>
            <p:cNvSpPr/>
            <p:nvPr/>
          </p:nvSpPr>
          <p:spPr>
            <a:xfrm>
              <a:off x="8443327" y="3965082"/>
              <a:ext cx="3770335" cy="10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="" xmlns:a16="http://schemas.microsoft.com/office/drawing/2014/main" id="{09F141DA-A365-4BFD-AB61-F6CF36859982}"/>
                </a:ext>
              </a:extLst>
            </p:cNvPr>
            <p:cNvSpPr/>
            <p:nvPr/>
          </p:nvSpPr>
          <p:spPr>
            <a:xfrm>
              <a:off x="8443327" y="4145039"/>
              <a:ext cx="54000" cy="231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38F97B76-A987-453D-89C6-28A390C5C769}"/>
                </a:ext>
              </a:extLst>
            </p:cNvPr>
            <p:cNvSpPr/>
            <p:nvPr/>
          </p:nvSpPr>
          <p:spPr>
            <a:xfrm>
              <a:off x="8497326" y="4410823"/>
              <a:ext cx="3716333" cy="4385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租赁厂房</a:t>
              </a:r>
              <a:endPara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endPara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r>
                <a:rPr lang="zh-CN" altLang="en-US" sz="11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租赁园区标准厂房，满足投资者起步快、固定投入少的需求</a:t>
              </a: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="" xmlns:a16="http://schemas.microsoft.com/office/drawing/2014/main" id="{1B3657F6-BB4F-42FC-B5D7-F58E910EEA0C}"/>
              </a:ext>
            </a:extLst>
          </p:cNvPr>
          <p:cNvGrpSpPr/>
          <p:nvPr/>
        </p:nvGrpSpPr>
        <p:grpSpPr>
          <a:xfrm>
            <a:off x="3102447" y="1568475"/>
            <a:ext cx="1359233" cy="2374207"/>
            <a:chOff x="2115094" y="2207377"/>
            <a:chExt cx="4982766" cy="645723"/>
          </a:xfrm>
        </p:grpSpPr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C57F2F73-F5DE-452D-B313-23FABDA29A0B}"/>
                </a:ext>
              </a:extLst>
            </p:cNvPr>
            <p:cNvGrpSpPr/>
            <p:nvPr/>
          </p:nvGrpSpPr>
          <p:grpSpPr>
            <a:xfrm>
              <a:off x="2115094" y="2207377"/>
              <a:ext cx="4982766" cy="645723"/>
              <a:chOff x="8443327" y="2854625"/>
              <a:chExt cx="3053348" cy="1008000"/>
            </a:xfrm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90" name="矩形 89">
                <a:extLst>
                  <a:ext uri="{FF2B5EF4-FFF2-40B4-BE49-F238E27FC236}">
                    <a16:creationId xmlns="" xmlns:a16="http://schemas.microsoft.com/office/drawing/2014/main" id="{35E06601-DDE3-4597-BD5F-9B545B260779}"/>
                  </a:ext>
                </a:extLst>
              </p:cNvPr>
              <p:cNvSpPr/>
              <p:nvPr/>
            </p:nvSpPr>
            <p:spPr>
              <a:xfrm>
                <a:off x="8443327" y="2854625"/>
                <a:ext cx="3053348" cy="10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="" xmlns:a16="http://schemas.microsoft.com/office/drawing/2014/main" id="{2C01434C-C9B0-41D9-98FE-5282F39DC35B}"/>
                  </a:ext>
                </a:extLst>
              </p:cNvPr>
              <p:cNvSpPr/>
              <p:nvPr/>
            </p:nvSpPr>
            <p:spPr>
              <a:xfrm>
                <a:off x="8443327" y="3015688"/>
                <a:ext cx="54000" cy="23165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9" name="矩形 88">
              <a:extLst>
                <a:ext uri="{FF2B5EF4-FFF2-40B4-BE49-F238E27FC236}">
                  <a16:creationId xmlns="" xmlns:a16="http://schemas.microsoft.com/office/drawing/2014/main" id="{6DF74A87-69E7-4E14-A33B-B3BA31844A12}"/>
                </a:ext>
              </a:extLst>
            </p:cNvPr>
            <p:cNvSpPr/>
            <p:nvPr/>
          </p:nvSpPr>
          <p:spPr>
            <a:xfrm>
              <a:off x="2291866" y="2492593"/>
              <a:ext cx="4629212" cy="326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委托园区代建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利用园区现有的建设经验和成本优势，委托园区代建厂房</a:t>
              </a: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="" xmlns:a16="http://schemas.microsoft.com/office/drawing/2014/main" id="{FC347F05-55B1-4FBD-A27C-235574AA2914}"/>
              </a:ext>
            </a:extLst>
          </p:cNvPr>
          <p:cNvGrpSpPr/>
          <p:nvPr/>
        </p:nvGrpSpPr>
        <p:grpSpPr>
          <a:xfrm>
            <a:off x="7148935" y="1564892"/>
            <a:ext cx="1359232" cy="2377789"/>
            <a:chOff x="8443327" y="2854625"/>
            <a:chExt cx="3053348" cy="1008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3" name="矩形 92">
              <a:extLst>
                <a:ext uri="{FF2B5EF4-FFF2-40B4-BE49-F238E27FC236}">
                  <a16:creationId xmlns="" xmlns:a16="http://schemas.microsoft.com/office/drawing/2014/main" id="{4763C5C3-077E-48F4-9C26-EF43574D5C15}"/>
                </a:ext>
              </a:extLst>
            </p:cNvPr>
            <p:cNvSpPr/>
            <p:nvPr/>
          </p:nvSpPr>
          <p:spPr>
            <a:xfrm>
              <a:off x="8443327" y="2854625"/>
              <a:ext cx="3053348" cy="10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="" xmlns:a16="http://schemas.microsoft.com/office/drawing/2014/main" id="{BDCADC5D-79F6-4D32-A7B8-79B5677A6967}"/>
                </a:ext>
              </a:extLst>
            </p:cNvPr>
            <p:cNvSpPr/>
            <p:nvPr/>
          </p:nvSpPr>
          <p:spPr>
            <a:xfrm>
              <a:off x="8443327" y="2958888"/>
              <a:ext cx="54000" cy="2316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矩形 94">
            <a:extLst>
              <a:ext uri="{FF2B5EF4-FFF2-40B4-BE49-F238E27FC236}">
                <a16:creationId xmlns="" xmlns:a16="http://schemas.microsoft.com/office/drawing/2014/main" id="{24FE8192-560F-4641-9321-6BD087A2AC3F}"/>
              </a:ext>
            </a:extLst>
          </p:cNvPr>
          <p:cNvSpPr/>
          <p:nvPr/>
        </p:nvSpPr>
        <p:spPr>
          <a:xfrm>
            <a:off x="7211362" y="2595763"/>
            <a:ext cx="1234376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先租后买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租赁园区标准厂房，使企业快速落地，同时购买土地建厂，满足发展需要。</a:t>
            </a:r>
          </a:p>
        </p:txBody>
      </p:sp>
      <p:pic>
        <p:nvPicPr>
          <p:cNvPr id="96" name="Picture 2">
            <a:extLst>
              <a:ext uri="{FF2B5EF4-FFF2-40B4-BE49-F238E27FC236}">
                <a16:creationId xmlns="" xmlns:a16="http://schemas.microsoft.com/office/drawing/2014/main" id="{FD680172-45AA-4131-8080-1D5AE87C3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194" y="1568476"/>
            <a:ext cx="1318310" cy="979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图片 96">
            <a:extLst>
              <a:ext uri="{FF2B5EF4-FFF2-40B4-BE49-F238E27FC236}">
                <a16:creationId xmlns="" xmlns:a16="http://schemas.microsoft.com/office/drawing/2014/main" id="{49F3C59C-7946-42A2-884F-EC258A7A7C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019" t="15573" r="10087" b="11631"/>
          <a:stretch/>
        </p:blipFill>
        <p:spPr>
          <a:xfrm>
            <a:off x="3102446" y="1565304"/>
            <a:ext cx="1359233" cy="987584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ABB24C40-3B2E-4E98-8A97-6D43ACCE4C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29" t="21418" r="25256" b="8311"/>
          <a:stretch/>
        </p:blipFill>
        <p:spPr>
          <a:xfrm>
            <a:off x="5120635" y="1564892"/>
            <a:ext cx="1359232" cy="975641"/>
          </a:xfrm>
          <a:prstGeom prst="rect">
            <a:avLst/>
          </a:prstGeom>
        </p:spPr>
      </p:pic>
      <p:pic>
        <p:nvPicPr>
          <p:cNvPr id="99" name="Picture 4">
            <a:extLst>
              <a:ext uri="{FF2B5EF4-FFF2-40B4-BE49-F238E27FC236}">
                <a16:creationId xmlns="" xmlns:a16="http://schemas.microsoft.com/office/drawing/2014/main" id="{C3EF742E-5239-48F8-BC08-11E8B1C08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097" r="31080" b="13779"/>
          <a:stretch/>
        </p:blipFill>
        <p:spPr bwMode="auto">
          <a:xfrm>
            <a:off x="7147816" y="1564891"/>
            <a:ext cx="1365326" cy="9756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81CB6093-2286-4D28-9219-11394197A9CE}"/>
              </a:ext>
            </a:extLst>
          </p:cNvPr>
          <p:cNvSpPr/>
          <p:nvPr/>
        </p:nvSpPr>
        <p:spPr>
          <a:xfrm>
            <a:off x="1339295" y="4069147"/>
            <a:ext cx="531065" cy="364308"/>
          </a:xfrm>
          <a:prstGeom prst="ellipse">
            <a:avLst/>
          </a:prstGeom>
          <a:solidFill>
            <a:srgbClr val="C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470D874B-E5A5-41C2-8968-03B45C38DE23}"/>
              </a:ext>
            </a:extLst>
          </p:cNvPr>
          <p:cNvSpPr/>
          <p:nvPr/>
        </p:nvSpPr>
        <p:spPr>
          <a:xfrm>
            <a:off x="3381384" y="4074678"/>
            <a:ext cx="531065" cy="3643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02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695D8038-F155-40A6-AF34-22E85172714E}"/>
              </a:ext>
            </a:extLst>
          </p:cNvPr>
          <p:cNvSpPr/>
          <p:nvPr/>
        </p:nvSpPr>
        <p:spPr>
          <a:xfrm>
            <a:off x="5543332" y="4069147"/>
            <a:ext cx="531065" cy="364308"/>
          </a:xfrm>
          <a:prstGeom prst="ellipse">
            <a:avLst/>
          </a:prstGeom>
          <a:solidFill>
            <a:srgbClr val="C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603F2493-CFDA-424F-8BD3-289CAA3E656F}"/>
              </a:ext>
            </a:extLst>
          </p:cNvPr>
          <p:cNvSpPr/>
          <p:nvPr/>
        </p:nvSpPr>
        <p:spPr>
          <a:xfrm>
            <a:off x="7563018" y="4069147"/>
            <a:ext cx="531065" cy="3643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04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占位符 2">
            <a:extLst>
              <a:ext uri="{FF2B5EF4-FFF2-40B4-BE49-F238E27FC236}">
                <a16:creationId xmlns="" xmlns:a16="http://schemas.microsoft.com/office/drawing/2014/main" id="{10885887-861C-4DBF-8121-8DA65EE42B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67352" y="572813"/>
            <a:ext cx="1445097" cy="235449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How to settle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2839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1908215" cy="387798"/>
          </a:xfrm>
        </p:spPr>
        <p:txBody>
          <a:bodyPr/>
          <a:lstStyle/>
          <a:p>
            <a:r>
              <a:rPr altLang="en-US" b="1" dirty="0"/>
              <a:t>企业入驻流程</a:t>
            </a:r>
            <a:endParaRPr lang="zh-CN" altLang="en-US" b="1" dirty="0"/>
          </a:p>
        </p:txBody>
      </p: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620273E6-BE4C-4F68-8E6F-4AC955337045}"/>
              </a:ext>
            </a:extLst>
          </p:cNvPr>
          <p:cNvGrpSpPr/>
          <p:nvPr/>
        </p:nvGrpSpPr>
        <p:grpSpPr>
          <a:xfrm>
            <a:off x="4433455" y="1018310"/>
            <a:ext cx="4606632" cy="3868145"/>
            <a:chOff x="4153429" y="1239981"/>
            <a:chExt cx="4755041" cy="3588112"/>
          </a:xfrm>
        </p:grpSpPr>
        <p:pic>
          <p:nvPicPr>
            <p:cNvPr id="19" name="图片 18" descr="P17.jpg"/>
            <p:cNvPicPr>
              <a:picLocks noChangeAspect="1"/>
            </p:cNvPicPr>
            <p:nvPr/>
          </p:nvPicPr>
          <p:blipFill rotWithShape="1">
            <a:blip r:embed="rId3" cstate="print"/>
            <a:srcRect l="7363" t="-399" b="1"/>
            <a:stretch/>
          </p:blipFill>
          <p:spPr>
            <a:xfrm>
              <a:off x="4164354" y="1239981"/>
              <a:ext cx="4744116" cy="3588112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802D4323-C210-400B-961F-23CD7D185E2D}"/>
                </a:ext>
              </a:extLst>
            </p:cNvPr>
            <p:cNvGrpSpPr/>
            <p:nvPr/>
          </p:nvGrpSpPr>
          <p:grpSpPr>
            <a:xfrm>
              <a:off x="4153429" y="1321668"/>
              <a:ext cx="224608" cy="264102"/>
              <a:chOff x="3589380" y="1021410"/>
              <a:chExt cx="297873" cy="307777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15F7ADEE-DF6E-4A4F-9CAF-743B83353DA5}"/>
                  </a:ext>
                </a:extLst>
              </p:cNvPr>
              <p:cNvSpPr/>
              <p:nvPr/>
            </p:nvSpPr>
            <p:spPr>
              <a:xfrm>
                <a:off x="3610163" y="1032679"/>
                <a:ext cx="256309" cy="25630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rtlCol="0" anchor="ctr"/>
              <a:lstStyle/>
              <a:p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04D06DE2-B565-4381-A845-55BD82C28D97}"/>
                  </a:ext>
                </a:extLst>
              </p:cNvPr>
              <p:cNvSpPr txBox="1"/>
              <p:nvPr/>
            </p:nvSpPr>
            <p:spPr>
              <a:xfrm>
                <a:off x="3589380" y="1021410"/>
                <a:ext cx="29787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12AB25F3-3FF1-44C7-B67B-FAE7EFD09977}"/>
                </a:ext>
              </a:extLst>
            </p:cNvPr>
            <p:cNvGrpSpPr/>
            <p:nvPr/>
          </p:nvGrpSpPr>
          <p:grpSpPr>
            <a:xfrm>
              <a:off x="7531003" y="1439426"/>
              <a:ext cx="224609" cy="264102"/>
              <a:chOff x="3589380" y="1021410"/>
              <a:chExt cx="297873" cy="307777"/>
            </a:xfrm>
          </p:grpSpPr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852C2D52-54B4-4D80-83E3-96A318ED7325}"/>
                  </a:ext>
                </a:extLst>
              </p:cNvPr>
              <p:cNvSpPr/>
              <p:nvPr/>
            </p:nvSpPr>
            <p:spPr>
              <a:xfrm>
                <a:off x="3610163" y="1032679"/>
                <a:ext cx="256309" cy="25630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rtlCol="0" anchor="ctr"/>
              <a:lstStyle/>
              <a:p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="" xmlns:a16="http://schemas.microsoft.com/office/drawing/2014/main" id="{FCEF7650-502D-4BB5-A6D4-1A90F1722127}"/>
                  </a:ext>
                </a:extLst>
              </p:cNvPr>
              <p:cNvSpPr txBox="1"/>
              <p:nvPr/>
            </p:nvSpPr>
            <p:spPr>
              <a:xfrm>
                <a:off x="3589380" y="1021410"/>
                <a:ext cx="29787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80D3B0C9-D3A9-4A79-B448-C7C01E236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4" y="3208112"/>
            <a:ext cx="3297381" cy="1658031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1B6E710F-0FEB-4BBD-A666-A88F66EF0092}"/>
              </a:ext>
            </a:extLst>
          </p:cNvPr>
          <p:cNvSpPr/>
          <p:nvPr/>
        </p:nvSpPr>
        <p:spPr>
          <a:xfrm>
            <a:off x="44421" y="1307381"/>
            <a:ext cx="3117273" cy="1645001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文本占位符 2">
            <a:extLst>
              <a:ext uri="{FF2B5EF4-FFF2-40B4-BE49-F238E27FC236}">
                <a16:creationId xmlns="" xmlns:a16="http://schemas.microsoft.com/office/drawing/2014/main" id="{931ECA93-4E02-4545-873E-F892F82502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20615" y="568681"/>
            <a:ext cx="1623424" cy="387798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Process of settle down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0746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1816" y="489588"/>
            <a:ext cx="2498120" cy="387798"/>
          </a:xfrm>
        </p:spPr>
        <p:txBody>
          <a:bodyPr/>
          <a:lstStyle/>
          <a:p>
            <a:r>
              <a:rPr altLang="en-US" b="1" dirty="0"/>
              <a:t>园区主要成本数据</a:t>
            </a:r>
            <a:endParaRPr lang="zh-CN" altLang="en-US" b="1" dirty="0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8AFFDE4F-F521-4D21-AB80-2F6E4AE4F7F8}"/>
              </a:ext>
            </a:extLst>
          </p:cNvPr>
          <p:cNvSpPr/>
          <p:nvPr/>
        </p:nvSpPr>
        <p:spPr>
          <a:xfrm>
            <a:off x="328325" y="1956225"/>
            <a:ext cx="1569906" cy="151063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189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 kern="0" dirty="0">
              <a:solidFill>
                <a:prstClr val="white"/>
              </a:solidFill>
              <a:latin typeface="Calibri"/>
              <a:ea typeface="微软雅黑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D4C5402F-3632-4B22-9668-DC01E75571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54809087"/>
              </p:ext>
            </p:extLst>
          </p:nvPr>
        </p:nvGraphicFramePr>
        <p:xfrm>
          <a:off x="3628537" y="1121892"/>
          <a:ext cx="5294093" cy="377769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37913">
                  <a:extLst>
                    <a:ext uri="{9D8B030D-6E8A-4147-A177-3AD203B41FA5}">
                      <a16:colId xmlns="" xmlns:a16="http://schemas.microsoft.com/office/drawing/2014/main" val="3495933866"/>
                    </a:ext>
                  </a:extLst>
                </a:gridCol>
                <a:gridCol w="1031259">
                  <a:extLst>
                    <a:ext uri="{9D8B030D-6E8A-4147-A177-3AD203B41FA5}">
                      <a16:colId xmlns="" xmlns:a16="http://schemas.microsoft.com/office/drawing/2014/main" val="3442058479"/>
                    </a:ext>
                  </a:extLst>
                </a:gridCol>
                <a:gridCol w="3324921">
                  <a:extLst>
                    <a:ext uri="{9D8B030D-6E8A-4147-A177-3AD203B41FA5}">
                      <a16:colId xmlns="" xmlns:a16="http://schemas.microsoft.com/office/drawing/2014/main" val="4120063574"/>
                    </a:ext>
                  </a:extLst>
                </a:gridCol>
              </a:tblGrid>
              <a:tr h="35400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主要成本费用</a:t>
                      </a:r>
                    </a:p>
                  </a:txBody>
                  <a:tcPr marL="4971" marR="4971" marT="4971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 hMerge="1">
                  <a:txBody>
                    <a:bodyPr/>
                    <a:lstStyle/>
                    <a:p>
                      <a:pPr marL="108000"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778970358"/>
                  </a:ext>
                </a:extLst>
              </a:tr>
              <a:tr h="20511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u="none" strike="noStrike" dirty="0">
                          <a:effectLst/>
                          <a:latin typeface="+mn-ea"/>
                          <a:ea typeface="+mn-ea"/>
                        </a:rPr>
                        <a:t>土地厂房</a:t>
                      </a:r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地价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zh-CN" altLang="en-US" sz="1050" u="none" strike="noStrike" dirty="0">
                          <a:effectLst/>
                        </a:rPr>
                        <a:t> </a:t>
                      </a:r>
                      <a:r>
                        <a:rPr lang="en-US" altLang="zh-CN" sz="1050" u="none" strike="noStrike" dirty="0">
                          <a:effectLst/>
                        </a:rPr>
                        <a:t>55</a:t>
                      </a:r>
                      <a:r>
                        <a:rPr lang="zh-CN" altLang="en-US" sz="1050" u="none" strike="noStrike" dirty="0">
                          <a:effectLst/>
                        </a:rPr>
                        <a:t>美元</a:t>
                      </a:r>
                      <a:r>
                        <a:rPr lang="en-US" altLang="zh-CN" sz="1050" u="none" strike="noStrike" dirty="0">
                          <a:effectLst/>
                        </a:rPr>
                        <a:t>/</a:t>
                      </a:r>
                      <a:r>
                        <a:rPr lang="zh-CN" altLang="en-US" sz="1050" u="none" strike="noStrike" dirty="0">
                          <a:effectLst/>
                        </a:rPr>
                        <a:t>平方米，约</a:t>
                      </a:r>
                      <a:r>
                        <a:rPr lang="en-US" altLang="zh-CN" sz="1050" u="none" strike="noStrike" dirty="0">
                          <a:effectLst/>
                        </a:rPr>
                        <a:t>26</a:t>
                      </a:r>
                      <a:r>
                        <a:rPr lang="zh-CN" altLang="en-US" sz="1050" u="none" strike="noStrike" dirty="0">
                          <a:effectLst/>
                        </a:rPr>
                        <a:t>万元</a:t>
                      </a:r>
                      <a:r>
                        <a:rPr lang="en-US" altLang="zh-CN" sz="1050" u="none" strike="noStrike" dirty="0">
                          <a:effectLst/>
                        </a:rPr>
                        <a:t>/</a:t>
                      </a:r>
                      <a:r>
                        <a:rPr lang="zh-CN" altLang="en-US" sz="1050" u="none" strike="noStrike" dirty="0">
                          <a:effectLst/>
                        </a:rPr>
                        <a:t>亩（永久产权）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463439652"/>
                  </a:ext>
                </a:extLst>
              </a:tr>
              <a:tr h="2051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租金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美元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平方米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3988334437"/>
                  </a:ext>
                </a:extLst>
              </a:tr>
              <a:tr h="26570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厂房建造成本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美元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平方米左右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2551951199"/>
                  </a:ext>
                </a:extLst>
              </a:tr>
              <a:tr h="2051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土地交易税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（一次性支付）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1919444903"/>
                  </a:ext>
                </a:extLst>
              </a:tr>
              <a:tr h="2051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土地持有税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2‰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（购买人每年按照政府的评估价缴纳）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2226883690"/>
                  </a:ext>
                </a:extLst>
              </a:tr>
              <a:tr h="35451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u="none" strike="noStrike" dirty="0">
                          <a:effectLst/>
                          <a:latin typeface="+mn-ea"/>
                          <a:ea typeface="+mn-ea"/>
                        </a:rPr>
                        <a:t>能源供应</a:t>
                      </a:r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水（含排污费）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不足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200m³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，按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0.32-3.15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美元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/m³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价格计；</a:t>
                      </a:r>
                      <a:endParaRPr lang="en-US" altLang="zh-CN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超过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200m³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，均按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3.15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美元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/m³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计。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1515612401"/>
                  </a:ext>
                </a:extLst>
              </a:tr>
              <a:tr h="2051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电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分峰谷电，综合电价约为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0.12-0.15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美元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度。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2159024933"/>
                  </a:ext>
                </a:extLst>
              </a:tr>
              <a:tr h="6029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天然气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管道天然气，价格在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0.12-0.15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美元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立方米之间。</a:t>
                      </a:r>
                      <a:endParaRPr lang="en-US" altLang="zh-CN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液化天然气，价格区间在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0.45-0.49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美元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立方米。</a:t>
                      </a:r>
                      <a:endParaRPr lang="en-US" altLang="zh-CN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液化石油气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LPG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，价格为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美元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立方米。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1875361030"/>
                  </a:ext>
                </a:extLst>
              </a:tr>
              <a:tr h="2051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u="none" strike="noStrike" dirty="0">
                          <a:effectLst/>
                          <a:latin typeface="+mn-ea"/>
                          <a:ea typeface="+mn-ea"/>
                        </a:rPr>
                        <a:t>税负</a:t>
                      </a:r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企业所得税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3342698792"/>
                  </a:ext>
                </a:extLst>
              </a:tr>
              <a:tr h="2051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一般增值税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3453560361"/>
                  </a:ext>
                </a:extLst>
              </a:tr>
              <a:tr h="20511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u="none" strike="noStrike" dirty="0">
                          <a:effectLst/>
                          <a:latin typeface="+mn-ea"/>
                          <a:ea typeface="+mn-ea"/>
                        </a:rPr>
                        <a:t>工资</a:t>
                      </a:r>
                      <a:r>
                        <a:rPr lang="en-US" altLang="zh-CN" sz="1050" b="1" u="none" strike="noStrike" dirty="0">
                          <a:effectLst/>
                          <a:latin typeface="+mn-ea"/>
                          <a:ea typeface="+mn-ea"/>
                        </a:rPr>
                        <a:t>&amp;</a:t>
                      </a:r>
                      <a:r>
                        <a:rPr lang="zh-CN" altLang="en-US" sz="1050" b="1" u="none" strike="noStrike" dirty="0">
                          <a:effectLst/>
                          <a:latin typeface="+mn-ea"/>
                          <a:ea typeface="+mn-ea"/>
                        </a:rPr>
                        <a:t>社保</a:t>
                      </a:r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基本工资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普通工人约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2500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月（含社保）；注每周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小时制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2642838528"/>
                  </a:ext>
                </a:extLst>
              </a:tr>
              <a:tr h="35451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加班工资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一周内的加班在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个小时内，按基本工资的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倍计算； </a:t>
                      </a:r>
                      <a:endParaRPr lang="en-US" altLang="zh-CN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超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个小时，按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倍计算。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1799603910"/>
                  </a:ext>
                </a:extLst>
              </a:tr>
              <a:tr h="2051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福利社保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971" marR="4971" marT="4971" marB="0" anchor="ctr"/>
                </a:tc>
                <a:tc>
                  <a:txBody>
                    <a:bodyPr/>
                    <a:lstStyle/>
                    <a:p>
                      <a:pPr marL="108000" algn="l" defTabSz="685800" rtl="0" eaLnBrk="1" fontAlgn="ctr" latinLnBrk="0" hangingPunct="1"/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相当于中国的五险一金，公司加个人总计</a:t>
                      </a:r>
                      <a:r>
                        <a:rPr lang="en-US" altLang="zh-CN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  <a:r>
                        <a:rPr lang="zh-CN" alt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左右。</a:t>
                      </a:r>
                    </a:p>
                  </a:txBody>
                  <a:tcPr marL="4971" marR="4971" marT="4971" marB="0" anchor="ctr"/>
                </a:tc>
                <a:extLst>
                  <a:ext uri="{0D108BD9-81ED-4DB2-BD59-A6C34878D82A}">
                    <a16:rowId xmlns="" xmlns:a16="http://schemas.microsoft.com/office/drawing/2014/main" val="2392055757"/>
                  </a:ext>
                </a:extLst>
              </a:tr>
            </a:tbl>
          </a:graphicData>
        </a:graphic>
      </p:graphicFrame>
      <p:sp>
        <p:nvSpPr>
          <p:cNvPr id="8" name="原创Q729615610">
            <a:extLst>
              <a:ext uri="{FF2B5EF4-FFF2-40B4-BE49-F238E27FC236}">
                <a16:creationId xmlns="" xmlns:a16="http://schemas.microsoft.com/office/drawing/2014/main" id="{217357B9-17C7-4DFA-8CE8-8EC5BB12FFF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11425" y="1941523"/>
            <a:ext cx="1569907" cy="1525340"/>
          </a:xfrm>
          <a:prstGeom prst="ellipse">
            <a:avLst/>
          </a:prstGeom>
          <a:blipFill>
            <a:blip r:embed="rId4" cstate="print"/>
            <a:srcRect/>
            <a:stretch>
              <a:fillRect l="-184" r="-57776" b="-5026"/>
            </a:stretch>
          </a:blip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0B417F6-C0CB-41F8-98E5-A210B388404C}"/>
              </a:ext>
            </a:extLst>
          </p:cNvPr>
          <p:cNvGrpSpPr/>
          <p:nvPr/>
        </p:nvGrpSpPr>
        <p:grpSpPr>
          <a:xfrm>
            <a:off x="1620351" y="1500102"/>
            <a:ext cx="1569906" cy="1510638"/>
            <a:chOff x="1620351" y="1500102"/>
            <a:chExt cx="1569906" cy="1510638"/>
          </a:xfrm>
        </p:grpSpPr>
        <p:sp>
          <p:nvSpPr>
            <p:cNvPr id="99" name="椭圆 98">
              <a:extLst>
                <a:ext uri="{FF2B5EF4-FFF2-40B4-BE49-F238E27FC236}">
                  <a16:creationId xmlns="" xmlns:a16="http://schemas.microsoft.com/office/drawing/2014/main" id="{2EE0AA2D-7E8B-4004-A5E1-2BA61D7E52E7}"/>
                </a:ext>
              </a:extLst>
            </p:cNvPr>
            <p:cNvSpPr/>
            <p:nvPr/>
          </p:nvSpPr>
          <p:spPr>
            <a:xfrm>
              <a:off x="1620351" y="1500102"/>
              <a:ext cx="1569906" cy="1510638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189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/>
                <a:ea typeface="微软雅黑"/>
              </a:endParaRPr>
            </a:p>
          </p:txBody>
        </p:sp>
        <p:sp>
          <p:nvSpPr>
            <p:cNvPr id="100" name="KSO_Shape">
              <a:extLst>
                <a:ext uri="{FF2B5EF4-FFF2-40B4-BE49-F238E27FC236}">
                  <a16:creationId xmlns="" xmlns:a16="http://schemas.microsoft.com/office/drawing/2014/main" id="{F530769E-3960-4E13-99B0-DDD03A0D76AF}"/>
                </a:ext>
              </a:extLst>
            </p:cNvPr>
            <p:cNvSpPr/>
            <p:nvPr/>
          </p:nvSpPr>
          <p:spPr bwMode="auto">
            <a:xfrm>
              <a:off x="1898231" y="1956225"/>
              <a:ext cx="1041085" cy="699577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457189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350" kern="0" dirty="0">
                <a:solidFill>
                  <a:srgbClr val="FFFFFF"/>
                </a:solidFill>
                <a:ea typeface="宋体" pitchFamily="2" charset="-122"/>
              </a:endParaRP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750D29C2-B07A-4F53-AAF1-E6BE19CDE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9369" y="2775143"/>
            <a:ext cx="1569906" cy="1507175"/>
          </a:xfrm>
          <a:prstGeom prst="ellipse">
            <a:avLst/>
          </a:prstGeom>
          <a:ln w="19050">
            <a:noFill/>
          </a:ln>
        </p:spPr>
      </p:pic>
      <p:sp>
        <p:nvSpPr>
          <p:cNvPr id="10" name="文本占位符 2">
            <a:extLst>
              <a:ext uri="{FF2B5EF4-FFF2-40B4-BE49-F238E27FC236}">
                <a16:creationId xmlns="" xmlns:a16="http://schemas.microsoft.com/office/drawing/2014/main" id="{DBA5644A-2E20-41C0-8911-89E928BF7E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936" y="593100"/>
            <a:ext cx="911964" cy="235449"/>
          </a:xfrm>
        </p:spPr>
        <p:txBody>
          <a:bodyPr/>
          <a:lstStyle/>
          <a:p>
            <a:r>
              <a:rPr lang="en-US" altLang="zh-CN" dirty="0">
                <a:solidFill>
                  <a:schemeClr val="bg1">
                    <a:alpha val="80000"/>
                  </a:schemeClr>
                </a:solidFill>
              </a:rPr>
              <a:t>Main Cost</a:t>
            </a:r>
            <a:endParaRPr lang="zh-CN" altLang="en-US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76140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_原创Q729615610"/>
          <p:cNvSpPr/>
          <p:nvPr>
            <p:custDataLst>
              <p:tags r:id="rId1"/>
            </p:custDataLst>
          </p:nvPr>
        </p:nvSpPr>
        <p:spPr>
          <a:xfrm>
            <a:off x="521493" y="546498"/>
            <a:ext cx="4050507" cy="4050506"/>
          </a:xfrm>
          <a:custGeom>
            <a:avLst/>
            <a:gdLst>
              <a:gd name="connsiteX0" fmla="*/ 0 w 5400675"/>
              <a:gd name="connsiteY0" fmla="*/ 0 h 5400675"/>
              <a:gd name="connsiteX1" fmla="*/ 5400675 w 5400675"/>
              <a:gd name="connsiteY1" fmla="*/ 0 h 5400675"/>
              <a:gd name="connsiteX2" fmla="*/ 5231012 w 5400675"/>
              <a:gd name="connsiteY2" fmla="*/ 313118 h 5400675"/>
              <a:gd name="connsiteX3" fmla="*/ 2293710 w 5400675"/>
              <a:gd name="connsiteY3" fmla="*/ 5400675 h 5400675"/>
              <a:gd name="connsiteX4" fmla="*/ 0 w 5400675"/>
              <a:gd name="connsiteY4" fmla="*/ 5400675 h 540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675" h="5400675">
                <a:moveTo>
                  <a:pt x="0" y="0"/>
                </a:moveTo>
                <a:lnTo>
                  <a:pt x="5400675" y="0"/>
                </a:lnTo>
                <a:lnTo>
                  <a:pt x="5231012" y="313118"/>
                </a:lnTo>
                <a:lnTo>
                  <a:pt x="2293710" y="5400675"/>
                </a:lnTo>
                <a:lnTo>
                  <a:pt x="0" y="5400675"/>
                </a:lnTo>
                <a:close/>
              </a:path>
            </a:pathLst>
          </a:custGeom>
          <a:blipFill>
            <a:blip r:embed="rId9" cstate="print"/>
            <a:srcRect/>
            <a:stretch>
              <a:fillRect l="-184" r="-57776" b="-5026"/>
            </a:stretch>
          </a:blip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4" name="PA_组合 23"/>
          <p:cNvGrpSpPr/>
          <p:nvPr>
            <p:custDataLst>
              <p:tags r:id="rId2"/>
            </p:custDataLst>
          </p:nvPr>
        </p:nvGrpSpPr>
        <p:grpSpPr>
          <a:xfrm>
            <a:off x="4369835" y="546497"/>
            <a:ext cx="4252672" cy="675000"/>
            <a:chOff x="5826446" y="728663"/>
            <a:chExt cx="5670229" cy="900000"/>
          </a:xfrm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2" name="任意多边形 11"/>
            <p:cNvSpPr/>
            <p:nvPr/>
          </p:nvSpPr>
          <p:spPr>
            <a:xfrm>
              <a:off x="5826446" y="728663"/>
              <a:ext cx="5670229" cy="900000"/>
            </a:xfrm>
            <a:custGeom>
              <a:avLst/>
              <a:gdLst>
                <a:gd name="connsiteX0" fmla="*/ 519615 w 5670229"/>
                <a:gd name="connsiteY0" fmla="*/ 0 h 900000"/>
                <a:gd name="connsiteX1" fmla="*/ 5670229 w 5670229"/>
                <a:gd name="connsiteY1" fmla="*/ 0 h 900000"/>
                <a:gd name="connsiteX2" fmla="*/ 5670229 w 5670229"/>
                <a:gd name="connsiteY2" fmla="*/ 900000 h 900000"/>
                <a:gd name="connsiteX3" fmla="*/ 0 w 5670229"/>
                <a:gd name="connsiteY3" fmla="*/ 90000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0229" h="900000">
                  <a:moveTo>
                    <a:pt x="519615" y="0"/>
                  </a:moveTo>
                  <a:lnTo>
                    <a:pt x="5670229" y="0"/>
                  </a:lnTo>
                  <a:lnTo>
                    <a:pt x="5670229" y="900000"/>
                  </a:lnTo>
                  <a:lnTo>
                    <a:pt x="0" y="9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826446" y="1556326"/>
              <a:ext cx="5670229" cy="72337"/>
            </a:xfrm>
            <a:custGeom>
              <a:avLst/>
              <a:gdLst>
                <a:gd name="connsiteX0" fmla="*/ 41764 w 5670229"/>
                <a:gd name="connsiteY0" fmla="*/ 0 h 72337"/>
                <a:gd name="connsiteX1" fmla="*/ 5670229 w 5670229"/>
                <a:gd name="connsiteY1" fmla="*/ 0 h 72337"/>
                <a:gd name="connsiteX2" fmla="*/ 5670229 w 5670229"/>
                <a:gd name="connsiteY2" fmla="*/ 72337 h 72337"/>
                <a:gd name="connsiteX3" fmla="*/ 0 w 5670229"/>
                <a:gd name="connsiteY3" fmla="*/ 72337 h 7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0229" h="72337">
                  <a:moveTo>
                    <a:pt x="41764" y="0"/>
                  </a:moveTo>
                  <a:lnTo>
                    <a:pt x="5670229" y="0"/>
                  </a:lnTo>
                  <a:lnTo>
                    <a:pt x="5670229" y="72337"/>
                  </a:lnTo>
                  <a:lnTo>
                    <a:pt x="0" y="723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PA_任意多边形 22"/>
          <p:cNvSpPr/>
          <p:nvPr>
            <p:custDataLst>
              <p:tags r:id="rId3"/>
            </p:custDataLst>
          </p:nvPr>
        </p:nvSpPr>
        <p:spPr>
          <a:xfrm>
            <a:off x="2904228" y="1383499"/>
            <a:ext cx="5718278" cy="2376504"/>
          </a:xfrm>
          <a:custGeom>
            <a:avLst/>
            <a:gdLst>
              <a:gd name="connsiteX0" fmla="*/ 1829434 w 7624370"/>
              <a:gd name="connsiteY0" fmla="*/ 0 h 3168672"/>
              <a:gd name="connsiteX1" fmla="*/ 7624370 w 7624370"/>
              <a:gd name="connsiteY1" fmla="*/ 0 h 3168672"/>
              <a:gd name="connsiteX2" fmla="*/ 7624370 w 7624370"/>
              <a:gd name="connsiteY2" fmla="*/ 3168672 h 3168672"/>
              <a:gd name="connsiteX3" fmla="*/ 0 w 7624370"/>
              <a:gd name="connsiteY3" fmla="*/ 3168672 h 316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370" h="3168672">
                <a:moveTo>
                  <a:pt x="1829434" y="0"/>
                </a:moveTo>
                <a:lnTo>
                  <a:pt x="7624370" y="0"/>
                </a:lnTo>
                <a:lnTo>
                  <a:pt x="7624370" y="3168672"/>
                </a:lnTo>
                <a:lnTo>
                  <a:pt x="0" y="31686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PA_任意多边形 17"/>
          <p:cNvSpPr/>
          <p:nvPr>
            <p:custDataLst>
              <p:tags r:id="rId4"/>
            </p:custDataLst>
          </p:nvPr>
        </p:nvSpPr>
        <p:spPr>
          <a:xfrm>
            <a:off x="2420986" y="3922004"/>
            <a:ext cx="6201520" cy="675000"/>
          </a:xfrm>
          <a:custGeom>
            <a:avLst/>
            <a:gdLst>
              <a:gd name="connsiteX0" fmla="*/ 519615 w 8268693"/>
              <a:gd name="connsiteY0" fmla="*/ 0 h 900000"/>
              <a:gd name="connsiteX1" fmla="*/ 8268693 w 8268693"/>
              <a:gd name="connsiteY1" fmla="*/ 0 h 900000"/>
              <a:gd name="connsiteX2" fmla="*/ 8268693 w 8268693"/>
              <a:gd name="connsiteY2" fmla="*/ 900000 h 900000"/>
              <a:gd name="connsiteX3" fmla="*/ 0 w 8268693"/>
              <a:gd name="connsiteY3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68693" h="900000">
                <a:moveTo>
                  <a:pt x="519615" y="0"/>
                </a:moveTo>
                <a:lnTo>
                  <a:pt x="8268693" y="0"/>
                </a:lnTo>
                <a:lnTo>
                  <a:pt x="8268693" y="900000"/>
                </a:lnTo>
                <a:lnTo>
                  <a:pt x="0" y="900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4" name="PA_直接连接符 56"/>
          <p:cNvCxnSpPr/>
          <p:nvPr>
            <p:custDataLst>
              <p:tags r:id="rId5"/>
            </p:custDataLst>
          </p:nvPr>
        </p:nvCxnSpPr>
        <p:spPr>
          <a:xfrm>
            <a:off x="4572001" y="2827617"/>
            <a:ext cx="36992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4" y="1417993"/>
            <a:ext cx="1362076" cy="1368353"/>
          </a:xfrm>
          <a:prstGeom prst="rect">
            <a:avLst/>
          </a:prstGeom>
        </p:spPr>
      </p:pic>
      <p:sp>
        <p:nvSpPr>
          <p:cNvPr id="26" name="PA_文本框 57"/>
          <p:cNvSpPr txBox="1"/>
          <p:nvPr>
            <p:custDataLst>
              <p:tags r:id="rId6"/>
            </p:custDataLst>
          </p:nvPr>
        </p:nvSpPr>
        <p:spPr>
          <a:xfrm>
            <a:off x="5234454" y="2930021"/>
            <a:ext cx="2652246" cy="642861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地址：浙江省杭州市五常大道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181</a:t>
            </a: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800" b="1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0571-88901752</a:t>
            </a: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13588094872</a:t>
            </a:r>
          </a:p>
          <a:p>
            <a:pPr>
              <a:lnSpc>
                <a:spcPct val="120000"/>
              </a:lnSpc>
            </a:pP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http://www.hofusan.net</a:t>
            </a:r>
          </a:p>
          <a:p>
            <a:pPr>
              <a:lnSpc>
                <a:spcPct val="120000"/>
              </a:lnSpc>
            </a:pPr>
            <a:r>
              <a:rPr lang="zh-CN" altLang="en-US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邮箱：</a:t>
            </a:r>
            <a:r>
              <a:rPr lang="en-US" altLang="zh-CN" sz="800" b="1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guangyun.wu@holley.cn</a:t>
            </a:r>
            <a:endParaRPr lang="zh-CN" altLang="en-US" sz="800" b="1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 descr="图片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8931" y="483397"/>
            <a:ext cx="1187644" cy="1187644"/>
          </a:xfrm>
          <a:prstGeom prst="rect">
            <a:avLst/>
          </a:prstGeom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71" y="614047"/>
            <a:ext cx="828453" cy="501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椭圆 30"/>
          <p:cNvSpPr/>
          <p:nvPr/>
        </p:nvSpPr>
        <p:spPr>
          <a:xfrm>
            <a:off x="7532779" y="614047"/>
            <a:ext cx="847368" cy="501308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prstClr val="white"/>
                </a:soli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</a:effectLst>
                <a:latin typeface="+mn-ea"/>
              </a:rPr>
              <a:t>Santos</a:t>
            </a:r>
          </a:p>
          <a:p>
            <a:pPr algn="ctr"/>
            <a:r>
              <a:rPr lang="zh-CN" altLang="en-US" sz="900" b="1" dirty="0">
                <a:solidFill>
                  <a:prstClr val="white"/>
                </a:soli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</a:effectLst>
                <a:latin typeface="+mn-ea"/>
              </a:rPr>
              <a:t>家族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218" y="556896"/>
            <a:ext cx="496795" cy="61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吴广云微信二维码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84633" y="1428750"/>
            <a:ext cx="1425892" cy="1362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96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DF69402-472A-4B79-A112-0F703308F302"/>
  <p:tag name="ISPRING_SCORM_RATE_SLIDES" val="1"/>
  <p:tag name="ISPRINGONLINEFOLDERID" val="0"/>
  <p:tag name="ISPRINGONLINEFOLDERPATH" val="內容清單"/>
  <p:tag name="ISPRINGCLOUDFOLDERID" val="0"/>
  <p:tag name="ISPRINGCLOUDFOLDERPATH" val="函式庫"/>
  <p:tag name="ISPRING_PRESENTATION_TITLE" val="企业简介时尚设计2"/>
  <p:tag name="ISPRING_ULTRA_SCORM_SLIDE_COUNT" val="59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D3vYFJ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972BSQ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D3vYFJKMF7OLsCAABcCgAAIQAAAHVuaXZlcnNhbC9mbGFzaF9za2luX3NldHRpbmdzLnhtbJVWbU/bMBD+vl9Rdd8b9lomhUqldBISG2ggvjvJNbHq2JF9Keu/n+3YxG6bNssJCd89z735fJCqLeWLD5NJmgsm5DMgUl4qo/G6CS1uplmLKPgsFxyB44wLWRM2XXz8ab80schLLLEDOZazITn0Yeb2G0NxMb7NjQwRclE3hO8fRClmGcm3pRQtLy6mVu0bkIzyrUZe/Ziv1oMBGFV4j1BHOa2vjYyjNBKUApPS97WRiyxGMmA+0pX9RnL6UOerP6DtqKJoactPRoZoDSkhbvL10sgwnmvv8a3MjZwnIPxFDf3y2cgglJE9yNj53VcjgwzRtM3/zEgjRWkaGnPOX+I7hwlS6OdnsroycpFgCjKBLt6Ca4+t9S4AuV/Dd5+a5yoFezJ9PVgI5tIzBguULaSJP3U2VYm3xxb1+4DFhjClAaGqBz3ppJ9Iq7ybWNfj/sAb5UXoy2l6yKtgbQ2rLuHAXazv8avVrd0VodN3XZChhJ1TBin2yh75W/f1CBkoe+QzowU8crY/zuDQ1JH8Jd8Sd53n+6+twIk+Fs7qT95qIj2Yp6uCVJ3CY2pRwMIsBL2uCVLBX2gN5vrSxJq6zJKj1FJOdrS0jF8Gl+1tTSpNDgxu5E4PWIoUGZyaO5uq3tZh1+w5Hktnjeey++vQ19idJ6iX+c2UIJK8qnW5ajpxPP1adH+myWmG6w7Ie74RAcfGHiLVRG5BvgjBxobhAkGNdS+6NzYET5OgB2lyusupc3Kq/bytM5BrfWsUlO9yrOyAFS0rpn/wlcIbFAeMAWtHxUr744S+j2egcEMAROaVH97u0FnqliFlsAO/AwKFLXmotlTpKR0auCU+wAbDkXOaUTPpVkY/K/EqCfQn8K86rcjxgWXE2CPJlK0sWgB+G/e5RPvZbzUzfOFCs2c3S5FjbT/uoFaa/yr/AVBLAwQUAAIACAD3vYFJKpYPZ/4CAACXCwAAJgAAAHVuaXZlcnNhbC9odG1sX3B1Ymxpc2hpbmdfc2V0dGluZ3MueG1szZZvTxoxGMDf8ymaLr6UU+emI3cYIxiJToiwTV+Zci1cY6+9tT3wfLVPsw+2T7KnV0CIjp1GloUQ6NM+v+df+7Th0X0q0IRpw5WM8G59ByMmY0W5HEf4y+B0+xAjY4mkRCjJIiwVRkfNWpjlQ8FN0mfWwlKDACNNI7MRTqzNGkEwnU7r3GTazSqRW+CbeqzSINPMMGmZDjJBCvixRcYMnhEqAOCbKjlTa9ZqCIWe9FnRXDDEKXguuQuKiDObChz4VUMS3421yiU9UUJppMfDCL87PHaf+RpPavGUSZcS0wShE9sGoZQ7J4jo8weGEsbHCXh7sI/RlFObRHhv31FgdfCUUrJ95MRRThSkQNoZPmWWUGKJH3p7lt1bMxd4ES0kSXk8gBnkwo9wa3B7dtNrX110Ls9vB93uxaDT806UOsEqJwxWDYXgkMp1zBZ2QmItiRPwG3RGRBgWBsui+bKRkivOuTEaKgGpL7UwGoGnoojwseZEYMQtETxezFqix8yecgExON3d+kha/Aj08cYJ0YYtG5rPGJfFuPlN5YKiQuVI8DuGrEIQUZ7Cv4Sh5XSjkVZpKRXEWGQEpwxNOJsyelRmaQb8k6EbMJHmoAmbLxPMegvfc/6AhmykNHAZmcBWBTk3nl9/ETgjxjxCydzHrf5Fp9W+7Vy22tdbLkBCJ0TGL4RDCVma2Y3wSYGksnM9SEdMcsPKolBOy7kqsdVfXwbD01z4Mr91MZbQGyzJZqy8pDB/9aCy2YRMyoPoDleJhiPIoSSeCRMxHHcuc1YVGBOJlBQFIjE0KuOO9YSr3IDEH2CPNq/30OsjLsvRGG4OsKgp05WQO7t77/c/fDw4/NSoB79+/NxeqzRr4T1BnDnfw0/WNvFFI3/aDcPA9c7n27DV+b/qwr2r9tcqmbpsXw8qFandr4TrVlnVPa+y6spfG72lK6OSC9Bmxv7YQKMRPOWW0bfcNK8o/Pr712+LNyr8BqNYu33/3yD8aPHcWnlfhcGzD8AayFcf083ab1BLAwQUAAIACAD3vYFJOU4676ABAAAmBgAAHwAAAHVuaXZlcnNhbC9odG1sX3NraW5fc2V0dGluZ3MuanONlE1vwjAMhu/8CpRdJ8Q+2XZDg0mTOEwat2mHULxSkcZVEroxxH9fHQY0qTsWX8jbp69jl3jT6VZLJKL70N34337/Eu69BqQ5s4LzUFctek66KAxY0E66DPU0y0FlGkRElnuHg7w9Epy/0N57tn5V2RxszU8gPfmQytbxgrEwjGa5l0sG/GS0L+7l74PYqdW1q6nW79nKOdS9BLWrmtXTaHLpGXH25Fe9xAjGEswJ9EMmEJgO/Gojj443A4o6l2BeSL2eYIq9mUyWqcGVnrflX6wLMNUnX+6A/v3gcRzYqcy6Zwd5nHh8R9FO0t/Kwm/e2zEFCys5A1Xz7fv1BxoYNwuK6DKzmdvTwwuKOl3IFBpduhtShJiuvBrdHFA0OQdfbkdcXVIEhJJrMA2r0TVFAGKxKv7xAQuDKXWkgTZ7fkAVynmm09/UfQqWo8OSbVv3joX6449EcIUwukIL7vrlbbMjBi0DumAs7fPaKO+Es1OcqJkcyGjctCr5OeLiOUL7t66QzslkkVfjoRqOVRukWYKZIqrq9O+nzhnn6mx/AFBLAwQUAAIACAD3vYF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D3vYFJsO1dV24AAAB2AAAAHAAAAHVuaXZlcnNhbC9sb2NhbF9zZXR0aW5ncy54bWwNzD0OwjAMQOG9p7C8l5+NoWk3NhAS5QBWY1Akx0aJheD2eHvDpzct3yrw4daLacLj7oDAulku+kr4WM/jCaE7aSYx5YRqCMs8TGIbyZ3dA3Z4C/24rVwjnK9UQ94ad1YnjzOMcInns3DG/Tz8AV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D3vYFJF6nhQW8BAAD7AgAAKQAAAHVuaXZlcnNhbC9za2luX2N1c3RvbWl6YXRpb25fc2V0dGluZ3MueG1sjVLbatwwEH3PV4j8wEoa3Qzugm4ufklCspBnd60W00QulkJL0cdXTrJsttnQap5mzpkzzOi06fsU7VPK8+P0e8jTHO9CzlP8lrYXCLX7+WFebpaQQk6bY+V+iuP8s49f57VWqykPcRyW0a5o2mLUPT+kpFZO1YwZRpFknnqFnOe2Yg24BmzFHCW23fwl8aK7hH2I+bxquzlB3zf0MYUl93EMv7Zwyn4LnW7weRnGqfLSVrA1ymFqcWwNxAiX3BeqAUAgyx1xuEjZSE2Qx4xjKEZRoIAI56QRhUjKoWZdI6oK841ATDJGXaGe1m6ktXHUFgkNIbpO86qxpeuMxBgRQoC5wgV0BqPKhqqhQa0HBAcGRNFGEwWos53pWPHOC8uRol5gXJgxgPHxuMft3p7rWP3vdQ7n/Ifg2S84i67e2pwxV7t/WpZK3oXHHw9DDujLkEI/frq8ufV3/mqnd/311eWrN599fGCuhq2bf+jvP1BLAwQUAAIACAD3vYFJl9b5ibMRAAAnYgAAFwAAAHVuaXZlcnNhbC91bml2ZXJzYWwucG5n7d3/P5N7/wBwJU4nOo5UOGU7X6JTlCWSbNYXwrEoKQqb7yoxX8NmFiWnrFS7ExU6FUJMdTNlNhRywpyGJWxpWDMMs7Hv9/qcOvd9uO8/4PN4XB4P22PXtcf7ej2v63q/X+/XfnhfFw+6O69c8d0KDQ2Nla4ujp4aGssQGhqaMcu11VuUey2c1W9L4jyd92pUdq7nqT8sC99zYI+GxuNsHXmglvrz19Eux+I0NL558el/SSv6YYiGRiDF1XGPVxJyYhCVVRGqaJ1W5GI0YGfdtfTuEacsmq5s/vmghSNsucFS16tjLq73Pjr++OrcKp2l+5ZddPGQa+7FFOe1SEUmFPmg7EzFMwH9+NOciI4509MWXFVCfZi4HYsPE+d3DBfqOcwHCEdvo6OQeIWoHEWiSstQnWeXaBsF/O0lqijtD3hZhpdBnjIuXF5IZqfKjlKn72V/bNbQ1IU0/OdLhK7XOmOVnxZxjoX1sDikYxywoLm79WmnNojo+dkO0oeKwEelCJDz5ZCF38lMO2WaOCaL90vK1kmkT+YtiCgtVLPnl0m5QoA3RCAqjRYe4myax0ov82f3LbbcNA0fJizc/zF0N+TQt2scFyqNco2/RVAOJ5Usam9J4wPm+Vch7bjtDX8HX11XBTmkf2RxU1WQtvLrq7jti4/d0OTo5KW/6LQ0ND3w1j+8e9B24Ql9tkTHYM0hp5BFMekQKZs3xXQSFtqR2hYIL8c11xZdRQsEZs02rW4AASAABIAAEAACQAAIAAEgAASAABAAAkAACAABIAAEgAAQAAJAAAgAASAABIAAEAACQAAIAAEgAASAABAAAkAACAABIAAEgAAQAAJAAAgAASAABIAAEAACQAAIAAEgAASAABAAAkAACAABIAAEgAAQAAJAAAgAASAABIAAEP+PEGmSpuEXevCB+RHd/7L8nso2ujUwKXPxOnrakzu+z/V562O0bQGloaH9bMCH/CZ7rYUR6C43CzsadnThVkh0/f88v/9r8w3EptBFsb46i25bYrb0/u6yrgXHMFEfOv1iQNOiNQ5tp7cjWHiVokNIh9OSZ9o22mZDZ16N1rEVk32KMmY5koaB8UUTB2mUy5stFwSdxmM+5c5Xj79jllJZFSiaUkS6T0rmT5BKjD1o4pF8DsdEFqFMCpzptBecBqVMNT7V2cD0R9ZTRRhZw5Ct3t/XSSSl2bKSOKdVXaqr3x9CCXv7a0LqQNw31AJU3FabXB+h2DKfLh+KgSSP5oVv3ZxDeFHBtIfdsclWlaMUpw7TeqGTczS1g0+iKZ+14qabDW3hkjaPylSFnAtHiSi9FGj2U/m6RnMSZaavTzWZSKvjj5fMeWaT+VB+Z4uiXjZZlwhDYkh1hIGXr9+KniPod0Fcn6goTF6YU824zCeRJ9mF/RxtraOmKPMjV2qyKuJewxuOfDwc7iv3o4LCeRK/sRf8KDTmZ/2viG4Vh0QY9qx9Ak5fVmSJ441ljdjQZVTZpGyAc+R0qQqJusMkkVJGzL1VSKEc2jlEO9TT5/1z6XZVL5maIKLx/cxTCHUPMwexgnr7YG+YP8wdFglj1d6Mnf54PxsJOy0XFNn3h4VQojIpBH+SmxYFY/96KMkuAmZZv4WRCcaqIz8zL9sbWwhiJn/ucA1Fxg/hFKx8uhUdaWF0LZiH3Gpz4RGunn8FPeMc+7IxZMIccyWbfH5jchLumh9qPZPGTEk7hsrtNaQLbx7KSj/5vbH52eGE6VqZ4oLN3lc7acePe0EfquB669e0jlWOBf60tVsFagyFZs9A1jqvYRRnES3xkte+918nvfPfL8YZi3YQnBiVzCJWJa+stDPE95923W835ZxsPX7NRFqDlSpY8PzbccGf7+fb1gfh/TPrafvrecyTvPYoqfqeEpbXIXdlVusZIsRy11ccX+te7SvSe/HKLeD+rW1Nw/G0bQR0XB5rX0aGVCW8arPy6zXU/atLl1vhpEO/7W2GQgmmf1Qmdv4Zy8zvJ2eed/fjCGgd+2arCSPzJ9VgFxiLx0LnVz8N+xxE927F6aw4eZPSiMR407eeE1rQL/STCf1yOstAW3PHjREtQ5UrzaqhuaqULIlWj2F5cHPV6Ay0M5B27HRdnT5iNCaYORMEVQ68qGlFrTCrI6yXWvVSt65JK2Z7xhOp7qI9s2aocDq/as6Sy5V/7g3v1+t2k8MHRgt9rVRQLK/dQ5QsMVTEjvnG5XQGdbzQIhpoEfnUjt/2/gLzs7CbQG/mrkWcMbZzgpT2ICpu59xj3dLb3A/ieoEhczgFdPAke+4OWfhFdNi4tgM+HN/PfevGxZTRX9OHRrpR+ZR4kJv6rLp/ixjzjTmjuEOULq1WeuH76bbHnkP14OO2t457IX7qmQ3P7cYXKiecGYWBVrC5S7oMmuSEXJc4/cKrJBs7SIc863z1m2UwL6GUXB3U8TjINb+x1CEAU7hzHNcksYN/6UAHtJEYXhERB1IHkHgT2flGsQWmiMTOv7akpRy0ljSlt4WJ6bNBldi3PxjWng8vzCRJcu5c+qFOefydNKg6vW3eN3aM3a8cG8IhbT3iFOikhM4121oGETTTUynYX5zO61fv352n7GLyGN3CvP3Xpsn0blg3gwD+uW4CmUMgVBEpBJ4eblD0vJt/hCScv53+OzsBnzFDLRYn0xQKAZ4msq2VzlfxJRMyafKuwvVWXwY+8uuGx6qcFpwDDdbMsLBzaOZHu1tyumgHDkPsogM9UdHuN5f3n52UHs2artgpmuKRirjkWff3Q3z4W+YxJpnSTVrhzbjh5HRpuur4FUJcvjpG/cMtnAOCqJeXMT5OF/nK5x+L0H1lzC04Y04mtZdfz08w5l8vpQU/yr+ud0u0Z6JQJecesR0Ux6e3YdgOa3eaf8mIp95fpe2tVb6PUvINafPN4YW3e7mvGZkqMZk2KJ8tgQ/K51vhVL6QGUkvUfZ/6pflAoiRCqu0Q8NIGB+FvQT6HJTIozK43tkoklv9ZUaJCSm43kTE5ke+E4l7X/DlY0OMuEcqJJ2sxOJWVvF5c7CsaSloRohYRtQ817bKRW/u9mpNPs20xGEqdarxq8LL7aOvn0pV6RfnNgkO/5UfE7THwr3HDbRbGO00TqBcpb9yLK7XX0WRjpUX1o/7Zx/G7/SxjEhh2avWmbIx/IryjSbbfkz2zWHZXufawLNPNpT+ekhFUO1QNsT19/vRS4I8FYfRwiSseUE3nAM9AxpTgaoicFTxRN8cN0+d+NqCMvwwJcJoWuAW49pJzb4EsJGWQU3O6eSdP32OCWIz9S6CZLLarQXcddnyQ+uKIGmGYrkZw/KDeRRljoVNzLjCY5yWpcyT8Ap+D8eDuU6UMlZ4ySwiuGF2OocFFicXcITqtNbCEKwwY8JU09aiM97Wxo0nQBdaJO6CgEImVmkdGsxLGVV3sWVEowOX2jmyA+NXA6zWmgrxaGzBo8ctXzLr7I5oA7x5Z03XtqNgkd3HmgBPlSIbL+f4l2cVBVgdNWTs9Jx+oCxFx/RtXGUhYXOT3VVn4xzv4dJd68djrgRfexJpF/sowHNHTqczRN8laMOmzdlsmW1p5JxlLmSIs/Sv/L1CU7YsTcIgZDjjhpC0/ctLnV5a53YbKjjcqHZwuMWRmorSkmsBjzxb6HDjPYHKyF0R7Mqi7UhZyqibAOPLTyjfbgTHF7FqitBteSTH/RvKSvK3Hi22FPg0PkC2vJEsN9sDkbTClY+Tx0pLKncj8D348syizIlphdkfPWcDmlK9Zawo8Z/Tt50Vabj0hpqAJ1viCWCfXdS74Mf3QeS9exXy6zzyTYIK+UeANOI5yPi3IiWMalJCDQ1lk4Pb+h3oiRahLf3+aG5lRps8soIcIbUqYV96yveNWkb0wEdzVg9RAiYwbx0MoQVhX9OTkpqvNmFUijk0CDv+uMPAAxrDJGWCU5OEl9EpnLGY80RGqoYfNhMkoEw6QexIsinlkMOXAbnmu6Tha87iKys5cb2SphAluaedZhr+8lzyeh9pzh1MMgN8YRfVJFxp27YBpWk5GDFDKeZu+9Ay/8yc43tqVIdYxEU9Dn3kNgqnhUInHqe79vnsAusQMzLaPk2bOsg0xcQBp2vpz/lMhgccJ9opqhVZ8xqxKTTXBKtoF0he6l0Qo8WfTmLkYXxxuoFf5k0O6PcZhsjaawGxg3rrB8XbES3kN+2qnDs28Nr45159osjNbj8ETbgETAj7xFvsROxinWuR7Otxg0JSaMevLoyD1ip+bvYaxO/7pQ7qwaZz6S8VrtS5eoH/Ordi/SIQucAMlpQtsK111+5NDQAlpFq0j4IfahkIbPNZaEoF5c85RVVh2sbClJm7J578U7dPRB4m0ANbx4KY5OH2n373yenm0L03R8CzHY5ASm9uV+56H9kYolSHojL/tTsxvJu85XJhmic9nDIopOl/NGp8gBgXKjfkItLb1BO1WFHFDuYWtxrYeARK9m7UlibpGEXjZbdRhme06bC5gR4yUlIt0x3THHAA+xV7EFPukvSuckhG/eJ4UVpfUwjNA/RNvbOHYOBzkfB+lS5FpZR5u/06HNfF4/QaSpgZWVJ5LUh92fq8NIzgy2sK2DVJEGX/7MgRhJEKp/QeL0a/eKN4QEdTTITCh+gO420PQCUgKn+iQlgGN6rI9FCtGME8n04pZl+w7pzrSrJm9T45aJbTGdavTtKukFLw6HH40xCQ01isSj0C+yvKVDD8vB5+/kXHPj3Yhhw/HwvjNDeLY9/sl6VE99nmEkrZlZJ7AR8MqvfBMJgLn5OlQhuJnaiuP9fmcGjIryCsTfyMUlCSAkOmSkbq1Ql2xHAtwj15dwTXlS0ftSUpjz84+W3p0h2oK9342w7uHViqtIe0Qj0KVviXWeDe+2PmS1nsm0g9PZqicP2z4MT2zwPPiwZ1DcDeestCAu/hjnBnYgvUU+364IsBVjKJ6dxgIpvb+1MdtSOMavWMW4BdZtDoCOmb3nfDQ7Qkjme7XG/u69Vfhpau1w2cbDhrs7oph09NTcWOoZv75nxjWuyO5yKoDQYIjFJ3rfo+TGVffyr46m0R+3sohbnRZbL/S13YYC+gxHXRt/fNCd9YjvFy2vGHSEzD6Vh2EufyuV7TtWZP4SvZn+7o7W6j5kQJfdv0FrubJseXETlfEfelfux9p1cpsspJPTcVXWj9V32m0O2mV/nI7EaK4KzrAje8rJeqtKyffXM5JTIg0OqimYipiZb9RlJfHLBDlpmIRlZ0MaX8DIW6aWP3/2taymqsBg+IcZR9NHgMz9ZQTzDXdsM+kfunewCkWTKfEs+mB6Nn1CGzhl/vYnITiCjDl43Dq/GeKYRzKGEJHa8UFpJStZ2kzBXqXIJiQ2XjT9PbtJS6RJp8xJIs5l4Z8Fou7UykxkXnw8Srn7Bo/FALhfbQEJlLVGfnrZ/v5e9tDrKNowkkG/pIci993GcXEXMnLhmXPY3pNrHM3zMztTPX71Ser28eKOl9Woe6vqXsutXN6WVsyJyMwUULTtylZk4Z0Vx7hJSLAo/xpI2sMHDWl1KMmBas+oG1benuGSgzpQNbiqKT7DKD5T+cWo/Yqn8sNhpNlYwWp+a06aVOnYu43/bvESvfoSvJV9Hy+39WmDdP3FXenfCkRXx4fqJKHMFyk2NSIy3sWsD3WhofsDZdEW1sjvjmR9wdnHL22VIXBZQoPXpeOif3jU+dvQ/2x61zhiEsptc1myr3DyWM5vy7XixPc5NiznQwaTwmZZCtfKlANm5IXnJTXmtJmWoa/cMZPNiNsoUqjqgqQGfa0LeZg+irCwvvcXUF3648FeiT0vBf1sl3hDz+R+CiGjtvSeNL+4zEFYtX3P+KiFfJ2N8022svqvshU6WfngKgvvKqnd8KVi/a3dBQol12Y0AiwKv4uymHF+3W0Cz87uHR2HAhDf8IIZ9FwZfcWvRzhAPl07MI1KMs3kE5H2zqemDxDx012mWXCXgHHTMR2EEyTOxwBuO6xQH/sLa5sfCbqdp/PiJBiI8/QZkMZXvv0FD/uTq5O1buDUj/F1BLAwQUAAIACAD3vYFJle6RfksAAABrAAAAGwAAAHVuaXZlcnNhbC91bml2ZXJzYWwucG5nLnhtbLOxr8jNUShLLSrOzM+zVTLUM1Cyt+PlsikoSi3LTC1XqACKAQUhQEmhEsg1QnDLM1NKMoBCBuZmCMGM1Mz0jBJbJQsDc7igPtBMAFBLAQIAABQAAgAIAEOUV0cNwDEewAEAANoDAAAPAAAAAAAAAAEAAAAAAAAAAABub25lL3BsYXllci54bWxQSwECAAAUAAIACAD3vYFJFQ6tKGQEAAAHEQAAHQAAAAAAAAABAAAAAADtAQAAdW5pdmVyc2FsL2NvbW1vbl9tZXNzYWdlcy5sbmdQSwECAAAUAAIACAD3vYFJCH4LIykDAACGDAAAJwAAAAAAAAABAAAAAACMBgAAdW5pdmVyc2FsL2ZsYXNoX3B1Ymxpc2hpbmdfc2V0dGluZ3MueG1sUEsBAgAAFAACAAgA972BSSjBezi7AgAAXAoAACEAAAAAAAAAAQAAAAAA+gkAAHVuaXZlcnNhbC9mbGFzaF9za2luX3NldHRpbmdzLnhtbFBLAQIAABQAAgAIAPe9gUkqlg9n/gIAAJcLAAAmAAAAAAAAAAEAAAAAAPQMAAB1bml2ZXJzYWwvaHRtbF9wdWJsaXNoaW5nX3NldHRpbmdzLnhtbFBLAQIAABQAAgAIAPe9gUk5TjrvoAEAACYGAAAfAAAAAAAAAAEAAAAAADYQAAB1bml2ZXJzYWwvaHRtbF9za2luX3NldHRpbmdzLmpzUEsBAgAAFAACAAgA972BST08L9HBAAAA5QEAABoAAAAAAAAAAQAAAAAAExIAAHVuaXZlcnNhbC9pMThuX3ByZXNldHMueG1sUEsBAgAAFAACAAgA972BSbDtXVduAAAAdgAAABwAAAAAAAAAAQAAAAAADBMAAHVuaXZlcnNhbC9sb2NhbF9zZXR0aW5ncy54bWxQSwECAAAUAAIACABElFdHI7RO+/sCAACwCAAAFAAAAAAAAAABAAAAAAC0EwAAdW5pdmVyc2FsL3BsYXllci54bWxQSwECAAAUAAIACAD3vYFJF6nhQW8BAAD7AgAAKQAAAAAAAAABAAAAAADhFgAAdW5pdmVyc2FsL3NraW5fY3VzdG9taXphdGlvbl9zZXR0aW5ncy54bWxQSwECAAAUAAIACAD3vYFJl9b5ibMRAAAnYgAAFwAAAAAAAAAAAAAAAACXGAAAdW5pdmVyc2FsL3VuaXZlcnNhbC5wbmdQSwECAAAUAAIACAD3vYFJle6RfksAAABrAAAAGwAAAAAAAAABAAAAAAB/KgAAdW5pdmVyc2FsL3VuaXZlcnNhbC5wbmcueG1sUEsFBgAAAAAMAAwAhgMAAAMr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Shap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10000"/>
      </a:accent1>
      <a:accent2>
        <a:srgbClr val="7F7F7F"/>
      </a:accent2>
      <a:accent3>
        <a:srgbClr val="C10000"/>
      </a:accent3>
      <a:accent4>
        <a:srgbClr val="7F7F7F"/>
      </a:accent4>
      <a:accent5>
        <a:srgbClr val="C10000"/>
      </a:accent5>
      <a:accent6>
        <a:srgbClr val="7F7F7F"/>
      </a:accent6>
      <a:hlink>
        <a:srgbClr val="C10000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100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32294</TotalTime>
  <Words>1259</Words>
  <Application>Microsoft Office PowerPoint</Application>
  <PresentationFormat>全屏显示(16:9)</PresentationFormat>
  <Paragraphs>201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Company>冷水江市国家税务局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企业简介时尚设计2</dc:title>
  <dc:creator>曾智</dc:creator>
  <cp:keywords>原创Q729615610</cp:keywords>
  <cp:lastModifiedBy>wu</cp:lastModifiedBy>
  <cp:revision>618</cp:revision>
  <cp:lastPrinted>2018-01-12T07:51:39Z</cp:lastPrinted>
  <dcterms:created xsi:type="dcterms:W3CDTF">2016-12-17T13:04:22Z</dcterms:created>
  <dcterms:modified xsi:type="dcterms:W3CDTF">2020-12-10T03:10:37Z</dcterms:modified>
</cp:coreProperties>
</file>