
<file path=[Content_Types].xml><?xml version="1.0" encoding="utf-8"?>
<Types xmlns="http://schemas.openxmlformats.org/package/2006/content-types">
  <Default Extension="jpeg" ContentType="image/jpe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sldIdLst>
    <p:sldId id="257" r:id="rId3"/>
    <p:sldId id="568" r:id="rId5"/>
    <p:sldId id="259" r:id="rId6"/>
    <p:sldId id="441" r:id="rId7"/>
    <p:sldId id="260" r:id="rId8"/>
    <p:sldId id="446" r:id="rId9"/>
    <p:sldId id="508" r:id="rId10"/>
    <p:sldId id="509" r:id="rId11"/>
    <p:sldId id="517" r:id="rId12"/>
    <p:sldId id="510" r:id="rId13"/>
    <p:sldId id="511" r:id="rId14"/>
    <p:sldId id="543" r:id="rId15"/>
    <p:sldId id="544" r:id="rId16"/>
    <p:sldId id="518" r:id="rId17"/>
    <p:sldId id="449" r:id="rId18"/>
    <p:sldId id="450" r:id="rId19"/>
    <p:sldId id="451" r:id="rId20"/>
    <p:sldId id="453" r:id="rId21"/>
    <p:sldId id="548" r:id="rId22"/>
    <p:sldId id="454" r:id="rId23"/>
    <p:sldId id="456" r:id="rId24"/>
    <p:sldId id="457" r:id="rId25"/>
    <p:sldId id="458" r:id="rId26"/>
    <p:sldId id="459" r:id="rId27"/>
    <p:sldId id="460" r:id="rId28"/>
    <p:sldId id="605" r:id="rId29"/>
    <p:sldId id="549" r:id="rId30"/>
    <p:sldId id="464" r:id="rId31"/>
    <p:sldId id="465" r:id="rId32"/>
    <p:sldId id="475" r:id="rId33"/>
    <p:sldId id="466" r:id="rId34"/>
    <p:sldId id="467" r:id="rId35"/>
    <p:sldId id="469" r:id="rId36"/>
    <p:sldId id="515" r:id="rId37"/>
    <p:sldId id="463" r:id="rId38"/>
    <p:sldId id="470" r:id="rId39"/>
    <p:sldId id="569" r:id="rId40"/>
    <p:sldId id="258" r:id="rId4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未定义" initials="未"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F3864"/>
    <a:srgbClr val="595959"/>
    <a:srgbClr val="370037"/>
    <a:srgbClr val="0070C0"/>
    <a:srgbClr val="BFBF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431"/>
    <p:restoredTop sz="94991"/>
  </p:normalViewPr>
  <p:slideViewPr>
    <p:cSldViewPr snapToGrid="0" snapToObjects="1">
      <p:cViewPr>
        <p:scale>
          <a:sx n="48" d="100"/>
          <a:sy n="48" d="100"/>
        </p:scale>
        <p:origin x="1192" y="608"/>
      </p:cViewPr>
      <p:guideLst>
        <p:guide orient="horz" pos="2352"/>
        <p:guide pos="38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5" Type="http://schemas.openxmlformats.org/officeDocument/2006/relationships/commentAuthors" Target="commentAuthors.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6DA351-7325-DB4D-B252-B75C8C6DCEFF}"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EC9BB1-4D3D-AB47-877D-B556826EFAF8}"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00000"/>
              </a:lnSpc>
            </a:pPr>
            <a:endParaRPr kumimoji="1" lang="en-US" altLang="zh-CN" dirty="0">
              <a:sym typeface="+mn-ea"/>
            </a:endParaRPr>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00000"/>
              </a:lnSpc>
            </a:pPr>
            <a:endParaRPr kumimoji="1" lang="en-US" altLang="zh-CN" dirty="0">
              <a:sym typeface="+mn-ea"/>
            </a:endParaRPr>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Verdana" panose="020B0604030504040204" pitchFamily="34" charset="0"/>
              <a:ea typeface="微软雅黑" panose="020B0503020204020204" pitchFamily="34" charset="-122"/>
              <a:sym typeface="Arial" panose="020B0604020202020204" pitchFamily="34" charset="0"/>
            </a:endParaRPr>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latin typeface="Verdana" panose="020B0604030504040204" pitchFamily="34" charset="0"/>
              <a:ea typeface="微软雅黑" panose="020B0503020204020204" pitchFamily="34" charset="-122"/>
              <a:sym typeface="+mn-ea"/>
            </a:endParaRPr>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Verdana" panose="020B0604030504040204" pitchFamily="34" charset="0"/>
              <a:ea typeface="微软雅黑" panose="020B0503020204020204" pitchFamily="34" charset="-122"/>
              <a:sym typeface="Arial" panose="020B0604020202020204" pitchFamily="34" charset="0"/>
            </a:endParaRPr>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Verdana" panose="020B0604030504040204" pitchFamily="34" charset="0"/>
              <a:ea typeface="微软雅黑" panose="020B0503020204020204" pitchFamily="34" charset="-122"/>
              <a:sym typeface="Arial" panose="020B0604020202020204" pitchFamily="34" charset="0"/>
            </a:endParaRPr>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Verdana" panose="020B0604030504040204" pitchFamily="34" charset="0"/>
              <a:ea typeface="微软雅黑" panose="020B0503020204020204" pitchFamily="34" charset="-122"/>
              <a:sym typeface="Arial" panose="020B0604020202020204" pitchFamily="34" charset="0"/>
            </a:endParaRPr>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lgn="just" fontAlgn="base">
              <a:spcAft>
                <a:spcPts val="1000"/>
              </a:spcAft>
              <a:buFont typeface="Wingdings" panose="05000000000000000000" charset="0"/>
              <a:buNone/>
            </a:pPr>
            <a:endParaRPr kumimoji="1" lang="zh-CN" altLang="en-US" dirty="0"/>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indent="12065" algn="just" fontAlgn="base">
              <a:lnSpc>
                <a:spcPct val="100000"/>
              </a:lnSpc>
            </a:pPr>
            <a:endParaRPr kumimoji="1" lang="zh-CN" altLang="en-US" dirty="0"/>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spcBef>
                <a:spcPct val="50000"/>
              </a:spcBef>
              <a:buChar char="•"/>
            </a:pPr>
            <a:endParaRPr kumimoji="1" lang="zh-CN" altLang="en-US" dirty="0"/>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50000"/>
              </a:lnSpc>
            </a:pPr>
            <a:endParaRPr kumimoji="1" lang="zh-CN" altLang="en-US" dirty="0"/>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0">
              <a:spcBef>
                <a:spcPct val="50000"/>
              </a:spcBef>
              <a:buNone/>
            </a:pPr>
            <a:endParaRPr kumimoji="1" lang="zh-CN" altLang="en-US" dirty="0"/>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endParaRPr kumimoji="1" lang="zh-CN" altLang="en-US" dirty="0"/>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endParaRPr kumimoji="1" lang="zh-CN" altLang="en-US" dirty="0"/>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1EC9BB1-4D3D-AB47-877D-B556826EFAF8}" type="slidenum">
              <a:rPr kumimoji="1" lang="zh-CN" altLang="en-US" smtClean="0"/>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endParaRPr kumimoji="1" lang="zh-CN" altLang="en-US"/>
          </a:p>
        </p:txBody>
      </p:sp>
      <p:sp>
        <p:nvSpPr>
          <p:cNvPr id="4" name="日期占位符 3"/>
          <p:cNvSpPr>
            <a:spLocks noGrp="1"/>
          </p:cNvSpPr>
          <p:nvPr>
            <p:ph type="dt" sz="half" idx="10"/>
          </p:nvPr>
        </p:nvSpPr>
        <p:spPr/>
        <p:txBody>
          <a:bodyPr/>
          <a:lstStyle/>
          <a:p>
            <a:fld id="{0C7E9416-6159-8941-AE72-77CDA5B68CCA}"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6C35E956-12B6-A345-94E3-8B0B6371231D}" type="slidenum">
              <a:rPr kumimoji="1" lang="zh-CN" altLang="en-US" smtClean="0"/>
            </a:fld>
            <a:endParaRPr kumimoji="1"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002060"/>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0C7E9416-6159-8941-AE72-77CDA5B68CCA}"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6C35E956-12B6-A345-94E3-8B0B6371231D}" type="slidenum">
              <a:rPr kumimoji="1" lang="zh-CN" altLang="en-US" smtClean="0"/>
            </a:fld>
            <a:endParaRPr kumimoji="1"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endParaRPr kumimoji="1" lang="zh-CN" altLang="en-US"/>
          </a:p>
        </p:txBody>
      </p:sp>
      <p:sp>
        <p:nvSpPr>
          <p:cNvPr id="4" name="日期占位符 3"/>
          <p:cNvSpPr>
            <a:spLocks noGrp="1"/>
          </p:cNvSpPr>
          <p:nvPr>
            <p:ph type="dt" sz="half" idx="10"/>
          </p:nvPr>
        </p:nvSpPr>
        <p:spPr/>
        <p:txBody>
          <a:bodyPr/>
          <a:lstStyle/>
          <a:p>
            <a:fld id="{0C7E9416-6159-8941-AE72-77CDA5B68CCA}"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6C35E956-12B6-A345-94E3-8B0B6371231D}" type="slidenum">
              <a:rPr kumimoji="1" lang="zh-CN" altLang="en-US" smtClean="0"/>
            </a:fld>
            <a:endParaRPr kumimoji="1"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日期占位符 4"/>
          <p:cNvSpPr>
            <a:spLocks noGrp="1"/>
          </p:cNvSpPr>
          <p:nvPr>
            <p:ph type="dt" sz="half" idx="10"/>
          </p:nvPr>
        </p:nvSpPr>
        <p:spPr/>
        <p:txBody>
          <a:bodyPr/>
          <a:lstStyle/>
          <a:p>
            <a:fld id="{0C7E9416-6159-8941-AE72-77CDA5B68CCA}"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6C35E956-12B6-A345-94E3-8B0B6371231D}" type="slidenum">
              <a:rPr kumimoji="1" lang="zh-CN" altLang="en-US" smtClean="0"/>
            </a:fld>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7" name="日期占位符 6"/>
          <p:cNvSpPr>
            <a:spLocks noGrp="1"/>
          </p:cNvSpPr>
          <p:nvPr>
            <p:ph type="dt" sz="half" idx="10"/>
          </p:nvPr>
        </p:nvSpPr>
        <p:spPr/>
        <p:txBody>
          <a:bodyPr/>
          <a:lstStyle/>
          <a:p>
            <a:fld id="{0C7E9416-6159-8941-AE72-77CDA5B68CCA}"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灯片编号占位符 8"/>
          <p:cNvSpPr>
            <a:spLocks noGrp="1"/>
          </p:cNvSpPr>
          <p:nvPr>
            <p:ph type="sldNum" sz="quarter" idx="12"/>
          </p:nvPr>
        </p:nvSpPr>
        <p:spPr/>
        <p:txBody>
          <a:bodyPr/>
          <a:lstStyle/>
          <a:p>
            <a:fld id="{6C35E956-12B6-A345-94E3-8B0B6371231D}" type="slidenum">
              <a:rPr kumimoji="1" lang="zh-CN" altLang="en-US" smtClean="0"/>
            </a:fld>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日期占位符 2"/>
          <p:cNvSpPr>
            <a:spLocks noGrp="1"/>
          </p:cNvSpPr>
          <p:nvPr>
            <p:ph type="dt" sz="half" idx="10"/>
          </p:nvPr>
        </p:nvSpPr>
        <p:spPr/>
        <p:txBody>
          <a:bodyPr/>
          <a:lstStyle/>
          <a:p>
            <a:fld id="{0C7E9416-6159-8941-AE72-77CDA5B68CCA}"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6C35E956-12B6-A345-94E3-8B0B6371231D}" type="slidenum">
              <a:rPr kumimoji="1" lang="zh-CN" altLang="en-US" smtClean="0"/>
            </a:fld>
            <a:endParaRPr kumimoji="1"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C7E9416-6159-8941-AE72-77CDA5B68CCA}"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灯片编号占位符 3"/>
          <p:cNvSpPr>
            <a:spLocks noGrp="1"/>
          </p:cNvSpPr>
          <p:nvPr>
            <p:ph type="sldNum" sz="quarter" idx="12"/>
          </p:nvPr>
        </p:nvSpPr>
        <p:spPr/>
        <p:txBody>
          <a:bodyPr/>
          <a:lstStyle/>
          <a:p>
            <a:fld id="{6C35E956-12B6-A345-94E3-8B0B6371231D}" type="slidenum">
              <a:rPr kumimoji="1" lang="zh-CN" altLang="en-US" smtClean="0"/>
            </a:fld>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0C7E9416-6159-8941-AE72-77CDA5B68CCA}"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6C35E956-12B6-A345-94E3-8B0B6371231D}" type="slidenum">
              <a:rPr kumimoji="1" lang="zh-CN" altLang="en-US" smtClean="0"/>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0C7E9416-6159-8941-AE72-77CDA5B68CCA}"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6C35E956-12B6-A345-94E3-8B0B6371231D}" type="slidenum">
              <a:rPr kumimoji="1" lang="zh-CN" altLang="en-US" smtClean="0"/>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0C7E9416-6159-8941-AE72-77CDA5B68CCA}"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6C35E956-12B6-A345-94E3-8B0B6371231D}" type="slidenum">
              <a:rPr kumimoji="1" lang="zh-CN" altLang="en-US" smtClean="0"/>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0C7E9416-6159-8941-AE72-77CDA5B68CCA}"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6C35E956-12B6-A345-94E3-8B0B6371231D}" type="slidenum">
              <a:rPr kumimoji="1" lang="zh-CN" altLang="en-US" smtClean="0"/>
            </a:fld>
            <a:endParaRPr kumimoji="1"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F3864"/>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7E9416-6159-8941-AE72-77CDA5B68CCA}"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35E956-12B6-A345-94E3-8B0B6371231D}"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image" Target="../media/image4.png"/><Relationship Id="rId2" Type="http://schemas.microsoft.com/office/2007/relationships/hdphoto" Target="../media/image3.wdp"/><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xml"/><Relationship Id="rId3" Type="http://schemas.microsoft.com/office/2007/relationships/hdphoto" Target="../media/image6.wdp"/><Relationship Id="rId2" Type="http://schemas.openxmlformats.org/officeDocument/2006/relationships/image" Target="../media/image2.png"/><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microsoft.com/office/2007/relationships/hdphoto" Target="../media/image6.wdp"/><Relationship Id="rId2" Type="http://schemas.openxmlformats.org/officeDocument/2006/relationships/image" Target="../media/image2.png"/><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1.xml"/><Relationship Id="rId7" Type="http://schemas.openxmlformats.org/officeDocument/2006/relationships/image" Target="../media/image11.png"/><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 Id="rId3" Type="http://schemas.openxmlformats.org/officeDocument/2006/relationships/image" Target="../media/image7.jpeg"/><Relationship Id="rId2" Type="http://schemas.microsoft.com/office/2007/relationships/hdphoto" Target="../media/image3.wdp"/><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xml"/><Relationship Id="rId3" Type="http://schemas.openxmlformats.org/officeDocument/2006/relationships/image" Target="../media/image12.jpeg"/><Relationship Id="rId2" Type="http://schemas.microsoft.com/office/2007/relationships/hdphoto" Target="../media/image3.wdp"/><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xml"/><Relationship Id="rId3" Type="http://schemas.microsoft.com/office/2007/relationships/hdphoto" Target="../media/image6.wdp"/><Relationship Id="rId2" Type="http://schemas.openxmlformats.org/officeDocument/2006/relationships/image" Target="../media/image2.png"/><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xml"/><Relationship Id="rId2" Type="http://schemas.microsoft.com/office/2007/relationships/hdphoto" Target="../media/image3.wdp"/><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image" Target="../media/image13.png"/><Relationship Id="rId2" Type="http://schemas.microsoft.com/office/2007/relationships/hdphoto" Target="../media/image3.wdp"/><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microsoft.com/office/2007/relationships/hdphoto" Target="../media/image3.wdp"/><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xml"/><Relationship Id="rId2" Type="http://schemas.microsoft.com/office/2007/relationships/hdphoto" Target="../media/image3.wdp"/><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7.xml"/><Relationship Id="rId2" Type="http://schemas.microsoft.com/office/2007/relationships/hdphoto" Target="../media/image3.wdp"/><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7.xml"/><Relationship Id="rId2" Type="http://schemas.microsoft.com/office/2007/relationships/hdphoto" Target="../media/image3.wdp"/><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xml"/><Relationship Id="rId2" Type="http://schemas.microsoft.com/office/2007/relationships/hdphoto" Target="../media/image3.wdp"/><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xml"/><Relationship Id="rId2" Type="http://schemas.microsoft.com/office/2007/relationships/hdphoto" Target="../media/image3.wdp"/><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xml"/><Relationship Id="rId3" Type="http://schemas.openxmlformats.org/officeDocument/2006/relationships/image" Target="../media/image14.png"/><Relationship Id="rId2" Type="http://schemas.microsoft.com/office/2007/relationships/hdphoto" Target="../media/image3.wdp"/><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xml"/><Relationship Id="rId3" Type="http://schemas.openxmlformats.org/officeDocument/2006/relationships/image" Target="../media/image14.png"/><Relationship Id="rId2" Type="http://schemas.microsoft.com/office/2007/relationships/hdphoto" Target="../media/image3.wdp"/><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xml"/><Relationship Id="rId2" Type="http://schemas.microsoft.com/office/2007/relationships/hdphoto" Target="../media/image3.wdp"/><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7.xml"/><Relationship Id="rId2" Type="http://schemas.microsoft.com/office/2007/relationships/hdphoto" Target="../media/image3.wdp"/><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1.xml"/><Relationship Id="rId2" Type="http://schemas.microsoft.com/office/2007/relationships/hdphoto" Target="../media/image3.wdp"/><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1.xml"/><Relationship Id="rId2" Type="http://schemas.microsoft.com/office/2007/relationships/hdphoto" Target="../media/image3.wdp"/><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1.xml"/><Relationship Id="rId4" Type="http://schemas.openxmlformats.org/officeDocument/2006/relationships/image" Target="../media/image16.png"/><Relationship Id="rId3" Type="http://schemas.openxmlformats.org/officeDocument/2006/relationships/image" Target="../media/image15.png"/><Relationship Id="rId2" Type="http://schemas.microsoft.com/office/2007/relationships/hdphoto" Target="../media/image3.wdp"/><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1.xml"/><Relationship Id="rId4" Type="http://schemas.openxmlformats.org/officeDocument/2006/relationships/image" Target="../media/image18.jpeg"/><Relationship Id="rId3" Type="http://schemas.openxmlformats.org/officeDocument/2006/relationships/image" Target="../media/image17.jpeg"/><Relationship Id="rId2" Type="http://schemas.microsoft.com/office/2007/relationships/hdphoto" Target="../media/image3.wdp"/><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24.xml"/><Relationship Id="rId6"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NULL" TargetMode="External"/><Relationship Id="rId3" Type="http://schemas.openxmlformats.org/officeDocument/2006/relationships/image" Target="../media/image19.png"/><Relationship Id="rId2" Type="http://schemas.microsoft.com/office/2007/relationships/hdphoto" Target="../media/image3.wdp"/><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7" Type="http://schemas.openxmlformats.org/officeDocument/2006/relationships/notesSlide" Target="../notesSlides/notesSlide25.xml"/><Relationship Id="rId6" Type="http://schemas.openxmlformats.org/officeDocument/2006/relationships/slideLayout" Target="../slideLayouts/slideLayout1.xml"/><Relationship Id="rId5" Type="http://schemas.openxmlformats.org/officeDocument/2006/relationships/image" Target="NULL" TargetMode="External"/><Relationship Id="rId4" Type="http://schemas.openxmlformats.org/officeDocument/2006/relationships/image" Target="../media/image22.jpeg"/><Relationship Id="rId3" Type="http://schemas.openxmlformats.org/officeDocument/2006/relationships/image" Target="../media/image21.jpeg"/><Relationship Id="rId2" Type="http://schemas.microsoft.com/office/2007/relationships/hdphoto" Target="../media/image3.wdp"/><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1.xml"/><Relationship Id="rId3" Type="http://schemas.microsoft.com/office/2007/relationships/hdphoto" Target="../media/image6.wdp"/><Relationship Id="rId2" Type="http://schemas.openxmlformats.org/officeDocument/2006/relationships/image" Target="../media/image2.png"/><Relationship Id="rId1" Type="http://schemas.openxmlformats.org/officeDocument/2006/relationships/image" Target="../media/image5.jpe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1.xml"/><Relationship Id="rId2" Type="http://schemas.microsoft.com/office/2007/relationships/hdphoto" Target="../media/image3.wdp"/><Relationship Id="rId1" Type="http://schemas.openxmlformats.org/officeDocument/2006/relationships/image" Target="../media/image2.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1.xml"/><Relationship Id="rId2" Type="http://schemas.microsoft.com/office/2007/relationships/hdphoto" Target="../media/image3.wdp"/><Relationship Id="rId1" Type="http://schemas.openxmlformats.org/officeDocument/2006/relationships/image" Target="../media/image2.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1.xml"/><Relationship Id="rId2" Type="http://schemas.microsoft.com/office/2007/relationships/hdphoto" Target="../media/image3.wdp"/><Relationship Id="rId1" Type="http://schemas.openxmlformats.org/officeDocument/2006/relationships/image" Target="../media/image2.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1.xml"/><Relationship Id="rId2" Type="http://schemas.microsoft.com/office/2007/relationships/hdphoto" Target="../media/image3.wdp"/><Relationship Id="rId1" Type="http://schemas.openxmlformats.org/officeDocument/2006/relationships/image" Target="../media/image2.png"/></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1.xml"/><Relationship Id="rId2" Type="http://schemas.microsoft.com/office/2007/relationships/hdphoto" Target="../media/image3.wdp"/><Relationship Id="rId1" Type="http://schemas.openxmlformats.org/officeDocument/2006/relationships/image" Target="../media/image2.png"/></Relationships>
</file>

<file path=ppt/slides/_rels/slide32.xml.rels><?xml version="1.0" encoding="UTF-8" standalone="yes"?>
<Relationships xmlns="http://schemas.openxmlformats.org/package/2006/relationships"><Relationship Id="rId5" Type="http://schemas.openxmlformats.org/officeDocument/2006/relationships/notesSlide" Target="../notesSlides/notesSlide32.xml"/><Relationship Id="rId4" Type="http://schemas.openxmlformats.org/officeDocument/2006/relationships/slideLayout" Target="../slideLayouts/slideLayout1.xml"/><Relationship Id="rId3" Type="http://schemas.openxmlformats.org/officeDocument/2006/relationships/image" Target="../media/image23.png"/><Relationship Id="rId2" Type="http://schemas.microsoft.com/office/2007/relationships/hdphoto" Target="../media/image3.wdp"/><Relationship Id="rId1" Type="http://schemas.openxmlformats.org/officeDocument/2006/relationships/image" Target="../media/image2.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1.xml"/><Relationship Id="rId2" Type="http://schemas.microsoft.com/office/2007/relationships/hdphoto" Target="../media/image3.wdp"/><Relationship Id="rId1" Type="http://schemas.openxmlformats.org/officeDocument/2006/relationships/image" Target="../media/image2.png"/></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microsoft.com/office/2007/relationships/hdphoto" Target="../media/image3.wdp"/><Relationship Id="rId2" Type="http://schemas.openxmlformats.org/officeDocument/2006/relationships/image" Target="../media/image2.png"/><Relationship Id="rId1" Type="http://schemas.openxmlformats.org/officeDocument/2006/relationships/image" Target="../media/image24.png"/></Relationships>
</file>

<file path=ppt/slides/_rels/slide35.xml.rels><?xml version="1.0" encoding="UTF-8" standalone="yes"?>
<Relationships xmlns="http://schemas.openxmlformats.org/package/2006/relationships"><Relationship Id="rId5" Type="http://schemas.openxmlformats.org/officeDocument/2006/relationships/notesSlide" Target="../notesSlides/notesSlide34.xml"/><Relationship Id="rId4" Type="http://schemas.openxmlformats.org/officeDocument/2006/relationships/slideLayout" Target="../slideLayouts/slideLayout1.xml"/><Relationship Id="rId3" Type="http://schemas.microsoft.com/office/2007/relationships/hdphoto" Target="../media/image6.wdp"/><Relationship Id="rId2" Type="http://schemas.openxmlformats.org/officeDocument/2006/relationships/image" Target="../media/image2.png"/><Relationship Id="rId1" Type="http://schemas.openxmlformats.org/officeDocument/2006/relationships/image" Target="../media/image5.jpeg"/></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35.xml"/><Relationship Id="rId3" Type="http://schemas.openxmlformats.org/officeDocument/2006/relationships/slideLayout" Target="../slideLayouts/slideLayout1.xml"/><Relationship Id="rId2" Type="http://schemas.microsoft.com/office/2007/relationships/hdphoto" Target="../media/image3.wdp"/><Relationship Id="rId1" Type="http://schemas.openxmlformats.org/officeDocument/2006/relationships/image" Target="../media/image2.png"/></Relationships>
</file>

<file path=ppt/slides/_rels/slide37.xml.rels><?xml version="1.0" encoding="UTF-8" standalone="yes"?>
<Relationships xmlns="http://schemas.openxmlformats.org/package/2006/relationships"><Relationship Id="rId8" Type="http://schemas.openxmlformats.org/officeDocument/2006/relationships/notesSlide" Target="../notesSlides/notesSlide36.xml"/><Relationship Id="rId7"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3" Type="http://schemas.openxmlformats.org/officeDocument/2006/relationships/image" Target="../media/image25.png"/><Relationship Id="rId2" Type="http://schemas.microsoft.com/office/2007/relationships/hdphoto" Target="../media/image3.wdp"/><Relationship Id="rId1" Type="http://schemas.openxmlformats.org/officeDocument/2006/relationships/image" Target="../media/image2.png"/></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37.xml"/><Relationship Id="rId3" Type="http://schemas.openxmlformats.org/officeDocument/2006/relationships/slideLayout" Target="../slideLayouts/slideLayout1.xml"/><Relationship Id="rId2" Type="http://schemas.openxmlformats.org/officeDocument/2006/relationships/image" Target="../media/image29.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5" name="图片 4" descr="rBADvFxFf0CAPyMxAALo5HAr8hI263"/>
          <p:cNvPicPr>
            <a:picLocks noChangeAspect="1"/>
          </p:cNvPicPr>
          <p:nvPr/>
        </p:nvPicPr>
        <p:blipFill>
          <a:blip r:embed="rId1">
            <a:lum bright="-18000" contrast="-54000"/>
          </a:blip>
          <a:srcRect t="40603"/>
          <a:stretch>
            <a:fillRect/>
          </a:stretch>
        </p:blipFill>
        <p:spPr>
          <a:xfrm>
            <a:off x="-635" y="3702685"/>
            <a:ext cx="12192635" cy="3190875"/>
          </a:xfrm>
          <a:prstGeom prst="rect">
            <a:avLst/>
          </a:prstGeom>
          <a:effectLst>
            <a:softEdge rad="63500"/>
          </a:effectLst>
        </p:spPr>
      </p:pic>
      <p:sp>
        <p:nvSpPr>
          <p:cNvPr id="4" name="矩形 3"/>
          <p:cNvSpPr/>
          <p:nvPr/>
        </p:nvSpPr>
        <p:spPr>
          <a:xfrm>
            <a:off x="-635" y="2281767"/>
            <a:ext cx="12192000" cy="4588933"/>
          </a:xfrm>
          <a:prstGeom prst="rect">
            <a:avLst/>
          </a:prstGeom>
          <a:solidFill>
            <a:schemeClr val="accent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文本框 5"/>
          <p:cNvSpPr txBox="1"/>
          <p:nvPr/>
        </p:nvSpPr>
        <p:spPr>
          <a:xfrm>
            <a:off x="3674534" y="1145907"/>
            <a:ext cx="5113866" cy="1200329"/>
          </a:xfrm>
          <a:prstGeom prst="rect">
            <a:avLst/>
          </a:prstGeom>
          <a:noFill/>
        </p:spPr>
        <p:txBody>
          <a:bodyPr wrap="square" rtlCol="0">
            <a:spAutoFit/>
          </a:bodyPr>
          <a:lstStyle/>
          <a:p>
            <a:r>
              <a:rPr kumimoji="1" lang="en-US" altLang="zh-CN" sz="7200" b="1" dirty="0">
                <a:solidFill>
                  <a:schemeClr val="bg1">
                    <a:alpha val="30000"/>
                  </a:schemeClr>
                </a:solidFill>
                <a:latin typeface="微软雅黑" panose="020B0503020204020204" pitchFamily="34" charset="-122"/>
                <a:ea typeface="微软雅黑" panose="020B0503020204020204" pitchFamily="34" charset="-122"/>
              </a:rPr>
              <a:t>SINOSURE</a:t>
            </a:r>
            <a:endParaRPr kumimoji="1" lang="zh-CN" altLang="en-US" sz="7200" b="1" dirty="0">
              <a:solidFill>
                <a:schemeClr val="bg1">
                  <a:alpha val="30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1684866" y="1723156"/>
            <a:ext cx="8822267" cy="1106805"/>
          </a:xfrm>
          <a:prstGeom prst="rect">
            <a:avLst/>
          </a:prstGeom>
          <a:noFill/>
        </p:spPr>
        <p:txBody>
          <a:bodyPr wrap="square" rtlCol="0">
            <a:spAutoFit/>
          </a:bodyPr>
          <a:lstStyle/>
          <a:p>
            <a:pPr algn="ctr">
              <a:lnSpc>
                <a:spcPct val="150000"/>
              </a:lnSpc>
              <a:buNone/>
            </a:pPr>
            <a:r>
              <a:rPr kumimoji="1" lang="zh-CN" altLang="en-US" sz="4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项目险助力民营企业走出去</a:t>
            </a:r>
            <a:endParaRPr kumimoji="1"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3538431" y="3993507"/>
            <a:ext cx="5113866" cy="961225"/>
          </a:xfrm>
          <a:prstGeom prst="rect">
            <a:avLst/>
          </a:prstGeom>
          <a:noFill/>
        </p:spPr>
        <p:txBody>
          <a:bodyPr wrap="square" rtlCol="0">
            <a:spAutoFit/>
          </a:bodyPr>
          <a:lstStyle/>
          <a:p>
            <a:pPr algn="ctr">
              <a:lnSpc>
                <a:spcPct val="150000"/>
              </a:lnSpc>
            </a:pPr>
            <a:r>
              <a:rPr kumimoji="1" lang="zh-CN" altLang="zh-CN"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中国出口信用保险公司  机构合作部</a:t>
            </a:r>
            <a:endParaRPr kumimoji="1" lang="en-US" altLang="zh-CN"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gn="ctr">
              <a:lnSpc>
                <a:spcPct val="150000"/>
              </a:lnSpc>
            </a:pPr>
            <a:endParaRPr kumimoji="1" lang="en-US" altLang="zh-CN"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23" name="组合 22"/>
          <p:cNvGrpSpPr/>
          <p:nvPr/>
        </p:nvGrpSpPr>
        <p:grpSpPr>
          <a:xfrm>
            <a:off x="1716192" y="1677343"/>
            <a:ext cx="1371602" cy="668893"/>
            <a:chOff x="2302932" y="1677343"/>
            <a:chExt cx="1371602" cy="668893"/>
          </a:xfrm>
        </p:grpSpPr>
        <p:cxnSp>
          <p:nvCxnSpPr>
            <p:cNvPr id="15" name="直线连接符 14"/>
            <p:cNvCxnSpPr/>
            <p:nvPr/>
          </p:nvCxnSpPr>
          <p:spPr>
            <a:xfrm flipH="1" flipV="1">
              <a:off x="2302932" y="1691229"/>
              <a:ext cx="1371602" cy="14939"/>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线连接符 16"/>
            <p:cNvCxnSpPr/>
            <p:nvPr/>
          </p:nvCxnSpPr>
          <p:spPr>
            <a:xfrm flipV="1">
              <a:off x="2302932" y="1677343"/>
              <a:ext cx="0" cy="668893"/>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线连接符 19"/>
            <p:cNvCxnSpPr/>
            <p:nvPr/>
          </p:nvCxnSpPr>
          <p:spPr>
            <a:xfrm flipV="1">
              <a:off x="2302932" y="2326608"/>
              <a:ext cx="461434"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a:off x="9085579" y="1683607"/>
            <a:ext cx="1371602" cy="676515"/>
            <a:chOff x="8697380" y="1683607"/>
            <a:chExt cx="1371602" cy="676515"/>
          </a:xfrm>
        </p:grpSpPr>
        <p:cxnSp>
          <p:nvCxnSpPr>
            <p:cNvPr id="25" name="直线连接符 24"/>
            <p:cNvCxnSpPr/>
            <p:nvPr/>
          </p:nvCxnSpPr>
          <p:spPr>
            <a:xfrm flipH="1" flipV="1">
              <a:off x="8697380" y="1683607"/>
              <a:ext cx="1371602" cy="14939"/>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线连接符 25"/>
            <p:cNvCxnSpPr/>
            <p:nvPr/>
          </p:nvCxnSpPr>
          <p:spPr>
            <a:xfrm flipV="1">
              <a:off x="10052049" y="1691229"/>
              <a:ext cx="0" cy="668893"/>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直线连接符 26"/>
            <p:cNvCxnSpPr/>
            <p:nvPr/>
          </p:nvCxnSpPr>
          <p:spPr>
            <a:xfrm flipV="1">
              <a:off x="9607548" y="2359969"/>
              <a:ext cx="461434"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1062566" y="252517"/>
            <a:ext cx="5888650" cy="630237"/>
          </a:xfrm>
          <a:prstGeom prst="rect">
            <a:avLst/>
          </a:prstGeom>
          <a:noFill/>
        </p:spPr>
        <p:txBody>
          <a:bodyPr wrap="square" rtlCol="0">
            <a:spAutoFit/>
          </a:bodyPr>
          <a:lstStyle/>
          <a:p>
            <a:pPr lvl="0" algn="l">
              <a:lnSpc>
                <a:spcPct val="140000"/>
              </a:lnSpc>
              <a:buClrTx/>
              <a:buSzTx/>
              <a:buFontTx/>
            </a:pP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等线" panose="02010600030101010101" charset="-122"/>
              </a:rPr>
              <a:t>全国工商联一带一路信息服务平台</a:t>
            </a:r>
            <a:endParaRPr kumimoji="1"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lstStyle/>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pic>
        <p:nvPicPr>
          <p:cNvPr id="12" name="图片 11"/>
          <p:cNvPicPr>
            <a:picLocks noChangeAspect="1"/>
          </p:cNvPicPr>
          <p:nvPr/>
        </p:nvPicPr>
        <p:blipFill>
          <a:blip r:embed="rId3"/>
          <a:stretch>
            <a:fillRect/>
          </a:stretch>
        </p:blipFill>
        <p:spPr>
          <a:xfrm>
            <a:off x="294977" y="984040"/>
            <a:ext cx="11602046" cy="5727994"/>
          </a:xfrm>
          <a:prstGeom prst="rect">
            <a:avLst/>
          </a:prstGeom>
        </p:spPr>
      </p:pic>
      <p:sp>
        <p:nvSpPr>
          <p:cNvPr id="13" name="矩形 12"/>
          <p:cNvSpPr/>
          <p:nvPr/>
        </p:nvSpPr>
        <p:spPr>
          <a:xfrm>
            <a:off x="7315200" y="3000652"/>
            <a:ext cx="1118586" cy="807868"/>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7689542" y="4856343"/>
            <a:ext cx="1118586" cy="736589"/>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32"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114935" y="1397000"/>
            <a:ext cx="11648440" cy="4064000"/>
            <a:chOff x="166" y="2200"/>
            <a:chExt cx="18344" cy="6400"/>
          </a:xfrm>
        </p:grpSpPr>
        <p:pic>
          <p:nvPicPr>
            <p:cNvPr id="10" name="图片 9" descr="C:\Users\user\Desktop\11-50-52-34-839234.jpg11-50-52-34-839234"/>
            <p:cNvPicPr>
              <a:picLocks noChangeAspect="1"/>
            </p:cNvPicPr>
            <p:nvPr/>
          </p:nvPicPr>
          <p:blipFill>
            <a:blip r:embed="rId1"/>
            <a:srcRect/>
            <a:stretch>
              <a:fillRect/>
            </a:stretch>
          </p:blipFill>
          <p:spPr>
            <a:xfrm>
              <a:off x="166" y="2200"/>
              <a:ext cx="8228" cy="6400"/>
            </a:xfrm>
            <a:prstGeom prst="rect">
              <a:avLst/>
            </a:prstGeom>
          </p:spPr>
        </p:pic>
        <p:pic>
          <p:nvPicPr>
            <p:cNvPr id="29" name="图片 28" descr="C:\Users\user\Desktop\11-50-52-34-839234.jpg11-50-52-34-839234"/>
            <p:cNvPicPr>
              <a:picLocks noChangeAspect="1"/>
            </p:cNvPicPr>
            <p:nvPr/>
          </p:nvPicPr>
          <p:blipFill>
            <a:blip r:embed="rId1">
              <a:lum bright="70000" contrast="-70000"/>
            </a:blip>
            <a:srcRect/>
            <a:stretch>
              <a:fillRect/>
            </a:stretch>
          </p:blipFill>
          <p:spPr>
            <a:xfrm>
              <a:off x="4422" y="2200"/>
              <a:ext cx="14089" cy="6400"/>
            </a:xfrm>
            <a:prstGeom prst="rect">
              <a:avLst/>
            </a:prstGeom>
          </p:spPr>
        </p:pic>
        <p:pic>
          <p:nvPicPr>
            <p:cNvPr id="30" name="图片 29" descr="C:\Users\user\Desktop\11-50-52-34-839234.jpg11-50-52-34-839234"/>
            <p:cNvPicPr>
              <a:picLocks noChangeAspect="1"/>
            </p:cNvPicPr>
            <p:nvPr/>
          </p:nvPicPr>
          <p:blipFill rotWithShape="1">
            <a:blip r:embed="rId1"/>
            <a:srcRect/>
            <a:stretch>
              <a:fillRect/>
            </a:stretch>
          </p:blipFill>
          <p:spPr>
            <a:xfrm>
              <a:off x="166" y="2200"/>
              <a:ext cx="8229" cy="6400"/>
            </a:xfrm>
            <a:prstGeom prst="parallelogram">
              <a:avLst/>
            </a:prstGeom>
          </p:spPr>
        </p:pic>
      </p:grpSp>
      <p:grpSp>
        <p:nvGrpSpPr>
          <p:cNvPr id="3" name="组合 2"/>
          <p:cNvGrpSpPr/>
          <p:nvPr/>
        </p:nvGrpSpPr>
        <p:grpSpPr>
          <a:xfrm>
            <a:off x="4810125" y="1626235"/>
            <a:ext cx="6196965" cy="592197"/>
            <a:chOff x="6720" y="3360"/>
            <a:chExt cx="9573" cy="933"/>
          </a:xfrm>
        </p:grpSpPr>
        <p:grpSp>
          <p:nvGrpSpPr>
            <p:cNvPr id="13" name="组合 12"/>
            <p:cNvGrpSpPr/>
            <p:nvPr/>
          </p:nvGrpSpPr>
          <p:grpSpPr>
            <a:xfrm>
              <a:off x="6720" y="3360"/>
              <a:ext cx="9573" cy="933"/>
              <a:chOff x="4267200" y="2133600"/>
              <a:chExt cx="6079067" cy="592667"/>
            </a:xfrm>
          </p:grpSpPr>
          <p:sp>
            <p:nvSpPr>
              <p:cNvPr id="12" name="平行四边形 11"/>
              <p:cNvSpPr/>
              <p:nvPr/>
            </p:nvSpPr>
            <p:spPr>
              <a:xfrm>
                <a:off x="4267200" y="2133600"/>
                <a:ext cx="5875867" cy="592667"/>
              </a:xfrm>
              <a:prstGeom prst="parallelogram">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Times New Roman" panose="02020603050405020304" charset="0"/>
                  <a:cs typeface="Times New Roman" panose="02020603050405020304" charset="0"/>
                </a:endParaRPr>
              </a:p>
            </p:txBody>
          </p:sp>
          <p:sp>
            <p:nvSpPr>
              <p:cNvPr id="31" name="平行四边形 30"/>
              <p:cNvSpPr/>
              <p:nvPr/>
            </p:nvSpPr>
            <p:spPr>
              <a:xfrm>
                <a:off x="4470400" y="2133600"/>
                <a:ext cx="5875867" cy="592667"/>
              </a:xfrm>
              <a:prstGeom prst="parallelogram">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Times New Roman" panose="02020603050405020304" charset="0"/>
                  <a:cs typeface="Times New Roman" panose="02020603050405020304" charset="0"/>
                </a:endParaRPr>
              </a:p>
            </p:txBody>
          </p:sp>
        </p:grpSp>
        <p:grpSp>
          <p:nvGrpSpPr>
            <p:cNvPr id="16" name="组合 15"/>
            <p:cNvGrpSpPr/>
            <p:nvPr/>
          </p:nvGrpSpPr>
          <p:grpSpPr>
            <a:xfrm>
              <a:off x="7480" y="3415"/>
              <a:ext cx="8560" cy="850"/>
              <a:chOff x="4749800" y="2168323"/>
              <a:chExt cx="5435599" cy="538988"/>
            </a:xfrm>
          </p:grpSpPr>
          <p:sp>
            <p:nvSpPr>
              <p:cNvPr id="14" name="文本框 13"/>
              <p:cNvSpPr txBox="1"/>
              <p:nvPr/>
            </p:nvSpPr>
            <p:spPr>
              <a:xfrm>
                <a:off x="4749800" y="2168323"/>
                <a:ext cx="457200" cy="521974"/>
              </a:xfrm>
              <a:prstGeom prst="rect">
                <a:avLst/>
              </a:prstGeom>
              <a:noFill/>
            </p:spPr>
            <p:txBody>
              <a:bodyPr wrap="square" rtlCol="0">
                <a:spAutoFit/>
              </a:bodyPr>
              <a:lstStyle/>
              <a:p>
                <a:r>
                  <a:rPr kumimoji="1" lang="en-US" altLang="zh-CN" sz="2800" b="1" dirty="0">
                    <a:solidFill>
                      <a:schemeClr val="bg1"/>
                    </a:solidFill>
                    <a:latin typeface="Times New Roman" panose="02020603050405020304" charset="0"/>
                    <a:ea typeface="微软雅黑" panose="020B0503020204020204" pitchFamily="34" charset="-122"/>
                    <a:cs typeface="Times New Roman" panose="02020603050405020304" charset="0"/>
                  </a:rPr>
                  <a:t>1</a:t>
                </a:r>
                <a:endParaRPr kumimoji="1" lang="en-US" altLang="zh-CN" sz="2800" b="1" dirty="0">
                  <a:solidFill>
                    <a:schemeClr val="bg1"/>
                  </a:solidFill>
                  <a:latin typeface="Times New Roman" panose="02020603050405020304" charset="0"/>
                  <a:ea typeface="微软雅黑" panose="020B0503020204020204" pitchFamily="34" charset="-122"/>
                  <a:cs typeface="Times New Roman" panose="02020603050405020304" charset="0"/>
                </a:endParaRPr>
              </a:p>
            </p:txBody>
          </p:sp>
          <p:sp>
            <p:nvSpPr>
              <p:cNvPr id="38" name="文本框 37"/>
              <p:cNvSpPr txBox="1"/>
              <p:nvPr/>
            </p:nvSpPr>
            <p:spPr>
              <a:xfrm>
                <a:off x="5207000" y="2185685"/>
                <a:ext cx="4978399" cy="521626"/>
              </a:xfrm>
              <a:prstGeom prst="rect">
                <a:avLst/>
              </a:prstGeom>
              <a:noFill/>
            </p:spPr>
            <p:txBody>
              <a:bodyPr wrap="square" rtlCol="0">
                <a:spAutoFit/>
              </a:bodyPr>
              <a:lstStyle/>
              <a:p>
                <a:pPr algn="l"/>
                <a:r>
                  <a:rPr lang="zh-CN" altLang="en-US" sz="2800" b="1" dirty="0">
                    <a:solidFill>
                      <a:schemeClr val="bg1"/>
                    </a:solidFill>
                    <a:latin typeface="Times New Roman" panose="02020603050405020304" charset="0"/>
                    <a:ea typeface="微软雅黑" panose="020B0503020204020204" pitchFamily="34" charset="-122"/>
                    <a:cs typeface="Times New Roman" panose="02020603050405020304" charset="0"/>
                    <a:sym typeface="等线" panose="02010600030101010101" charset="-122"/>
                  </a:rPr>
                  <a:t>“走出去“趋势</a:t>
                </a:r>
                <a:r>
                  <a:rPr lang="zh-CN" altLang="en-US" sz="2800" b="1" dirty="0">
                    <a:solidFill>
                      <a:schemeClr val="bg1"/>
                    </a:solidFill>
                    <a:latin typeface="Times New Roman" panose="02020603050405020304" charset="0"/>
                    <a:ea typeface="微软雅黑" panose="020B0503020204020204" pitchFamily="34" charset="-122"/>
                    <a:cs typeface="Times New Roman" panose="02020603050405020304" charset="0"/>
                    <a:sym typeface="+mn-ea"/>
                  </a:rPr>
                  <a:t>演变</a:t>
                </a:r>
                <a:endParaRPr lang="zh-CN" altLang="en-US" sz="2800" b="1" dirty="0">
                  <a:solidFill>
                    <a:schemeClr val="bg1"/>
                  </a:solidFill>
                  <a:latin typeface="Times New Roman" panose="02020603050405020304" charset="0"/>
                  <a:ea typeface="微软雅黑" panose="020B0503020204020204" pitchFamily="34" charset="-122"/>
                  <a:cs typeface="Times New Roman" panose="02020603050405020304" charset="0"/>
                  <a:sym typeface="+mn-ea"/>
                </a:endParaRPr>
              </a:p>
            </p:txBody>
          </p:sp>
        </p:grpSp>
      </p:grpSp>
      <p:grpSp>
        <p:nvGrpSpPr>
          <p:cNvPr id="47" name="组合 46"/>
          <p:cNvGrpSpPr/>
          <p:nvPr/>
        </p:nvGrpSpPr>
        <p:grpSpPr>
          <a:xfrm>
            <a:off x="440263" y="829734"/>
            <a:ext cx="2590803" cy="84667"/>
            <a:chOff x="440267" y="423333"/>
            <a:chExt cx="2590803" cy="84667"/>
          </a:xfrm>
        </p:grpSpPr>
        <p:sp>
          <p:nvSpPr>
            <p:cNvPr id="19" name="矩形 18"/>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Times New Roman" panose="02020603050405020304" charset="0"/>
                <a:cs typeface="Times New Roman" panose="02020603050405020304" charset="0"/>
              </a:endParaRPr>
            </a:p>
          </p:txBody>
        </p:sp>
        <p:cxnSp>
          <p:nvCxnSpPr>
            <p:cNvPr id="46" name="直线连接符 45"/>
            <p:cNvCxnSpPr/>
            <p:nvPr/>
          </p:nvCxnSpPr>
          <p:spPr>
            <a:xfrm>
              <a:off x="440267" y="491067"/>
              <a:ext cx="2590803"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48" name="文本框 47"/>
          <p:cNvSpPr txBox="1"/>
          <p:nvPr/>
        </p:nvSpPr>
        <p:spPr>
          <a:xfrm>
            <a:off x="1320798" y="306514"/>
            <a:ext cx="1168402" cy="523220"/>
          </a:xfrm>
          <a:prstGeom prst="rect">
            <a:avLst/>
          </a:prstGeom>
          <a:noFill/>
        </p:spPr>
        <p:txBody>
          <a:bodyPr wrap="square" rtlCol="0">
            <a:spAutoFit/>
          </a:bodyPr>
          <a:lstStyle/>
          <a:p>
            <a:pPr algn="dist"/>
            <a:r>
              <a:rPr kumimoji="1" lang="zh-CN" altLang="en-US" sz="2800" b="1" dirty="0">
                <a:solidFill>
                  <a:schemeClr val="bg1"/>
                </a:solidFill>
                <a:latin typeface="Times New Roman" panose="02020603050405020304" charset="0"/>
                <a:ea typeface="微软雅黑" panose="020B0503020204020204" pitchFamily="34" charset="-122"/>
              </a:rPr>
              <a:t>目录</a:t>
            </a:r>
            <a:endParaRPr kumimoji="1" lang="zh-CN" altLang="en-US" sz="2800" b="1" dirty="0">
              <a:solidFill>
                <a:schemeClr val="bg1"/>
              </a:solidFill>
              <a:latin typeface="Times New Roman" panose="02020603050405020304" charset="0"/>
              <a:ea typeface="微软雅黑" panose="020B0503020204020204" pitchFamily="34" charset="-122"/>
            </a:endParaRPr>
          </a:p>
        </p:txBody>
      </p:sp>
      <p:pic>
        <p:nvPicPr>
          <p:cNvPr id="50" name="图片 49"/>
          <p:cNvPicPr>
            <a:picLocks noChangeAspect="1"/>
          </p:cNvPicPr>
          <p:nvPr/>
        </p:nvPicPr>
        <p:blipFill>
          <a:blip r:embed="rId2">
            <a:extLst>
              <a:ext uri="{BEBA8EAE-BF5A-486C-A8C5-ECC9F3942E4B}">
                <a14:imgProps xmlns:a14="http://schemas.microsoft.com/office/drawing/2010/main">
                  <a14:imgLayer r:embed="rId3">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507998" y="186268"/>
            <a:ext cx="575736" cy="575736"/>
          </a:xfrm>
          <a:prstGeom prst="rect">
            <a:avLst/>
          </a:prstGeom>
        </p:spPr>
      </p:pic>
      <p:grpSp>
        <p:nvGrpSpPr>
          <p:cNvPr id="4" name="组合 3"/>
          <p:cNvGrpSpPr/>
          <p:nvPr/>
        </p:nvGrpSpPr>
        <p:grpSpPr>
          <a:xfrm>
            <a:off x="4573270" y="2624455"/>
            <a:ext cx="6226810" cy="592335"/>
            <a:chOff x="6720" y="3360"/>
            <a:chExt cx="9573" cy="933"/>
          </a:xfrm>
        </p:grpSpPr>
        <p:grpSp>
          <p:nvGrpSpPr>
            <p:cNvPr id="5" name="组合 4"/>
            <p:cNvGrpSpPr/>
            <p:nvPr/>
          </p:nvGrpSpPr>
          <p:grpSpPr>
            <a:xfrm>
              <a:off x="6720" y="3360"/>
              <a:ext cx="9573" cy="933"/>
              <a:chOff x="4267200" y="2133600"/>
              <a:chExt cx="6079067" cy="592667"/>
            </a:xfrm>
          </p:grpSpPr>
          <p:sp>
            <p:nvSpPr>
              <p:cNvPr id="6" name="平行四边形 5"/>
              <p:cNvSpPr/>
              <p:nvPr/>
            </p:nvSpPr>
            <p:spPr>
              <a:xfrm>
                <a:off x="4267200" y="2133600"/>
                <a:ext cx="5875867" cy="592667"/>
              </a:xfrm>
              <a:prstGeom prst="parallelogram">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Times New Roman" panose="02020603050405020304" charset="0"/>
                  <a:cs typeface="Times New Roman" panose="02020603050405020304" charset="0"/>
                </a:endParaRPr>
              </a:p>
            </p:txBody>
          </p:sp>
          <p:sp>
            <p:nvSpPr>
              <p:cNvPr id="7" name="平行四边形 6"/>
              <p:cNvSpPr/>
              <p:nvPr/>
            </p:nvSpPr>
            <p:spPr>
              <a:xfrm>
                <a:off x="4470400" y="2133600"/>
                <a:ext cx="5875867" cy="592667"/>
              </a:xfrm>
              <a:prstGeom prst="parallelogram">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Times New Roman" panose="02020603050405020304" charset="0"/>
                  <a:cs typeface="Times New Roman" panose="02020603050405020304" charset="0"/>
                </a:endParaRPr>
              </a:p>
            </p:txBody>
          </p:sp>
        </p:grpSp>
        <p:grpSp>
          <p:nvGrpSpPr>
            <p:cNvPr id="8" name="组合 7"/>
            <p:cNvGrpSpPr/>
            <p:nvPr/>
          </p:nvGrpSpPr>
          <p:grpSpPr>
            <a:xfrm>
              <a:off x="7480" y="3415"/>
              <a:ext cx="8560" cy="849"/>
              <a:chOff x="4749800" y="2168323"/>
              <a:chExt cx="5435599" cy="540423"/>
            </a:xfrm>
          </p:grpSpPr>
          <p:sp>
            <p:nvSpPr>
              <p:cNvPr id="9" name="文本框 8"/>
              <p:cNvSpPr txBox="1"/>
              <p:nvPr/>
            </p:nvSpPr>
            <p:spPr>
              <a:xfrm>
                <a:off x="4749800" y="2168323"/>
                <a:ext cx="457200" cy="522470"/>
              </a:xfrm>
              <a:prstGeom prst="rect">
                <a:avLst/>
              </a:prstGeom>
              <a:noFill/>
            </p:spPr>
            <p:txBody>
              <a:bodyPr wrap="square" rtlCol="0">
                <a:spAutoFit/>
              </a:bodyPr>
              <a:lstStyle/>
              <a:p>
                <a:r>
                  <a:rPr kumimoji="1" lang="en-US" sz="2800" b="1" dirty="0">
                    <a:solidFill>
                      <a:schemeClr val="bg1"/>
                    </a:solidFill>
                    <a:latin typeface="Times New Roman" panose="02020603050405020304" charset="0"/>
                    <a:ea typeface="微软雅黑" panose="020B0503020204020204" pitchFamily="34" charset="-122"/>
                    <a:cs typeface="Times New Roman" panose="02020603050405020304" charset="0"/>
                  </a:rPr>
                  <a:t>2</a:t>
                </a:r>
                <a:endParaRPr kumimoji="1" lang="en-US" sz="2800" b="1" dirty="0">
                  <a:solidFill>
                    <a:schemeClr val="bg1"/>
                  </a:solidFill>
                  <a:latin typeface="Times New Roman" panose="02020603050405020304" charset="0"/>
                  <a:ea typeface="微软雅黑" panose="020B0503020204020204" pitchFamily="34" charset="-122"/>
                  <a:cs typeface="Times New Roman" panose="02020603050405020304" charset="0"/>
                </a:endParaRPr>
              </a:p>
            </p:txBody>
          </p:sp>
          <p:sp>
            <p:nvSpPr>
              <p:cNvPr id="11" name="文本框 10"/>
              <p:cNvSpPr txBox="1"/>
              <p:nvPr/>
            </p:nvSpPr>
            <p:spPr>
              <a:xfrm>
                <a:off x="5207000" y="2185685"/>
                <a:ext cx="4978399" cy="523061"/>
              </a:xfrm>
              <a:prstGeom prst="rect">
                <a:avLst/>
              </a:prstGeom>
              <a:noFill/>
            </p:spPr>
            <p:txBody>
              <a:bodyPr wrap="square" rtlCol="0">
                <a:spAutoFit/>
              </a:bodyPr>
              <a:lstStyle/>
              <a:p>
                <a:pPr algn="l"/>
                <a:r>
                  <a:rPr lang="zh-CN" altLang="en-US" sz="2800" b="1" dirty="0">
                    <a:solidFill>
                      <a:schemeClr val="bg1"/>
                    </a:solidFill>
                    <a:latin typeface="Times New Roman" panose="02020603050405020304" charset="0"/>
                    <a:ea typeface="微软雅黑" panose="020B0503020204020204" pitchFamily="34" charset="-122"/>
                    <a:sym typeface="微软雅黑" panose="020B0503020204020204" pitchFamily="34" charset="-122"/>
                  </a:rPr>
                  <a:t>项目险业务介绍</a:t>
                </a:r>
                <a:endParaRPr lang="zh-CN" altLang="en-US" sz="2800" b="1" dirty="0">
                  <a:solidFill>
                    <a:schemeClr val="bg1"/>
                  </a:solidFill>
                  <a:latin typeface="Times New Roman" panose="02020603050405020304" charset="0"/>
                  <a:ea typeface="微软雅黑" panose="020B0503020204020204" pitchFamily="34" charset="-122"/>
                  <a:sym typeface="微软雅黑" panose="020B0503020204020204" pitchFamily="34" charset="-122"/>
                </a:endParaRPr>
              </a:p>
            </p:txBody>
          </p:sp>
        </p:grpSp>
      </p:grpSp>
      <p:grpSp>
        <p:nvGrpSpPr>
          <p:cNvPr id="15" name="组合 14"/>
          <p:cNvGrpSpPr/>
          <p:nvPr/>
        </p:nvGrpSpPr>
        <p:grpSpPr>
          <a:xfrm>
            <a:off x="4326255" y="3622040"/>
            <a:ext cx="6265545" cy="592455"/>
            <a:chOff x="6720" y="3360"/>
            <a:chExt cx="9573" cy="933"/>
          </a:xfrm>
        </p:grpSpPr>
        <p:grpSp>
          <p:nvGrpSpPr>
            <p:cNvPr id="17" name="组合 16"/>
            <p:cNvGrpSpPr/>
            <p:nvPr/>
          </p:nvGrpSpPr>
          <p:grpSpPr>
            <a:xfrm>
              <a:off x="6720" y="3360"/>
              <a:ext cx="9573" cy="933"/>
              <a:chOff x="4267200" y="2133600"/>
              <a:chExt cx="6079067" cy="592667"/>
            </a:xfrm>
          </p:grpSpPr>
          <p:sp>
            <p:nvSpPr>
              <p:cNvPr id="18" name="平行四边形 17"/>
              <p:cNvSpPr/>
              <p:nvPr/>
            </p:nvSpPr>
            <p:spPr>
              <a:xfrm>
                <a:off x="4267200" y="2133600"/>
                <a:ext cx="5875867" cy="592667"/>
              </a:xfrm>
              <a:prstGeom prst="parallelogram">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Times New Roman" panose="02020603050405020304" charset="0"/>
                  <a:cs typeface="Times New Roman" panose="02020603050405020304" charset="0"/>
                </a:endParaRPr>
              </a:p>
            </p:txBody>
          </p:sp>
          <p:sp>
            <p:nvSpPr>
              <p:cNvPr id="20" name="平行四边形 19"/>
              <p:cNvSpPr/>
              <p:nvPr/>
            </p:nvSpPr>
            <p:spPr>
              <a:xfrm>
                <a:off x="4470400" y="2133600"/>
                <a:ext cx="5875867" cy="592667"/>
              </a:xfrm>
              <a:prstGeom prst="parallelogram">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Times New Roman" panose="02020603050405020304" charset="0"/>
                  <a:cs typeface="Times New Roman" panose="02020603050405020304" charset="0"/>
                </a:endParaRPr>
              </a:p>
            </p:txBody>
          </p:sp>
        </p:grpSp>
        <p:grpSp>
          <p:nvGrpSpPr>
            <p:cNvPr id="21" name="组合 20"/>
            <p:cNvGrpSpPr/>
            <p:nvPr/>
          </p:nvGrpSpPr>
          <p:grpSpPr>
            <a:xfrm>
              <a:off x="7480" y="3415"/>
              <a:ext cx="8560" cy="849"/>
              <a:chOff x="4749800" y="2168323"/>
              <a:chExt cx="5435599" cy="539726"/>
            </a:xfrm>
          </p:grpSpPr>
          <p:sp>
            <p:nvSpPr>
              <p:cNvPr id="22" name="文本框 21"/>
              <p:cNvSpPr txBox="1"/>
              <p:nvPr/>
            </p:nvSpPr>
            <p:spPr>
              <a:xfrm>
                <a:off x="4749800" y="2168323"/>
                <a:ext cx="457200" cy="522364"/>
              </a:xfrm>
              <a:prstGeom prst="rect">
                <a:avLst/>
              </a:prstGeom>
              <a:noFill/>
            </p:spPr>
            <p:txBody>
              <a:bodyPr wrap="square" rtlCol="0">
                <a:spAutoFit/>
              </a:bodyPr>
              <a:lstStyle/>
              <a:p>
                <a:r>
                  <a:rPr kumimoji="1" lang="en-US" sz="2800" b="1" dirty="0">
                    <a:solidFill>
                      <a:schemeClr val="bg1"/>
                    </a:solidFill>
                    <a:latin typeface="Times New Roman" panose="02020603050405020304" charset="0"/>
                    <a:ea typeface="微软雅黑" panose="020B0503020204020204" pitchFamily="34" charset="-122"/>
                    <a:cs typeface="Times New Roman" panose="02020603050405020304" charset="0"/>
                  </a:rPr>
                  <a:t>3</a:t>
                </a:r>
                <a:endParaRPr kumimoji="1" lang="en-US" sz="2800" b="1" dirty="0">
                  <a:solidFill>
                    <a:schemeClr val="bg1"/>
                  </a:solidFill>
                  <a:latin typeface="Times New Roman" panose="02020603050405020304" charset="0"/>
                  <a:ea typeface="微软雅黑" panose="020B0503020204020204" pitchFamily="34" charset="-122"/>
                  <a:cs typeface="Times New Roman" panose="02020603050405020304" charset="0"/>
                </a:endParaRPr>
              </a:p>
            </p:txBody>
          </p:sp>
          <p:sp>
            <p:nvSpPr>
              <p:cNvPr id="23" name="文本框 22"/>
              <p:cNvSpPr txBox="1"/>
              <p:nvPr/>
            </p:nvSpPr>
            <p:spPr>
              <a:xfrm>
                <a:off x="5207000" y="2185685"/>
                <a:ext cx="4978399" cy="522364"/>
              </a:xfrm>
              <a:prstGeom prst="rect">
                <a:avLst/>
              </a:prstGeom>
              <a:noFill/>
            </p:spPr>
            <p:txBody>
              <a:bodyPr wrap="square" rtlCol="0">
                <a:spAutoFit/>
              </a:bodyPr>
              <a:lstStyle/>
              <a:p>
                <a:pPr algn="l"/>
                <a:r>
                  <a:rPr lang="zh-CN" altLang="en-US" sz="2800" b="1" dirty="0">
                    <a:solidFill>
                      <a:schemeClr val="bg1"/>
                    </a:solidFill>
                    <a:latin typeface="Times New Roman" panose="02020603050405020304" charset="0"/>
                    <a:ea typeface="微软雅黑" panose="020B0503020204020204" pitchFamily="34" charset="-122"/>
                    <a:sym typeface="+mn-ea"/>
                  </a:rPr>
                  <a:t>承保政策及审核要点</a:t>
                </a:r>
                <a:endParaRPr lang="zh-CN" altLang="en-US" sz="2800" b="1" dirty="0">
                  <a:solidFill>
                    <a:schemeClr val="bg1"/>
                  </a:solidFill>
                  <a:latin typeface="Times New Roman" panose="02020603050405020304" charset="0"/>
                  <a:ea typeface="微软雅黑" panose="020B0503020204020204" pitchFamily="34" charset="-122"/>
                  <a:sym typeface="+mn-ea"/>
                </a:endParaRPr>
              </a:p>
            </p:txBody>
          </p:sp>
        </p:grpSp>
      </p:grpSp>
      <p:grpSp>
        <p:nvGrpSpPr>
          <p:cNvPr id="24" name="组合 23"/>
          <p:cNvGrpSpPr/>
          <p:nvPr/>
        </p:nvGrpSpPr>
        <p:grpSpPr>
          <a:xfrm>
            <a:off x="4107180" y="4617720"/>
            <a:ext cx="6275705" cy="592455"/>
            <a:chOff x="6720" y="3360"/>
            <a:chExt cx="9573" cy="933"/>
          </a:xfrm>
        </p:grpSpPr>
        <p:grpSp>
          <p:nvGrpSpPr>
            <p:cNvPr id="25" name="组合 24"/>
            <p:cNvGrpSpPr/>
            <p:nvPr/>
          </p:nvGrpSpPr>
          <p:grpSpPr>
            <a:xfrm>
              <a:off x="6720" y="3360"/>
              <a:ext cx="9573" cy="933"/>
              <a:chOff x="4267200" y="2133600"/>
              <a:chExt cx="6079067" cy="592667"/>
            </a:xfrm>
          </p:grpSpPr>
          <p:sp>
            <p:nvSpPr>
              <p:cNvPr id="26" name="平行四边形 25"/>
              <p:cNvSpPr/>
              <p:nvPr/>
            </p:nvSpPr>
            <p:spPr>
              <a:xfrm>
                <a:off x="4267200" y="2133600"/>
                <a:ext cx="5875867" cy="592667"/>
              </a:xfrm>
              <a:prstGeom prst="parallelogram">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Times New Roman" panose="02020603050405020304" charset="0"/>
                  <a:cs typeface="Times New Roman" panose="02020603050405020304" charset="0"/>
                </a:endParaRPr>
              </a:p>
            </p:txBody>
          </p:sp>
          <p:sp>
            <p:nvSpPr>
              <p:cNvPr id="27" name="平行四边形 26"/>
              <p:cNvSpPr/>
              <p:nvPr/>
            </p:nvSpPr>
            <p:spPr>
              <a:xfrm>
                <a:off x="4470400" y="2133600"/>
                <a:ext cx="5875867" cy="592667"/>
              </a:xfrm>
              <a:prstGeom prst="parallelogram">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Times New Roman" panose="02020603050405020304" charset="0"/>
                  <a:cs typeface="Times New Roman" panose="02020603050405020304" charset="0"/>
                </a:endParaRPr>
              </a:p>
            </p:txBody>
          </p:sp>
        </p:grpSp>
        <p:grpSp>
          <p:nvGrpSpPr>
            <p:cNvPr id="28" name="组合 27"/>
            <p:cNvGrpSpPr/>
            <p:nvPr/>
          </p:nvGrpSpPr>
          <p:grpSpPr>
            <a:xfrm>
              <a:off x="7480" y="3415"/>
              <a:ext cx="8560" cy="849"/>
              <a:chOff x="4749800" y="2168323"/>
              <a:chExt cx="5435599" cy="540115"/>
            </a:xfrm>
          </p:grpSpPr>
          <p:sp>
            <p:nvSpPr>
              <p:cNvPr id="45" name="文本框 44"/>
              <p:cNvSpPr txBox="1"/>
              <p:nvPr/>
            </p:nvSpPr>
            <p:spPr>
              <a:xfrm>
                <a:off x="4749800" y="2168323"/>
                <a:ext cx="457200" cy="522364"/>
              </a:xfrm>
              <a:prstGeom prst="rect">
                <a:avLst/>
              </a:prstGeom>
              <a:noFill/>
            </p:spPr>
            <p:txBody>
              <a:bodyPr wrap="square" rtlCol="0">
                <a:spAutoFit/>
              </a:bodyPr>
              <a:lstStyle/>
              <a:p>
                <a:r>
                  <a:rPr kumimoji="1" lang="en-US" sz="2800" b="1" dirty="0">
                    <a:solidFill>
                      <a:schemeClr val="bg1"/>
                    </a:solidFill>
                    <a:latin typeface="Times New Roman" panose="02020603050405020304" charset="0"/>
                    <a:ea typeface="微软雅黑" panose="020B0503020204020204" pitchFamily="34" charset="-122"/>
                    <a:cs typeface="Times New Roman" panose="02020603050405020304" charset="0"/>
                  </a:rPr>
                  <a:t>4</a:t>
                </a:r>
                <a:endParaRPr kumimoji="1" lang="en-US" sz="2800" b="1" dirty="0">
                  <a:solidFill>
                    <a:schemeClr val="bg1"/>
                  </a:solidFill>
                  <a:latin typeface="Times New Roman" panose="02020603050405020304" charset="0"/>
                  <a:ea typeface="微软雅黑" panose="020B0503020204020204" pitchFamily="34" charset="-122"/>
                  <a:cs typeface="Times New Roman" panose="02020603050405020304" charset="0"/>
                </a:endParaRPr>
              </a:p>
            </p:txBody>
          </p:sp>
          <p:sp>
            <p:nvSpPr>
              <p:cNvPr id="49" name="文本框 48"/>
              <p:cNvSpPr txBox="1"/>
              <p:nvPr/>
            </p:nvSpPr>
            <p:spPr>
              <a:xfrm>
                <a:off x="5207000" y="2185685"/>
                <a:ext cx="4978399" cy="522753"/>
              </a:xfrm>
              <a:prstGeom prst="rect">
                <a:avLst/>
              </a:prstGeom>
              <a:noFill/>
            </p:spPr>
            <p:txBody>
              <a:bodyPr wrap="square" rtlCol="0">
                <a:spAutoFit/>
              </a:bodyPr>
              <a:lstStyle/>
              <a:p>
                <a:pPr lvl="0" indent="0" eaLnBrk="0" hangingPunct="0"/>
                <a:r>
                  <a:rPr lang="zh-CN" altLang="en-US" sz="2800" b="1" kern="0" dirty="0">
                    <a:solidFill>
                      <a:prstClr val="white"/>
                    </a:solidFill>
                    <a:latin typeface="Times New Roman" panose="02020603050405020304" charset="0"/>
                    <a:ea typeface="微软雅黑" panose="020B0503020204020204" pitchFamily="34" charset="-122"/>
                    <a:sym typeface="Arial" panose="020B0604020202020204" pitchFamily="34" charset="0"/>
                  </a:rPr>
                  <a:t>项目险案例分享</a:t>
                </a:r>
                <a:endParaRPr lang="zh-CN" altLang="en-US" sz="2800" b="1" kern="0" dirty="0">
                  <a:solidFill>
                    <a:prstClr val="white"/>
                  </a:solidFill>
                  <a:latin typeface="Times New Roman" panose="02020603050405020304" charset="0"/>
                  <a:ea typeface="微软雅黑" panose="020B0503020204020204" pitchFamily="34" charset="-122"/>
                  <a:sym typeface="Arial" panose="020B0604020202020204" pitchFamily="34" charset="0"/>
                </a:endParaRPr>
              </a:p>
            </p:txBody>
          </p:sp>
        </p:grpSp>
      </p:gr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105410" y="1397000"/>
            <a:ext cx="11648440" cy="4064000"/>
            <a:chOff x="166" y="2200"/>
            <a:chExt cx="18344" cy="6400"/>
          </a:xfrm>
        </p:grpSpPr>
        <p:pic>
          <p:nvPicPr>
            <p:cNvPr id="10" name="图片 9" descr="C:\Users\user\Desktop\11-50-52-34-839234.jpg11-50-52-34-839234"/>
            <p:cNvPicPr>
              <a:picLocks noChangeAspect="1"/>
            </p:cNvPicPr>
            <p:nvPr/>
          </p:nvPicPr>
          <p:blipFill>
            <a:blip r:embed="rId1"/>
            <a:srcRect/>
            <a:stretch>
              <a:fillRect/>
            </a:stretch>
          </p:blipFill>
          <p:spPr>
            <a:xfrm>
              <a:off x="166" y="2200"/>
              <a:ext cx="8228" cy="6400"/>
            </a:xfrm>
            <a:prstGeom prst="rect">
              <a:avLst/>
            </a:prstGeom>
          </p:spPr>
        </p:pic>
        <p:pic>
          <p:nvPicPr>
            <p:cNvPr id="29" name="图片 28" descr="C:\Users\user\Desktop\11-50-52-34-839234.jpg11-50-52-34-839234"/>
            <p:cNvPicPr>
              <a:picLocks noChangeAspect="1"/>
            </p:cNvPicPr>
            <p:nvPr/>
          </p:nvPicPr>
          <p:blipFill>
            <a:blip r:embed="rId1">
              <a:lum bright="70000" contrast="-70000"/>
            </a:blip>
            <a:srcRect/>
            <a:stretch>
              <a:fillRect/>
            </a:stretch>
          </p:blipFill>
          <p:spPr>
            <a:xfrm>
              <a:off x="4422" y="2200"/>
              <a:ext cx="14089" cy="6400"/>
            </a:xfrm>
            <a:prstGeom prst="rect">
              <a:avLst/>
            </a:prstGeom>
          </p:spPr>
        </p:pic>
        <p:pic>
          <p:nvPicPr>
            <p:cNvPr id="30" name="图片 29" descr="C:\Users\user\Desktop\11-50-52-34-839234.jpg11-50-52-34-839234"/>
            <p:cNvPicPr>
              <a:picLocks noChangeAspect="1"/>
            </p:cNvPicPr>
            <p:nvPr/>
          </p:nvPicPr>
          <p:blipFill rotWithShape="1">
            <a:blip r:embed="rId1"/>
            <a:srcRect/>
            <a:stretch>
              <a:fillRect/>
            </a:stretch>
          </p:blipFill>
          <p:spPr>
            <a:xfrm>
              <a:off x="166" y="2200"/>
              <a:ext cx="8229" cy="6400"/>
            </a:xfrm>
            <a:prstGeom prst="parallelogram">
              <a:avLst/>
            </a:prstGeom>
          </p:spPr>
        </p:pic>
      </p:grpSp>
      <p:grpSp>
        <p:nvGrpSpPr>
          <p:cNvPr id="3" name="组合 2"/>
          <p:cNvGrpSpPr/>
          <p:nvPr/>
        </p:nvGrpSpPr>
        <p:grpSpPr>
          <a:xfrm>
            <a:off x="4538980" y="3115945"/>
            <a:ext cx="6255385" cy="592323"/>
            <a:chOff x="6720" y="3360"/>
            <a:chExt cx="9573" cy="933"/>
          </a:xfrm>
        </p:grpSpPr>
        <p:grpSp>
          <p:nvGrpSpPr>
            <p:cNvPr id="13" name="组合 12"/>
            <p:cNvGrpSpPr/>
            <p:nvPr/>
          </p:nvGrpSpPr>
          <p:grpSpPr>
            <a:xfrm>
              <a:off x="6720" y="3360"/>
              <a:ext cx="9573" cy="933"/>
              <a:chOff x="4267200" y="2133600"/>
              <a:chExt cx="6079067" cy="592667"/>
            </a:xfrm>
          </p:grpSpPr>
          <p:sp>
            <p:nvSpPr>
              <p:cNvPr id="12" name="平行四边形 11"/>
              <p:cNvSpPr/>
              <p:nvPr/>
            </p:nvSpPr>
            <p:spPr>
              <a:xfrm>
                <a:off x="4267200" y="2133600"/>
                <a:ext cx="5875867" cy="592667"/>
              </a:xfrm>
              <a:prstGeom prst="parallelogram">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平行四边形 30"/>
              <p:cNvSpPr/>
              <p:nvPr/>
            </p:nvSpPr>
            <p:spPr>
              <a:xfrm>
                <a:off x="4470400" y="2133600"/>
                <a:ext cx="5875867" cy="592667"/>
              </a:xfrm>
              <a:prstGeom prst="parallelogram">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16" name="组合 15"/>
            <p:cNvGrpSpPr/>
            <p:nvPr/>
          </p:nvGrpSpPr>
          <p:grpSpPr>
            <a:xfrm>
              <a:off x="7480" y="3415"/>
              <a:ext cx="8560" cy="850"/>
              <a:chOff x="4749800" y="2168323"/>
              <a:chExt cx="5435599" cy="538941"/>
            </a:xfrm>
          </p:grpSpPr>
          <p:sp>
            <p:nvSpPr>
              <p:cNvPr id="14" name="文本框 13"/>
              <p:cNvSpPr txBox="1"/>
              <p:nvPr/>
            </p:nvSpPr>
            <p:spPr>
              <a:xfrm>
                <a:off x="4749800" y="2168323"/>
                <a:ext cx="457200" cy="521863"/>
              </a:xfrm>
              <a:prstGeom prst="rect">
                <a:avLst/>
              </a:prstGeom>
              <a:noFill/>
            </p:spPr>
            <p:txBody>
              <a:bodyPr wrap="square" rtlCol="0">
                <a:spAutoFit/>
              </a:bodyPr>
              <a:lstStyle/>
              <a:p>
                <a:r>
                  <a:rPr kumimoji="1" lang="en-US" altLang="zh-CN" sz="2800" b="1" dirty="0">
                    <a:solidFill>
                      <a:schemeClr val="bg1"/>
                    </a:solidFill>
                    <a:latin typeface="微软雅黑" panose="020B0503020204020204" pitchFamily="34" charset="-122"/>
                    <a:ea typeface="微软雅黑" panose="020B0503020204020204" pitchFamily="34" charset="-122"/>
                  </a:rPr>
                  <a:t>1</a:t>
                </a:r>
                <a:endParaRPr kumimoji="1"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5207000" y="2185685"/>
                <a:ext cx="4978399" cy="521579"/>
              </a:xfrm>
              <a:prstGeom prst="rect">
                <a:avLst/>
              </a:prstGeom>
              <a:noFill/>
            </p:spPr>
            <p:txBody>
              <a:bodyPr wrap="square" rtlCol="0">
                <a:spAutoFit/>
              </a:bodyPr>
              <a:lstStyle/>
              <a:p>
                <a:pPr algn="l"/>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等线" panose="02010600030101010101" charset="-122"/>
                  </a:rPr>
                  <a:t>“走出去“</a:t>
                </a: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趋势演变</a:t>
                </a:r>
                <a:endParaRPr lang="en-US" altLang="zh-CN" sz="2800" b="1" dirty="0">
                  <a:solidFill>
                    <a:srgbClr val="FFFFFF"/>
                  </a:solidFill>
                  <a:latin typeface="微软雅黑" panose="020B0503020204020204" pitchFamily="34" charset="-122"/>
                  <a:ea typeface="微软雅黑" panose="020B0503020204020204" pitchFamily="34" charset="-122"/>
                </a:endParaRPr>
              </a:p>
            </p:txBody>
          </p:sp>
        </p:grpSp>
      </p:grpSp>
      <p:grpSp>
        <p:nvGrpSpPr>
          <p:cNvPr id="47" name="组合 46"/>
          <p:cNvGrpSpPr/>
          <p:nvPr/>
        </p:nvGrpSpPr>
        <p:grpSpPr>
          <a:xfrm>
            <a:off x="440263" y="829734"/>
            <a:ext cx="2590803" cy="84667"/>
            <a:chOff x="440267" y="423333"/>
            <a:chExt cx="2590803" cy="84667"/>
          </a:xfrm>
        </p:grpSpPr>
        <p:sp>
          <p:nvSpPr>
            <p:cNvPr id="19" name="矩形 18"/>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46" name="直线连接符 45"/>
            <p:cNvCxnSpPr/>
            <p:nvPr/>
          </p:nvCxnSpPr>
          <p:spPr>
            <a:xfrm>
              <a:off x="440267" y="491067"/>
              <a:ext cx="2590803"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48" name="文本框 47"/>
          <p:cNvSpPr txBox="1"/>
          <p:nvPr/>
        </p:nvSpPr>
        <p:spPr>
          <a:xfrm>
            <a:off x="1320798" y="306514"/>
            <a:ext cx="1168402" cy="523220"/>
          </a:xfrm>
          <a:prstGeom prst="rect">
            <a:avLst/>
          </a:prstGeom>
          <a:noFill/>
        </p:spPr>
        <p:txBody>
          <a:bodyPr wrap="square" rtlCol="0">
            <a:spAutoFit/>
          </a:bodyPr>
          <a:lstStyle/>
          <a:p>
            <a:pPr algn="dist"/>
            <a:r>
              <a:rPr kumimoji="1" lang="zh-CN" altLang="en-US" sz="2800" b="1" dirty="0">
                <a:solidFill>
                  <a:schemeClr val="bg1"/>
                </a:solidFill>
                <a:latin typeface="微软雅黑" panose="020B0503020204020204" pitchFamily="34" charset="-122"/>
                <a:ea typeface="微软雅黑" panose="020B0503020204020204" pitchFamily="34" charset="-122"/>
              </a:rPr>
              <a:t>目录</a:t>
            </a:r>
            <a:endParaRPr kumimoji="1" lang="zh-CN" altLang="en-US" sz="2800" b="1" dirty="0">
              <a:solidFill>
                <a:schemeClr val="bg1"/>
              </a:solidFill>
              <a:latin typeface="微软雅黑" panose="020B0503020204020204" pitchFamily="34" charset="-122"/>
              <a:ea typeface="微软雅黑" panose="020B0503020204020204" pitchFamily="34" charset="-122"/>
            </a:endParaRPr>
          </a:p>
        </p:txBody>
      </p:sp>
      <p:pic>
        <p:nvPicPr>
          <p:cNvPr id="50" name="图片 49"/>
          <p:cNvPicPr>
            <a:picLocks noChangeAspect="1"/>
          </p:cNvPicPr>
          <p:nvPr/>
        </p:nvPicPr>
        <p:blipFill>
          <a:blip r:embed="rId2">
            <a:extLst>
              <a:ext uri="{BEBA8EAE-BF5A-486C-A8C5-ECC9F3942E4B}">
                <a14:imgProps xmlns:a14="http://schemas.microsoft.com/office/drawing/2010/main">
                  <a14:imgLayer r:embed="rId3">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507998" y="186268"/>
            <a:ext cx="575736" cy="575736"/>
          </a:xfrm>
          <a:prstGeom prst="rect">
            <a:avLst/>
          </a:prstGeom>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grpSp>
        <p:nvGrpSpPr>
          <p:cNvPr id="23" name="组合 2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1062566" y="252517"/>
            <a:ext cx="3937002" cy="694055"/>
          </a:xfrm>
          <a:prstGeom prst="rect">
            <a:avLst/>
          </a:prstGeom>
          <a:noFill/>
        </p:spPr>
        <p:txBody>
          <a:bodyPr wrap="square" rtlCol="0">
            <a:spAutoFit/>
          </a:bodyPr>
          <a:lstStyle/>
          <a:p>
            <a:pPr lvl="0" algn="l">
              <a:lnSpc>
                <a:spcPct val="140000"/>
              </a:lnSpc>
              <a:buClrTx/>
              <a:buSzTx/>
              <a:buFontTx/>
            </a:pP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等线" panose="02010600030101010101" charset="-122"/>
              </a:rPr>
              <a:t>“走出去“</a:t>
            </a: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趋势演变</a:t>
            </a:r>
            <a:endParaRPr kumimoji="1"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pic>
        <p:nvPicPr>
          <p:cNvPr id="35" name="图片 34" descr="474a0d30b20fdf7f5bd51ee484e70541f96cc7e46d8e-2SbWf6_fw236"/>
          <p:cNvPicPr>
            <a:picLocks noChangeAspect="1"/>
          </p:cNvPicPr>
          <p:nvPr/>
        </p:nvPicPr>
        <p:blipFill>
          <a:blip r:embed="rId3">
            <a:clrChange>
              <a:clrFrom>
                <a:srgbClr val="F6F6F6">
                  <a:alpha val="100000"/>
                </a:srgbClr>
              </a:clrFrom>
              <a:clrTo>
                <a:srgbClr val="F6F6F6">
                  <a:alpha val="100000"/>
                  <a:alpha val="0"/>
                </a:srgbClr>
              </a:clrTo>
            </a:clrChange>
          </a:blip>
          <a:stretch>
            <a:fillRect/>
          </a:stretch>
        </p:blipFill>
        <p:spPr>
          <a:xfrm>
            <a:off x="8664575" y="2165985"/>
            <a:ext cx="1193800" cy="981710"/>
          </a:xfrm>
          <a:prstGeom prst="rect">
            <a:avLst/>
          </a:prstGeom>
          <a:pattFill prst="pct10">
            <a:fgClr>
              <a:schemeClr val="accent1"/>
            </a:fgClr>
            <a:bgClr>
              <a:schemeClr val="bg1"/>
            </a:bgClr>
          </a:pattFill>
        </p:spPr>
      </p:pic>
      <p:pic>
        <p:nvPicPr>
          <p:cNvPr id="36" name="图片 35" descr="fcf4ff26b7e56ac5ed530fa690d838bb"/>
          <p:cNvPicPr>
            <a:picLocks noChangeAspect="1"/>
          </p:cNvPicPr>
          <p:nvPr/>
        </p:nvPicPr>
        <p:blipFill>
          <a:blip r:embed="rId4">
            <a:clrChange>
              <a:clrFrom>
                <a:srgbClr val="FFFFFF">
                  <a:alpha val="100000"/>
                </a:srgbClr>
              </a:clrFrom>
              <a:clrTo>
                <a:srgbClr val="FFFFFF">
                  <a:alpha val="100000"/>
                  <a:alpha val="0"/>
                </a:srgbClr>
              </a:clrTo>
            </a:clrChange>
          </a:blip>
          <a:stretch>
            <a:fillRect/>
          </a:stretch>
        </p:blipFill>
        <p:spPr>
          <a:xfrm>
            <a:off x="5471795" y="2044700"/>
            <a:ext cx="1248410" cy="1248410"/>
          </a:xfrm>
          <a:prstGeom prst="rect">
            <a:avLst/>
          </a:prstGeom>
          <a:pattFill prst="pct10">
            <a:fgClr>
              <a:schemeClr val="accent1"/>
            </a:fgClr>
            <a:bgClr>
              <a:schemeClr val="bg1"/>
            </a:bgClr>
          </a:pattFill>
        </p:spPr>
      </p:pic>
      <p:pic>
        <p:nvPicPr>
          <p:cNvPr id="37" name="图片 36" descr="21504660_111602562035_2"/>
          <p:cNvPicPr>
            <a:picLocks noChangeAspect="1"/>
          </p:cNvPicPr>
          <p:nvPr/>
        </p:nvPicPr>
        <p:blipFill>
          <a:blip r:embed="rId5">
            <a:clrChange>
              <a:clrFrom>
                <a:srgbClr val="FFFFFF">
                  <a:alpha val="100000"/>
                </a:srgbClr>
              </a:clrFrom>
              <a:clrTo>
                <a:srgbClr val="FFFFFF">
                  <a:alpha val="100000"/>
                  <a:alpha val="0"/>
                </a:srgbClr>
              </a:clrTo>
            </a:clrChange>
          </a:blip>
          <a:srcRect l="77462" t="6133" r="6595" b="77975"/>
          <a:stretch>
            <a:fillRect/>
          </a:stretch>
        </p:blipFill>
        <p:spPr>
          <a:xfrm>
            <a:off x="2299335" y="2044700"/>
            <a:ext cx="1228090" cy="1224280"/>
          </a:xfrm>
          <a:prstGeom prst="rect">
            <a:avLst/>
          </a:prstGeom>
          <a:pattFill prst="pct10">
            <a:fgClr>
              <a:schemeClr val="accent1"/>
            </a:fgClr>
            <a:bgClr>
              <a:schemeClr val="bg1"/>
            </a:bgClr>
          </a:pattFill>
        </p:spPr>
      </p:pic>
      <p:cxnSp>
        <p:nvCxnSpPr>
          <p:cNvPr id="38" name="直接箭头连接符 37"/>
          <p:cNvCxnSpPr>
            <a:stCxn id="37" idx="3"/>
            <a:endCxn id="36" idx="1"/>
          </p:cNvCxnSpPr>
          <p:nvPr/>
        </p:nvCxnSpPr>
        <p:spPr>
          <a:xfrm>
            <a:off x="3527425" y="2656840"/>
            <a:ext cx="1944370" cy="12065"/>
          </a:xfrm>
          <a:prstGeom prst="straightConnector1">
            <a:avLst/>
          </a:prstGeom>
          <a:ln w="57150" cmpd="sng">
            <a:solidFill>
              <a:schemeClr val="bg1"/>
            </a:solidFill>
            <a:prstDash val="solid"/>
            <a:tailEnd type="arrow" w="sm" len="sm"/>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p:nvPr/>
        </p:nvCxnSpPr>
        <p:spPr>
          <a:xfrm>
            <a:off x="6720205" y="2668905"/>
            <a:ext cx="1944370" cy="12065"/>
          </a:xfrm>
          <a:prstGeom prst="straightConnector1">
            <a:avLst/>
          </a:prstGeom>
          <a:ln w="57150" cmpd="sng">
            <a:solidFill>
              <a:schemeClr val="bg1"/>
            </a:solidFill>
            <a:prstDash val="solid"/>
            <a:tailEnd type="arrow" w="sm" len="sm"/>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2251710" y="3293110"/>
            <a:ext cx="1323340" cy="368300"/>
          </a:xfrm>
          <a:prstGeom prst="rect">
            <a:avLst/>
          </a:prstGeom>
          <a:noFill/>
        </p:spPr>
        <p:txBody>
          <a:bodyPr wrap="square" rtlCol="0">
            <a:spAutoFit/>
          </a:bodyPr>
          <a:lstStyle/>
          <a:p>
            <a:pPr algn="ctr"/>
            <a:r>
              <a:rPr lang="zh-CN" altLang="zh-CN" b="1">
                <a:solidFill>
                  <a:schemeClr val="bg1"/>
                </a:solidFill>
                <a:latin typeface="微软雅黑" panose="020B0503020204020204" pitchFamily="34" charset="-122"/>
                <a:ea typeface="微软雅黑" panose="020B0503020204020204" pitchFamily="34" charset="-122"/>
              </a:rPr>
              <a:t>一般货物</a:t>
            </a:r>
            <a:endParaRPr lang="zh-CN" altLang="zh-CN" b="1">
              <a:solidFill>
                <a:schemeClr val="bg1"/>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5434330" y="3293110"/>
            <a:ext cx="1323340" cy="368300"/>
          </a:xfrm>
          <a:prstGeom prst="rect">
            <a:avLst/>
          </a:prstGeom>
          <a:noFill/>
        </p:spPr>
        <p:txBody>
          <a:bodyPr wrap="square" rtlCol="0">
            <a:spAutoFit/>
          </a:bodyPr>
          <a:lstStyle/>
          <a:p>
            <a:pPr algn="ctr"/>
            <a:r>
              <a:rPr lang="zh-CN" altLang="zh-CN" b="1">
                <a:solidFill>
                  <a:schemeClr val="bg1"/>
                </a:solidFill>
                <a:latin typeface="微软雅黑" panose="020B0503020204020204" pitchFamily="34" charset="-122"/>
                <a:ea typeface="微软雅黑" panose="020B0503020204020204" pitchFamily="34" charset="-122"/>
              </a:rPr>
              <a:t>资本货物</a:t>
            </a:r>
            <a:endParaRPr lang="zh-CN" altLang="zh-CN" b="1">
              <a:solidFill>
                <a:schemeClr val="bg1"/>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8599805" y="3293110"/>
            <a:ext cx="1323340" cy="368300"/>
          </a:xfrm>
          <a:prstGeom prst="rect">
            <a:avLst/>
          </a:prstGeom>
          <a:noFill/>
        </p:spPr>
        <p:txBody>
          <a:bodyPr wrap="square" rtlCol="0">
            <a:spAutoFit/>
          </a:bodyPr>
          <a:lstStyle/>
          <a:p>
            <a:pPr algn="ctr"/>
            <a:r>
              <a:rPr lang="zh-CN" altLang="zh-CN" b="1">
                <a:solidFill>
                  <a:schemeClr val="bg1"/>
                </a:solidFill>
                <a:latin typeface="微软雅黑" panose="020B0503020204020204" pitchFamily="34" charset="-122"/>
                <a:ea typeface="微软雅黑" panose="020B0503020204020204" pitchFamily="34" charset="-122"/>
              </a:rPr>
              <a:t>资    本</a:t>
            </a:r>
            <a:endParaRPr lang="zh-CN" altLang="zh-CN" b="1">
              <a:solidFill>
                <a:schemeClr val="bg1"/>
              </a:solidFill>
              <a:latin typeface="微软雅黑" panose="020B0503020204020204" pitchFamily="34" charset="-122"/>
              <a:ea typeface="微软雅黑" panose="020B0503020204020204" pitchFamily="34" charset="-122"/>
            </a:endParaRPr>
          </a:p>
        </p:txBody>
      </p:sp>
      <p:cxnSp>
        <p:nvCxnSpPr>
          <p:cNvPr id="2" name="直接连接符 1"/>
          <p:cNvCxnSpPr/>
          <p:nvPr/>
        </p:nvCxnSpPr>
        <p:spPr>
          <a:xfrm>
            <a:off x="2852420" y="3787775"/>
            <a:ext cx="0" cy="931545"/>
          </a:xfrm>
          <a:prstGeom prst="line">
            <a:avLst/>
          </a:prstGeom>
          <a:ln w="2857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2194560" y="4834890"/>
            <a:ext cx="1323340" cy="368300"/>
          </a:xfrm>
          <a:prstGeom prst="rect">
            <a:avLst/>
          </a:prstGeom>
          <a:noFill/>
        </p:spPr>
        <p:txBody>
          <a:bodyPr wrap="square" rtlCol="0">
            <a:spAutoFit/>
          </a:bodyPr>
          <a:lstStyle/>
          <a:p>
            <a:pPr algn="ctr"/>
            <a:r>
              <a:rPr lang="zh-CN" altLang="zh-CN" b="1">
                <a:solidFill>
                  <a:schemeClr val="bg1"/>
                </a:solidFill>
                <a:latin typeface="微软雅黑" panose="020B0503020204020204" pitchFamily="34" charset="-122"/>
                <a:ea typeface="微软雅黑" panose="020B0503020204020204" pitchFamily="34" charset="-122"/>
              </a:rPr>
              <a:t>贸易险</a:t>
            </a:r>
            <a:endParaRPr lang="zh-CN" altLang="zh-CN" b="1">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6096000" y="3787775"/>
            <a:ext cx="0" cy="931545"/>
          </a:xfrm>
          <a:prstGeom prst="line">
            <a:avLst/>
          </a:prstGeom>
          <a:ln w="2857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5438140" y="4834890"/>
            <a:ext cx="1323340" cy="645160"/>
          </a:xfrm>
          <a:prstGeom prst="rect">
            <a:avLst/>
          </a:prstGeom>
          <a:noFill/>
        </p:spPr>
        <p:txBody>
          <a:bodyPr wrap="square" rtlCol="0">
            <a:spAutoFit/>
          </a:bodyPr>
          <a:lstStyle/>
          <a:p>
            <a:pPr algn="ctr"/>
            <a:r>
              <a:rPr lang="zh-CN" altLang="zh-CN" b="1">
                <a:solidFill>
                  <a:schemeClr val="bg1"/>
                </a:solidFill>
                <a:latin typeface="微软雅黑" panose="020B0503020204020204" pitchFamily="34" charset="-122"/>
                <a:ea typeface="微软雅黑" panose="020B0503020204020204" pitchFamily="34" charset="-122"/>
                <a:sym typeface="汉仪大黑简" pitchFamily="49" charset="-122"/>
              </a:rPr>
              <a:t>中长险</a:t>
            </a:r>
            <a:endParaRPr lang="zh-CN" altLang="zh-CN" b="1">
              <a:solidFill>
                <a:schemeClr val="bg1"/>
              </a:solidFill>
              <a:latin typeface="微软雅黑" panose="020B0503020204020204" pitchFamily="34" charset="-122"/>
              <a:ea typeface="微软雅黑" panose="020B0503020204020204" pitchFamily="34" charset="-122"/>
              <a:sym typeface="汉仪大黑简" pitchFamily="49" charset="-122"/>
            </a:endParaRPr>
          </a:p>
          <a:p>
            <a:pPr algn="ctr"/>
            <a:r>
              <a:rPr lang="zh-CN" altLang="zh-CN" b="1">
                <a:solidFill>
                  <a:schemeClr val="bg1"/>
                </a:solidFill>
                <a:latin typeface="微软雅黑" panose="020B0503020204020204" pitchFamily="34" charset="-122"/>
                <a:ea typeface="微软雅黑" panose="020B0503020204020204" pitchFamily="34" charset="-122"/>
                <a:sym typeface="汉仪大黑简" pitchFamily="49" charset="-122"/>
              </a:rPr>
              <a:t>特   险</a:t>
            </a:r>
            <a:endParaRPr lang="zh-CN" altLang="zh-CN" b="1">
              <a:solidFill>
                <a:schemeClr val="bg1"/>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9261475" y="3787775"/>
            <a:ext cx="0" cy="931545"/>
          </a:xfrm>
          <a:prstGeom prst="line">
            <a:avLst/>
          </a:prstGeom>
          <a:ln w="2857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8603615" y="4834890"/>
            <a:ext cx="1323340" cy="368300"/>
          </a:xfrm>
          <a:prstGeom prst="rect">
            <a:avLst/>
          </a:prstGeom>
          <a:noFill/>
        </p:spPr>
        <p:txBody>
          <a:bodyPr wrap="square" rtlCol="0">
            <a:spAutoFit/>
          </a:bodyPr>
          <a:lstStyle/>
          <a:p>
            <a:pPr algn="ctr"/>
            <a:r>
              <a:rPr lang="zh-CN" altLang="zh-CN" b="1">
                <a:solidFill>
                  <a:schemeClr val="bg1"/>
                </a:solidFill>
                <a:latin typeface="微软雅黑" panose="020B0503020204020204" pitchFamily="34" charset="-122"/>
                <a:ea typeface="微软雅黑" panose="020B0503020204020204" pitchFamily="34" charset="-122"/>
              </a:rPr>
              <a:t>投资险</a:t>
            </a:r>
            <a:endParaRPr lang="zh-CN" altLang="zh-CN" b="1">
              <a:solidFill>
                <a:schemeClr val="bg1"/>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931535" y="2044700"/>
            <a:ext cx="3991610" cy="1634490"/>
            <a:chOff x="7134" y="3551"/>
            <a:chExt cx="6286" cy="2574"/>
          </a:xfrm>
        </p:grpSpPr>
        <p:grpSp>
          <p:nvGrpSpPr>
            <p:cNvPr id="9" name="组合 12"/>
            <p:cNvGrpSpPr/>
            <p:nvPr/>
          </p:nvGrpSpPr>
          <p:grpSpPr>
            <a:xfrm>
              <a:off x="7134" y="3551"/>
              <a:ext cx="6287" cy="1016"/>
              <a:chOff x="0" y="17720"/>
              <a:chExt cx="5324469" cy="859908"/>
            </a:xfrm>
          </p:grpSpPr>
          <p:pic>
            <p:nvPicPr>
              <p:cNvPr id="26773" name="图片 15"/>
              <p:cNvPicPr>
                <a:picLocks noChangeAspect="1"/>
              </p:cNvPicPr>
              <p:nvPr/>
            </p:nvPicPr>
            <p:blipFill>
              <a:blip r:embed="rId6"/>
              <a:stretch>
                <a:fillRect/>
              </a:stretch>
            </p:blipFill>
            <p:spPr>
              <a:xfrm>
                <a:off x="0" y="31750"/>
                <a:ext cx="709613" cy="709613"/>
              </a:xfrm>
              <a:prstGeom prst="rect">
                <a:avLst/>
              </a:prstGeom>
              <a:noFill/>
              <a:ln w="9525">
                <a:noFill/>
              </a:ln>
            </p:spPr>
          </p:pic>
          <p:sp>
            <p:nvSpPr>
              <p:cNvPr id="26774" name="文本框 16"/>
              <p:cNvSpPr txBox="1"/>
              <p:nvPr/>
            </p:nvSpPr>
            <p:spPr>
              <a:xfrm>
                <a:off x="785488" y="17720"/>
                <a:ext cx="4538981" cy="859908"/>
              </a:xfrm>
              <a:prstGeom prst="rect">
                <a:avLst/>
              </a:prstGeom>
              <a:noFill/>
              <a:ln w="9525">
                <a:noFill/>
              </a:ln>
            </p:spPr>
            <p:txBody>
              <a:bodyPr anchor="t">
                <a:spAutoFit/>
              </a:bodyPr>
              <a:lstStyle/>
              <a:p>
                <a:pPr eaLnBrk="0" hangingPunct="0"/>
                <a:r>
                  <a:rPr lang="zh-CN" altLang="en-US" sz="1800" b="1" dirty="0">
                    <a:solidFill>
                      <a:schemeClr val="bg1"/>
                    </a:solidFill>
                    <a:latin typeface="微软雅黑" panose="020B0503020204020204" pitchFamily="34" charset="-122"/>
                    <a:ea typeface="微软雅黑" panose="020B0503020204020204" pitchFamily="34" charset="-122"/>
                  </a:rPr>
                  <a:t>绿地投资主导</a:t>
                </a:r>
                <a:endParaRPr lang="zh-CN" altLang="en-US" sz="1800" b="1" dirty="0">
                  <a:solidFill>
                    <a:schemeClr val="bg1"/>
                  </a:solidFill>
                  <a:latin typeface="微软雅黑" panose="020B0503020204020204" pitchFamily="34" charset="-122"/>
                  <a:ea typeface="微软雅黑" panose="020B0503020204020204" pitchFamily="34" charset="-122"/>
                </a:endParaRPr>
              </a:p>
              <a:p>
                <a:pPr eaLnBrk="0" hangingPunct="0"/>
                <a:r>
                  <a:rPr lang="zh-CN" altLang="en-US" sz="1800" b="1" dirty="0">
                    <a:solidFill>
                      <a:schemeClr val="bg1"/>
                    </a:solidFill>
                    <a:latin typeface="微软雅黑" panose="020B0503020204020204" pitchFamily="34" charset="-122"/>
                    <a:ea typeface="微软雅黑" panose="020B0503020204020204" pitchFamily="34" charset="-122"/>
                  </a:rPr>
                  <a:t>海外收购增多</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grpSp>
        <p:grpSp>
          <p:nvGrpSpPr>
            <p:cNvPr id="10" name="组合 2"/>
            <p:cNvGrpSpPr/>
            <p:nvPr/>
          </p:nvGrpSpPr>
          <p:grpSpPr>
            <a:xfrm>
              <a:off x="7147" y="5109"/>
              <a:ext cx="6135" cy="1016"/>
              <a:chOff x="0" y="29143"/>
              <a:chExt cx="5194936" cy="860385"/>
            </a:xfrm>
          </p:grpSpPr>
          <p:pic>
            <p:nvPicPr>
              <p:cNvPr id="26776" name="内容占位符 12"/>
              <p:cNvPicPr>
                <a:picLocks noChangeAspect="1"/>
              </p:cNvPicPr>
              <p:nvPr/>
            </p:nvPicPr>
            <p:blipFill>
              <a:blip r:embed="rId7"/>
              <a:stretch>
                <a:fillRect/>
              </a:stretch>
            </p:blipFill>
            <p:spPr>
              <a:xfrm>
                <a:off x="0" y="31750"/>
                <a:ext cx="709613" cy="709612"/>
              </a:xfrm>
              <a:prstGeom prst="rect">
                <a:avLst/>
              </a:prstGeom>
              <a:noFill/>
              <a:ln w="9525">
                <a:noFill/>
              </a:ln>
            </p:spPr>
          </p:pic>
          <p:sp>
            <p:nvSpPr>
              <p:cNvPr id="26777" name="文本框 12"/>
              <p:cNvSpPr txBox="1"/>
              <p:nvPr/>
            </p:nvSpPr>
            <p:spPr>
              <a:xfrm>
                <a:off x="836930" y="29143"/>
                <a:ext cx="4358006" cy="860385"/>
              </a:xfrm>
              <a:prstGeom prst="rect">
                <a:avLst/>
              </a:prstGeom>
              <a:noFill/>
              <a:ln w="9525">
                <a:noFill/>
              </a:ln>
            </p:spPr>
            <p:txBody>
              <a:bodyPr anchor="t">
                <a:spAutoFit/>
              </a:bodyPr>
              <a:lstStyle/>
              <a:p>
                <a:pPr eaLnBrk="0" hangingPunct="0"/>
                <a:r>
                  <a:rPr lang="zh-CN" altLang="zh-CN" sz="1800" b="1" dirty="0">
                    <a:solidFill>
                      <a:schemeClr val="bg1"/>
                    </a:solidFill>
                    <a:latin typeface="微软雅黑" panose="020B0503020204020204" pitchFamily="34" charset="-122"/>
                    <a:ea typeface="微软雅黑" panose="020B0503020204020204" pitchFamily="34" charset="-122"/>
                  </a:rPr>
                  <a:t>央企投资主导</a:t>
                </a:r>
                <a:endParaRPr lang="zh-CN" altLang="zh-CN" sz="1800" b="1" dirty="0">
                  <a:solidFill>
                    <a:schemeClr val="bg1"/>
                  </a:solidFill>
                  <a:latin typeface="微软雅黑" panose="020B0503020204020204" pitchFamily="34" charset="-122"/>
                  <a:ea typeface="微软雅黑" panose="020B0503020204020204" pitchFamily="34" charset="-122"/>
                </a:endParaRPr>
              </a:p>
              <a:p>
                <a:pPr eaLnBrk="0" hangingPunct="0"/>
                <a:r>
                  <a:rPr lang="zh-CN" altLang="zh-CN" sz="1800" b="1" dirty="0">
                    <a:solidFill>
                      <a:schemeClr val="bg1"/>
                    </a:solidFill>
                    <a:latin typeface="微软雅黑" panose="020B0503020204020204" pitchFamily="34" charset="-122"/>
                    <a:ea typeface="微软雅黑" panose="020B0503020204020204" pitchFamily="34" charset="-122"/>
                  </a:rPr>
                  <a:t>地方国企、民企增多</a:t>
                </a:r>
                <a:endParaRPr lang="zh-CN" altLang="zh-CN" sz="1800" b="1" dirty="0">
                  <a:solidFill>
                    <a:schemeClr val="bg1"/>
                  </a:solidFill>
                  <a:latin typeface="微软雅黑" panose="020B0503020204020204" pitchFamily="34" charset="-122"/>
                  <a:ea typeface="微软雅黑" panose="020B0503020204020204" pitchFamily="34" charset="-122"/>
                </a:endParaRPr>
              </a:p>
            </p:txBody>
          </p:sp>
        </p:grpSp>
      </p:grpSp>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0000 0.000000 L -0.465156 -0.003426 " pathEditMode="relative" ptsTypes="">
                                      <p:cBhvr>
                                        <p:cTn id="6" dur="1000" fill="hold"/>
                                        <p:tgtEl>
                                          <p:spTgt spid="35"/>
                                        </p:tgtEl>
                                        <p:attrNameLst>
                                          <p:attrName>ppt_x</p:attrName>
                                          <p:attrName>ppt_y</p:attrName>
                                        </p:attrNameLst>
                                      </p:cBhvr>
                                    </p:animMotion>
                                  </p:childTnLst>
                                </p:cTn>
                              </p:par>
                              <p:par>
                                <p:cTn id="7" presetID="0" presetClass="path" presetSubtype="0" accel="50000" decel="50000" fill="hold" nodeType="withEffect">
                                  <p:stCondLst>
                                    <p:cond delay="0"/>
                                  </p:stCondLst>
                                  <p:childTnLst>
                                    <p:animMotion origin="layout" path="M 0.000000 0.000000 L -0.465156 -0.003426 " pathEditMode="relative" ptsTypes="">
                                      <p:cBhvr>
                                        <p:cTn id="8" dur="1000" fill="hold"/>
                                        <p:tgtEl>
                                          <p:spTgt spid="36"/>
                                        </p:tgtEl>
                                        <p:attrNameLst>
                                          <p:attrName>ppt_x</p:attrName>
                                          <p:attrName>ppt_y</p:attrName>
                                        </p:attrNameLst>
                                      </p:cBhvr>
                                    </p:animMotion>
                                  </p:childTnLst>
                                </p:cTn>
                              </p:par>
                              <p:par>
                                <p:cTn id="9" presetID="0" presetClass="path" presetSubtype="0" accel="50000" decel="50000" fill="hold" nodeType="withEffect">
                                  <p:stCondLst>
                                    <p:cond delay="0"/>
                                  </p:stCondLst>
                                  <p:childTnLst>
                                    <p:animMotion origin="layout" path="M 0.000000 0.000000 L -0.465156 -0.003426 " pathEditMode="relative" ptsTypes="">
                                      <p:cBhvr>
                                        <p:cTn id="10" dur="1000" fill="hold"/>
                                        <p:tgtEl>
                                          <p:spTgt spid="37"/>
                                        </p:tgtEl>
                                        <p:attrNameLst>
                                          <p:attrName>ppt_x</p:attrName>
                                          <p:attrName>ppt_y</p:attrName>
                                        </p:attrNameLst>
                                      </p:cBhvr>
                                    </p:animMotion>
                                  </p:childTnLst>
                                </p:cTn>
                              </p:par>
                              <p:par>
                                <p:cTn id="11" presetID="0" presetClass="path" presetSubtype="0" accel="50000" decel="50000" fill="hold" nodeType="withEffect">
                                  <p:stCondLst>
                                    <p:cond delay="0"/>
                                  </p:stCondLst>
                                  <p:childTnLst>
                                    <p:animMotion origin="layout" path="M 0.000000 0.000000 L -0.465156 -0.003426 " pathEditMode="relative" ptsTypes="">
                                      <p:cBhvr>
                                        <p:cTn id="12" dur="1000" fill="hold"/>
                                        <p:tgtEl>
                                          <p:spTgt spid="38"/>
                                        </p:tgtEl>
                                        <p:attrNameLst>
                                          <p:attrName>ppt_x</p:attrName>
                                          <p:attrName>ppt_y</p:attrName>
                                        </p:attrNameLst>
                                      </p:cBhvr>
                                    </p:animMotion>
                                  </p:childTnLst>
                                </p:cTn>
                              </p:par>
                              <p:par>
                                <p:cTn id="13" presetID="0" presetClass="path" presetSubtype="0" accel="50000" decel="50000" fill="hold" nodeType="withEffect">
                                  <p:stCondLst>
                                    <p:cond delay="0"/>
                                  </p:stCondLst>
                                  <p:childTnLst>
                                    <p:animMotion origin="layout" path="M 0.000000 0.000000 L -0.465156 -0.003426 " pathEditMode="relative" ptsTypes="">
                                      <p:cBhvr>
                                        <p:cTn id="14" dur="1000" fill="hold"/>
                                        <p:tgtEl>
                                          <p:spTgt spid="39"/>
                                        </p:tgtEl>
                                        <p:attrNameLst>
                                          <p:attrName>ppt_x</p:attrName>
                                          <p:attrName>ppt_y</p:attrName>
                                        </p:attrNameLst>
                                      </p:cBhvr>
                                    </p:animMotion>
                                  </p:childTnLst>
                                </p:cTn>
                              </p:par>
                              <p:par>
                                <p:cTn id="15" presetID="0" presetClass="path" presetSubtype="0" accel="50000" decel="50000" fill="hold" grpId="0" nodeType="withEffect">
                                  <p:stCondLst>
                                    <p:cond delay="0"/>
                                  </p:stCondLst>
                                  <p:childTnLst>
                                    <p:animMotion origin="layout" path="M 0.000000 0.000000 L -0.465156 -0.003426 " pathEditMode="relative" ptsTypes="">
                                      <p:cBhvr>
                                        <p:cTn id="16" dur="1000" fill="hold"/>
                                        <p:tgtEl>
                                          <p:spTgt spid="40"/>
                                        </p:tgtEl>
                                        <p:attrNameLst>
                                          <p:attrName>ppt_x</p:attrName>
                                          <p:attrName>ppt_y</p:attrName>
                                        </p:attrNameLst>
                                      </p:cBhvr>
                                    </p:animMotion>
                                  </p:childTnLst>
                                </p:cTn>
                              </p:par>
                              <p:par>
                                <p:cTn id="17" presetID="0" presetClass="path" presetSubtype="0" accel="50000" decel="50000" fill="hold" grpId="0" nodeType="withEffect">
                                  <p:stCondLst>
                                    <p:cond delay="0"/>
                                  </p:stCondLst>
                                  <p:childTnLst>
                                    <p:animMotion origin="layout" path="M 0.000000 0.000000 L -0.465156 -0.003426 " pathEditMode="relative" ptsTypes="">
                                      <p:cBhvr>
                                        <p:cTn id="18" dur="1000" fill="hold"/>
                                        <p:tgtEl>
                                          <p:spTgt spid="41"/>
                                        </p:tgtEl>
                                        <p:attrNameLst>
                                          <p:attrName>ppt_x</p:attrName>
                                          <p:attrName>ppt_y</p:attrName>
                                        </p:attrNameLst>
                                      </p:cBhvr>
                                    </p:animMotion>
                                  </p:childTnLst>
                                </p:cTn>
                              </p:par>
                              <p:par>
                                <p:cTn id="19" presetID="0" presetClass="path" presetSubtype="0" accel="50000" decel="50000" fill="hold" grpId="0" nodeType="withEffect">
                                  <p:stCondLst>
                                    <p:cond delay="0"/>
                                  </p:stCondLst>
                                  <p:childTnLst>
                                    <p:animMotion origin="layout" path="M 0.000000 0.000000 L -0.465156 -0.003426 " pathEditMode="relative" ptsTypes="">
                                      <p:cBhvr>
                                        <p:cTn id="20" dur="1000" fill="hold"/>
                                        <p:tgtEl>
                                          <p:spTgt spid="43"/>
                                        </p:tgtEl>
                                        <p:attrNameLst>
                                          <p:attrName>ppt_x</p:attrName>
                                          <p:attrName>ppt_y</p:attrName>
                                        </p:attrNameLst>
                                      </p:cBhvr>
                                    </p:animMotion>
                                  </p:childTnLst>
                                </p:cTn>
                              </p:par>
                              <p:par>
                                <p:cTn id="21" presetID="0" presetClass="path" presetSubtype="0" accel="50000" decel="50000" fill="hold" nodeType="withEffect">
                                  <p:stCondLst>
                                    <p:cond delay="0"/>
                                  </p:stCondLst>
                                  <p:childTnLst>
                                    <p:animMotion origin="layout" path="M 0.000000 0.000000 L -0.465156 -0.003426 " pathEditMode="relative" ptsTypes="">
                                      <p:cBhvr>
                                        <p:cTn id="22" dur="1000" fill="hold"/>
                                        <p:tgtEl>
                                          <p:spTgt spid="2"/>
                                        </p:tgtEl>
                                        <p:attrNameLst>
                                          <p:attrName>ppt_x</p:attrName>
                                          <p:attrName>ppt_y</p:attrName>
                                        </p:attrNameLst>
                                      </p:cBhvr>
                                    </p:animMotion>
                                  </p:childTnLst>
                                </p:cTn>
                              </p:par>
                              <p:par>
                                <p:cTn id="23" presetID="0" presetClass="path" presetSubtype="0" accel="50000" decel="50000" fill="hold" grpId="0" nodeType="withEffect">
                                  <p:stCondLst>
                                    <p:cond delay="0"/>
                                  </p:stCondLst>
                                  <p:childTnLst>
                                    <p:animMotion origin="layout" path="M 0.000000 0.000000 L -0.465156 -0.003426 " pathEditMode="relative" ptsTypes="">
                                      <p:cBhvr>
                                        <p:cTn id="24" dur="1000" fill="hold"/>
                                        <p:tgtEl>
                                          <p:spTgt spid="4"/>
                                        </p:tgtEl>
                                        <p:attrNameLst>
                                          <p:attrName>ppt_x</p:attrName>
                                          <p:attrName>ppt_y</p:attrName>
                                        </p:attrNameLst>
                                      </p:cBhvr>
                                    </p:animMotion>
                                  </p:childTnLst>
                                </p:cTn>
                              </p:par>
                              <p:par>
                                <p:cTn id="25" presetID="0" presetClass="path" presetSubtype="0" accel="50000" decel="50000" fill="hold" nodeType="withEffect">
                                  <p:stCondLst>
                                    <p:cond delay="0"/>
                                  </p:stCondLst>
                                  <p:childTnLst>
                                    <p:animMotion origin="layout" path="M 0.000000 0.000000 L -0.465156 -0.003426 " pathEditMode="relative" ptsTypes="">
                                      <p:cBhvr>
                                        <p:cTn id="26" dur="1000" fill="hold"/>
                                        <p:tgtEl>
                                          <p:spTgt spid="5"/>
                                        </p:tgtEl>
                                        <p:attrNameLst>
                                          <p:attrName>ppt_x</p:attrName>
                                          <p:attrName>ppt_y</p:attrName>
                                        </p:attrNameLst>
                                      </p:cBhvr>
                                    </p:animMotion>
                                  </p:childTnLst>
                                </p:cTn>
                              </p:par>
                              <p:par>
                                <p:cTn id="27" presetID="0" presetClass="path" presetSubtype="0" accel="50000" decel="50000" fill="hold" grpId="0" nodeType="withEffect">
                                  <p:stCondLst>
                                    <p:cond delay="0"/>
                                  </p:stCondLst>
                                  <p:childTnLst>
                                    <p:animMotion origin="layout" path="M 0.000000 0.000000 L -0.465156 -0.003426 " pathEditMode="relative" ptsTypes="">
                                      <p:cBhvr>
                                        <p:cTn id="28" dur="1000" fill="hold"/>
                                        <p:tgtEl>
                                          <p:spTgt spid="6"/>
                                        </p:tgtEl>
                                        <p:attrNameLst>
                                          <p:attrName>ppt_x</p:attrName>
                                          <p:attrName>ppt_y</p:attrName>
                                        </p:attrNameLst>
                                      </p:cBhvr>
                                    </p:animMotion>
                                  </p:childTnLst>
                                </p:cTn>
                              </p:par>
                              <p:par>
                                <p:cTn id="29" presetID="0" presetClass="path" presetSubtype="0" accel="50000" decel="50000" fill="hold" nodeType="withEffect">
                                  <p:stCondLst>
                                    <p:cond delay="0"/>
                                  </p:stCondLst>
                                  <p:childTnLst>
                                    <p:animMotion origin="layout" path="M 0.000000 0.000000 L -0.465156 -0.003426 " pathEditMode="relative" ptsTypes="">
                                      <p:cBhvr>
                                        <p:cTn id="30" dur="1000" fill="hold"/>
                                        <p:tgtEl>
                                          <p:spTgt spid="7"/>
                                        </p:tgtEl>
                                        <p:attrNameLst>
                                          <p:attrName>ppt_x</p:attrName>
                                          <p:attrName>ppt_y</p:attrName>
                                        </p:attrNameLst>
                                      </p:cBhvr>
                                    </p:animMotion>
                                  </p:childTnLst>
                                </p:cTn>
                              </p:par>
                              <p:par>
                                <p:cTn id="31" presetID="0" presetClass="path" presetSubtype="0" accel="50000" decel="50000" fill="hold" grpId="0" nodeType="withEffect">
                                  <p:stCondLst>
                                    <p:cond delay="0"/>
                                  </p:stCondLst>
                                  <p:childTnLst>
                                    <p:animMotion origin="layout" path="M 0.000000 0.000000 L -0.465156 -0.003426 " pathEditMode="relative" ptsTypes="">
                                      <p:cBhvr>
                                        <p:cTn id="32" dur="1000" fill="hold"/>
                                        <p:tgtEl>
                                          <p:spTgt spid="8"/>
                                        </p:tgtEl>
                                        <p:attrNameLst>
                                          <p:attrName>ppt_x</p:attrName>
                                          <p:attrName>ppt_y</p:attrName>
                                        </p:attrNameLst>
                                      </p:cBhvr>
                                    </p:animMotion>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3" grpId="0"/>
      <p:bldP spid="4" grpId="0"/>
      <p:bldP spid="6"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grpSp>
        <p:nvGrpSpPr>
          <p:cNvPr id="23" name="组合 2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1062566" y="252517"/>
            <a:ext cx="3937002" cy="694055"/>
          </a:xfrm>
          <a:prstGeom prst="rect">
            <a:avLst/>
          </a:prstGeom>
          <a:noFill/>
        </p:spPr>
        <p:txBody>
          <a:bodyPr wrap="square" rtlCol="0">
            <a:spAutoFit/>
          </a:bodyPr>
          <a:lstStyle/>
          <a:p>
            <a:pPr lvl="0" algn="l">
              <a:lnSpc>
                <a:spcPct val="140000"/>
              </a:lnSpc>
              <a:buClrTx/>
              <a:buSzTx/>
              <a:buFontTx/>
            </a:pPr>
            <a:r>
              <a:rPr lang="en-US" altLang="zh-CN"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等线" panose="02010600030101010101" charset="-122"/>
              </a:rPr>
              <a:t>“</a:t>
            </a: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等线" panose="02010600030101010101" charset="-122"/>
              </a:rPr>
              <a:t>一带一路</a:t>
            </a:r>
            <a:r>
              <a:rPr lang="en-US" altLang="zh-CN"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等线" panose="02010600030101010101" charset="-122"/>
              </a:rPr>
              <a:t>”</a:t>
            </a:r>
            <a:endParaRPr lang="en-US" altLang="zh-CN"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等线" panose="02010600030101010101" charset="-122"/>
            </a:endParaRPr>
          </a:p>
        </p:txBody>
      </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pic>
        <p:nvPicPr>
          <p:cNvPr id="2" name="图片 1" descr="timg"/>
          <p:cNvPicPr>
            <a:picLocks noChangeAspect="1"/>
          </p:cNvPicPr>
          <p:nvPr/>
        </p:nvPicPr>
        <p:blipFill>
          <a:blip r:embed="rId3"/>
          <a:srcRect t="8792"/>
          <a:stretch>
            <a:fillRect/>
          </a:stretch>
        </p:blipFill>
        <p:spPr>
          <a:xfrm>
            <a:off x="758190" y="946785"/>
            <a:ext cx="10552430" cy="5645150"/>
          </a:xfrm>
          <a:prstGeom prst="rect">
            <a:avLst/>
          </a:prstGeom>
        </p:spPr>
      </p:pic>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105410" y="1397000"/>
            <a:ext cx="11648440" cy="4064000"/>
            <a:chOff x="166" y="2200"/>
            <a:chExt cx="18344" cy="6400"/>
          </a:xfrm>
        </p:grpSpPr>
        <p:pic>
          <p:nvPicPr>
            <p:cNvPr id="10" name="图片 9" descr="C:\Users\user\Desktop\11-50-52-34-839234.jpg11-50-52-34-839234"/>
            <p:cNvPicPr>
              <a:picLocks noChangeAspect="1"/>
            </p:cNvPicPr>
            <p:nvPr/>
          </p:nvPicPr>
          <p:blipFill>
            <a:blip r:embed="rId1"/>
            <a:srcRect/>
            <a:stretch>
              <a:fillRect/>
            </a:stretch>
          </p:blipFill>
          <p:spPr>
            <a:xfrm>
              <a:off x="166" y="2200"/>
              <a:ext cx="8228" cy="6400"/>
            </a:xfrm>
            <a:prstGeom prst="rect">
              <a:avLst/>
            </a:prstGeom>
          </p:spPr>
        </p:pic>
        <p:pic>
          <p:nvPicPr>
            <p:cNvPr id="29" name="图片 28" descr="C:\Users\user\Desktop\11-50-52-34-839234.jpg11-50-52-34-839234"/>
            <p:cNvPicPr>
              <a:picLocks noChangeAspect="1"/>
            </p:cNvPicPr>
            <p:nvPr/>
          </p:nvPicPr>
          <p:blipFill>
            <a:blip r:embed="rId1">
              <a:lum bright="70000" contrast="-70000"/>
            </a:blip>
            <a:srcRect/>
            <a:stretch>
              <a:fillRect/>
            </a:stretch>
          </p:blipFill>
          <p:spPr>
            <a:xfrm>
              <a:off x="4422" y="2200"/>
              <a:ext cx="14089" cy="6400"/>
            </a:xfrm>
            <a:prstGeom prst="rect">
              <a:avLst/>
            </a:prstGeom>
          </p:spPr>
        </p:pic>
        <p:pic>
          <p:nvPicPr>
            <p:cNvPr id="30" name="图片 29" descr="C:\Users\user\Desktop\11-50-52-34-839234.jpg11-50-52-34-839234"/>
            <p:cNvPicPr>
              <a:picLocks noChangeAspect="1"/>
            </p:cNvPicPr>
            <p:nvPr/>
          </p:nvPicPr>
          <p:blipFill rotWithShape="1">
            <a:blip r:embed="rId1"/>
            <a:srcRect/>
            <a:stretch>
              <a:fillRect/>
            </a:stretch>
          </p:blipFill>
          <p:spPr>
            <a:xfrm>
              <a:off x="166" y="2200"/>
              <a:ext cx="8229" cy="6400"/>
            </a:xfrm>
            <a:prstGeom prst="parallelogram">
              <a:avLst/>
            </a:prstGeom>
          </p:spPr>
        </p:pic>
      </p:grpSp>
      <p:grpSp>
        <p:nvGrpSpPr>
          <p:cNvPr id="3" name="组合 2"/>
          <p:cNvGrpSpPr/>
          <p:nvPr/>
        </p:nvGrpSpPr>
        <p:grpSpPr>
          <a:xfrm>
            <a:off x="4538980" y="3115945"/>
            <a:ext cx="5631180" cy="592323"/>
            <a:chOff x="6720" y="3360"/>
            <a:chExt cx="9573" cy="933"/>
          </a:xfrm>
        </p:grpSpPr>
        <p:grpSp>
          <p:nvGrpSpPr>
            <p:cNvPr id="13" name="组合 12"/>
            <p:cNvGrpSpPr/>
            <p:nvPr/>
          </p:nvGrpSpPr>
          <p:grpSpPr>
            <a:xfrm>
              <a:off x="6720" y="3360"/>
              <a:ext cx="9573" cy="933"/>
              <a:chOff x="4267200" y="2133600"/>
              <a:chExt cx="6079067" cy="592667"/>
            </a:xfrm>
          </p:grpSpPr>
          <p:sp>
            <p:nvSpPr>
              <p:cNvPr id="12" name="平行四边形 11"/>
              <p:cNvSpPr/>
              <p:nvPr/>
            </p:nvSpPr>
            <p:spPr>
              <a:xfrm>
                <a:off x="4267200" y="2133600"/>
                <a:ext cx="5875867" cy="592667"/>
              </a:xfrm>
              <a:prstGeom prst="parallelogram">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平行四边形 30"/>
              <p:cNvSpPr/>
              <p:nvPr/>
            </p:nvSpPr>
            <p:spPr>
              <a:xfrm>
                <a:off x="4470400" y="2133600"/>
                <a:ext cx="5875867" cy="592667"/>
              </a:xfrm>
              <a:prstGeom prst="parallelogram">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16" name="组合 15"/>
            <p:cNvGrpSpPr/>
            <p:nvPr/>
          </p:nvGrpSpPr>
          <p:grpSpPr>
            <a:xfrm>
              <a:off x="7480" y="3415"/>
              <a:ext cx="8560" cy="848"/>
              <a:chOff x="4749800" y="2168323"/>
              <a:chExt cx="5435599" cy="538143"/>
            </a:xfrm>
          </p:grpSpPr>
          <p:sp>
            <p:nvSpPr>
              <p:cNvPr id="14" name="文本框 13"/>
              <p:cNvSpPr txBox="1"/>
              <p:nvPr/>
            </p:nvSpPr>
            <p:spPr>
              <a:xfrm>
                <a:off x="4749800" y="2168323"/>
                <a:ext cx="457200" cy="521863"/>
              </a:xfrm>
              <a:prstGeom prst="rect">
                <a:avLst/>
              </a:prstGeom>
              <a:noFill/>
            </p:spPr>
            <p:txBody>
              <a:bodyPr wrap="square" rtlCol="0">
                <a:spAutoFit/>
              </a:bodyPr>
              <a:lstStyle/>
              <a:p>
                <a:r>
                  <a:rPr kumimoji="1" lang="en-US" altLang="zh-CN" sz="2800" b="1" dirty="0">
                    <a:solidFill>
                      <a:schemeClr val="bg1"/>
                    </a:solidFill>
                    <a:latin typeface="微软雅黑" panose="020B0503020204020204" pitchFamily="34" charset="-122"/>
                    <a:ea typeface="微软雅黑" panose="020B0503020204020204" pitchFamily="34" charset="-122"/>
                  </a:rPr>
                  <a:t>2</a:t>
                </a:r>
                <a:endParaRPr kumimoji="1" lang="en-US" altLang="zh-CN" sz="2800" b="1" dirty="0">
                  <a:solidFill>
                    <a:schemeClr val="bg1"/>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5207000" y="2185685"/>
                <a:ext cx="4978399" cy="520781"/>
              </a:xfrm>
              <a:prstGeom prst="rect">
                <a:avLst/>
              </a:prstGeom>
              <a:noFill/>
            </p:spPr>
            <p:txBody>
              <a:bodyPr wrap="square" rtlCol="0">
                <a:spAutoFit/>
              </a:bodyPr>
              <a:lstStyle/>
              <a:p>
                <a:pPr algn="l"/>
                <a:r>
                  <a:rPr lang="zh-CN" altLang="en-US"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项目险业务介绍</a:t>
                </a:r>
                <a:endParaRPr lang="en-US" altLang="zh-CN" sz="2800" b="1" dirty="0">
                  <a:solidFill>
                    <a:srgbClr val="FFFFFF"/>
                  </a:solidFill>
                  <a:latin typeface="微软雅黑" panose="020B0503020204020204" pitchFamily="34" charset="-122"/>
                  <a:ea typeface="微软雅黑" panose="020B0503020204020204" pitchFamily="34" charset="-122"/>
                </a:endParaRPr>
              </a:p>
            </p:txBody>
          </p:sp>
        </p:grpSp>
      </p:grpSp>
      <p:grpSp>
        <p:nvGrpSpPr>
          <p:cNvPr id="47" name="组合 46"/>
          <p:cNvGrpSpPr/>
          <p:nvPr/>
        </p:nvGrpSpPr>
        <p:grpSpPr>
          <a:xfrm>
            <a:off x="440263" y="829734"/>
            <a:ext cx="2590803" cy="84667"/>
            <a:chOff x="440267" y="423333"/>
            <a:chExt cx="2590803" cy="84667"/>
          </a:xfrm>
        </p:grpSpPr>
        <p:sp>
          <p:nvSpPr>
            <p:cNvPr id="19" name="矩形 18"/>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46" name="直线连接符 45"/>
            <p:cNvCxnSpPr/>
            <p:nvPr/>
          </p:nvCxnSpPr>
          <p:spPr>
            <a:xfrm>
              <a:off x="440267" y="491067"/>
              <a:ext cx="2590803"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48" name="文本框 47"/>
          <p:cNvSpPr txBox="1"/>
          <p:nvPr/>
        </p:nvSpPr>
        <p:spPr>
          <a:xfrm>
            <a:off x="1320798" y="306514"/>
            <a:ext cx="1168402" cy="523220"/>
          </a:xfrm>
          <a:prstGeom prst="rect">
            <a:avLst/>
          </a:prstGeom>
          <a:noFill/>
        </p:spPr>
        <p:txBody>
          <a:bodyPr wrap="square" rtlCol="0">
            <a:spAutoFit/>
          </a:bodyPr>
          <a:lstStyle/>
          <a:p>
            <a:pPr algn="dist"/>
            <a:r>
              <a:rPr kumimoji="1" lang="zh-CN" altLang="en-US" sz="2800" b="1" dirty="0">
                <a:solidFill>
                  <a:schemeClr val="bg1"/>
                </a:solidFill>
                <a:latin typeface="微软雅黑" panose="020B0503020204020204" pitchFamily="34" charset="-122"/>
                <a:ea typeface="微软雅黑" panose="020B0503020204020204" pitchFamily="34" charset="-122"/>
              </a:rPr>
              <a:t>目录</a:t>
            </a:r>
            <a:endParaRPr kumimoji="1" lang="zh-CN" altLang="en-US" sz="2800" b="1" dirty="0">
              <a:solidFill>
                <a:schemeClr val="bg1"/>
              </a:solidFill>
              <a:latin typeface="微软雅黑" panose="020B0503020204020204" pitchFamily="34" charset="-122"/>
              <a:ea typeface="微软雅黑" panose="020B0503020204020204" pitchFamily="34" charset="-122"/>
            </a:endParaRPr>
          </a:p>
        </p:txBody>
      </p:sp>
      <p:pic>
        <p:nvPicPr>
          <p:cNvPr id="50" name="图片 49"/>
          <p:cNvPicPr>
            <a:picLocks noChangeAspect="1"/>
          </p:cNvPicPr>
          <p:nvPr/>
        </p:nvPicPr>
        <p:blipFill>
          <a:blip r:embed="rId2">
            <a:extLst>
              <a:ext uri="{BEBA8EAE-BF5A-486C-A8C5-ECC9F3942E4B}">
                <a14:imgProps xmlns:a14="http://schemas.microsoft.com/office/drawing/2010/main">
                  <a14:imgLayer r:embed="rId3">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507998" y="186268"/>
            <a:ext cx="575736" cy="575736"/>
          </a:xfrm>
          <a:prstGeom prst="rect">
            <a:avLst/>
          </a:prstGeom>
        </p:spPr>
      </p:pic>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grpSp>
        <p:nvGrpSpPr>
          <p:cNvPr id="23" name="组合 2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1062566" y="252517"/>
            <a:ext cx="3937002" cy="694055"/>
          </a:xfrm>
          <a:prstGeom prst="rect">
            <a:avLst/>
          </a:prstGeom>
          <a:noFill/>
        </p:spPr>
        <p:txBody>
          <a:bodyPr wrap="square" rtlCol="0">
            <a:spAutoFit/>
          </a:bodyPr>
          <a:lstStyle/>
          <a:p>
            <a:pPr lvl="0" algn="l">
              <a:lnSpc>
                <a:spcPct val="140000"/>
              </a:lnSpc>
              <a:buClrTx/>
              <a:buSzTx/>
              <a:buFontTx/>
            </a:pP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政策性业务</a:t>
            </a:r>
            <a:endParaRPr kumimoji="1"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grpSp>
        <p:nvGrpSpPr>
          <p:cNvPr id="18" name="组合 17"/>
          <p:cNvGrpSpPr/>
          <p:nvPr/>
        </p:nvGrpSpPr>
        <p:grpSpPr>
          <a:xfrm>
            <a:off x="2985770" y="1503680"/>
            <a:ext cx="2311400" cy="586740"/>
            <a:chOff x="2837" y="3050"/>
            <a:chExt cx="3328" cy="924"/>
          </a:xfrm>
        </p:grpSpPr>
        <p:sp>
          <p:nvSpPr>
            <p:cNvPr id="13" name="剪去单角的矩形 12"/>
            <p:cNvSpPr/>
            <p:nvPr/>
          </p:nvSpPr>
          <p:spPr>
            <a:xfrm>
              <a:off x="2837" y="3050"/>
              <a:ext cx="3329" cy="925"/>
            </a:xfrm>
            <a:prstGeom prst="snip1Rect">
              <a:avLst>
                <a:gd name="adj" fmla="val 39891"/>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1600" b="1">
                  <a:solidFill>
                    <a:schemeClr val="accent1">
                      <a:lumMod val="50000"/>
                    </a:schemeClr>
                  </a:solidFill>
                  <a:latin typeface="微软雅黑" panose="020B0503020204020204" pitchFamily="34" charset="-122"/>
                  <a:ea typeface="微软雅黑" panose="020B0503020204020204" pitchFamily="34" charset="-122"/>
                </a:rPr>
                <a:t>短期出口信用保险</a:t>
              </a:r>
              <a:endParaRPr lang="zh-CN" altLang="en-US" sz="1600" b="1">
                <a:solidFill>
                  <a:schemeClr val="accent1">
                    <a:lumMod val="50000"/>
                  </a:schemeClr>
                </a:solidFill>
                <a:latin typeface="微软雅黑" panose="020B0503020204020204" pitchFamily="34" charset="-122"/>
                <a:ea typeface="微软雅黑" panose="020B0503020204020204" pitchFamily="34" charset="-122"/>
              </a:endParaRPr>
            </a:p>
          </p:txBody>
        </p:sp>
        <p:sp>
          <p:nvSpPr>
            <p:cNvPr id="15" name="直角三角形 14"/>
            <p:cNvSpPr/>
            <p:nvPr/>
          </p:nvSpPr>
          <p:spPr>
            <a:xfrm>
              <a:off x="5777" y="3050"/>
              <a:ext cx="389" cy="389"/>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2985770" y="2773680"/>
            <a:ext cx="2311400" cy="586740"/>
            <a:chOff x="2837" y="3050"/>
            <a:chExt cx="3328" cy="924"/>
          </a:xfrm>
        </p:grpSpPr>
        <p:sp>
          <p:nvSpPr>
            <p:cNvPr id="20" name="剪去单角的矩形 19"/>
            <p:cNvSpPr/>
            <p:nvPr/>
          </p:nvSpPr>
          <p:spPr>
            <a:xfrm>
              <a:off x="2837" y="3050"/>
              <a:ext cx="3329" cy="925"/>
            </a:xfrm>
            <a:prstGeom prst="snip1Rect">
              <a:avLst>
                <a:gd name="adj" fmla="val 39891"/>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zh-CN" altLang="zh-CN" sz="1600" b="1">
                  <a:solidFill>
                    <a:schemeClr val="accent1">
                      <a:lumMod val="50000"/>
                    </a:schemeClr>
                  </a:solidFill>
                  <a:latin typeface="微软雅黑" panose="020B0503020204020204" pitchFamily="34" charset="-122"/>
                  <a:ea typeface="微软雅黑" panose="020B0503020204020204" pitchFamily="34" charset="-122"/>
                </a:rPr>
                <a:t>中长期出口</a:t>
              </a:r>
              <a:r>
                <a:rPr lang="zh-CN" altLang="en-US" sz="1600" b="1">
                  <a:solidFill>
                    <a:schemeClr val="accent1">
                      <a:lumMod val="50000"/>
                    </a:schemeClr>
                  </a:solidFill>
                  <a:latin typeface="微软雅黑" panose="020B0503020204020204" pitchFamily="34" charset="-122"/>
                  <a:ea typeface="微软雅黑" panose="020B0503020204020204" pitchFamily="34" charset="-122"/>
                </a:rPr>
                <a:t>信用</a:t>
              </a:r>
              <a:r>
                <a:rPr lang="zh-CN" altLang="zh-CN" sz="1600" b="1">
                  <a:solidFill>
                    <a:schemeClr val="accent1">
                      <a:lumMod val="50000"/>
                    </a:schemeClr>
                  </a:solidFill>
                  <a:latin typeface="微软雅黑" panose="020B0503020204020204" pitchFamily="34" charset="-122"/>
                  <a:ea typeface="微软雅黑" panose="020B0503020204020204" pitchFamily="34" charset="-122"/>
                </a:rPr>
                <a:t>保险</a:t>
              </a:r>
              <a:endParaRPr lang="zh-CN" altLang="zh-CN" sz="1600" b="1">
                <a:solidFill>
                  <a:schemeClr val="accent1">
                    <a:lumMod val="50000"/>
                  </a:schemeClr>
                </a:solidFill>
                <a:latin typeface="微软雅黑" panose="020B0503020204020204" pitchFamily="34" charset="-122"/>
                <a:ea typeface="微软雅黑" panose="020B0503020204020204" pitchFamily="34" charset="-122"/>
              </a:endParaRPr>
            </a:p>
          </p:txBody>
        </p:sp>
        <p:sp>
          <p:nvSpPr>
            <p:cNvPr id="21" name="直角三角形 20"/>
            <p:cNvSpPr/>
            <p:nvPr/>
          </p:nvSpPr>
          <p:spPr>
            <a:xfrm>
              <a:off x="5777" y="3050"/>
              <a:ext cx="389" cy="389"/>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2985770" y="5062220"/>
            <a:ext cx="2311400" cy="586740"/>
            <a:chOff x="2837" y="3050"/>
            <a:chExt cx="3328" cy="924"/>
          </a:xfrm>
        </p:grpSpPr>
        <p:sp>
          <p:nvSpPr>
            <p:cNvPr id="27" name="剪去单角的矩形 26"/>
            <p:cNvSpPr/>
            <p:nvPr/>
          </p:nvSpPr>
          <p:spPr>
            <a:xfrm>
              <a:off x="2837" y="3050"/>
              <a:ext cx="3329" cy="925"/>
            </a:xfrm>
            <a:prstGeom prst="snip1Rect">
              <a:avLst>
                <a:gd name="adj" fmla="val 39891"/>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1600" b="1">
                  <a:solidFill>
                    <a:schemeClr val="accent1">
                      <a:lumMod val="50000"/>
                    </a:schemeClr>
                  </a:solidFill>
                  <a:latin typeface="微软雅黑" panose="020B0503020204020204" pitchFamily="34" charset="-122"/>
                  <a:ea typeface="微软雅黑" panose="020B0503020204020204" pitchFamily="34" charset="-122"/>
                </a:rPr>
                <a:t>海外投资保险</a:t>
              </a:r>
              <a:endParaRPr lang="zh-CN" altLang="en-US" sz="1600" b="1">
                <a:solidFill>
                  <a:schemeClr val="accent1">
                    <a:lumMod val="50000"/>
                  </a:schemeClr>
                </a:solidFill>
                <a:latin typeface="微软雅黑" panose="020B0503020204020204" pitchFamily="34" charset="-122"/>
                <a:ea typeface="微软雅黑" panose="020B0503020204020204" pitchFamily="34" charset="-122"/>
              </a:endParaRPr>
            </a:p>
          </p:txBody>
        </p:sp>
        <p:sp>
          <p:nvSpPr>
            <p:cNvPr id="28" name="直角三角形 27"/>
            <p:cNvSpPr/>
            <p:nvPr/>
          </p:nvSpPr>
          <p:spPr>
            <a:xfrm>
              <a:off x="5777" y="3050"/>
              <a:ext cx="389" cy="389"/>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对角圆角矩形 28"/>
          <p:cNvSpPr/>
          <p:nvPr/>
        </p:nvSpPr>
        <p:spPr>
          <a:xfrm>
            <a:off x="6045200" y="2091055"/>
            <a:ext cx="3581400" cy="337820"/>
          </a:xfrm>
          <a:prstGeom prst="round2DiagRect">
            <a:avLst/>
          </a:prstGeom>
          <a:solidFill>
            <a:schemeClr val="bg1"/>
          </a:solidFill>
          <a:ln w="28575"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a:solidFill>
                  <a:schemeClr val="accent1">
                    <a:lumMod val="50000"/>
                  </a:schemeClr>
                </a:solidFill>
                <a:latin typeface="微软雅黑" panose="020B0503020204020204" pitchFamily="34" charset="-122"/>
                <a:ea typeface="微软雅黑" panose="020B0503020204020204" pitchFamily="34" charset="-122"/>
              </a:rPr>
              <a:t>出口买方信贷保险</a:t>
            </a:r>
            <a:endParaRPr lang="zh-CN" altLang="en-US" sz="1600" b="1">
              <a:solidFill>
                <a:schemeClr val="accent1">
                  <a:lumMod val="50000"/>
                </a:schemeClr>
              </a:solidFill>
              <a:latin typeface="微软雅黑" panose="020B0503020204020204" pitchFamily="34" charset="-122"/>
              <a:ea typeface="微软雅黑" panose="020B0503020204020204" pitchFamily="34" charset="-122"/>
            </a:endParaRPr>
          </a:p>
        </p:txBody>
      </p:sp>
      <p:sp>
        <p:nvSpPr>
          <p:cNvPr id="30" name="对角圆角矩形 29"/>
          <p:cNvSpPr/>
          <p:nvPr/>
        </p:nvSpPr>
        <p:spPr>
          <a:xfrm>
            <a:off x="6045200" y="2660015"/>
            <a:ext cx="3581400" cy="337820"/>
          </a:xfrm>
          <a:prstGeom prst="round2DiagRect">
            <a:avLst/>
          </a:prstGeom>
          <a:solidFill>
            <a:schemeClr val="bg1"/>
          </a:solidFill>
          <a:ln w="28575"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a:solidFill>
                  <a:schemeClr val="accent1">
                    <a:lumMod val="50000"/>
                  </a:schemeClr>
                </a:solidFill>
                <a:latin typeface="微软雅黑" panose="020B0503020204020204" pitchFamily="34" charset="-122"/>
                <a:ea typeface="微软雅黑" panose="020B0503020204020204" pitchFamily="34" charset="-122"/>
              </a:rPr>
              <a:t>出口卖方信贷保险</a:t>
            </a:r>
            <a:endParaRPr lang="zh-CN" altLang="en-US" sz="1600" b="1">
              <a:solidFill>
                <a:schemeClr val="accent1">
                  <a:lumMod val="50000"/>
                </a:schemeClr>
              </a:solidFill>
              <a:latin typeface="微软雅黑" panose="020B0503020204020204" pitchFamily="34" charset="-122"/>
              <a:ea typeface="微软雅黑" panose="020B0503020204020204" pitchFamily="34" charset="-122"/>
            </a:endParaRPr>
          </a:p>
        </p:txBody>
      </p:sp>
      <p:sp>
        <p:nvSpPr>
          <p:cNvPr id="31" name="对角圆角矩形 30"/>
          <p:cNvSpPr/>
          <p:nvPr/>
        </p:nvSpPr>
        <p:spPr>
          <a:xfrm>
            <a:off x="6045200" y="3228975"/>
            <a:ext cx="3581400" cy="337820"/>
          </a:xfrm>
          <a:prstGeom prst="round2DiagRect">
            <a:avLst/>
          </a:prstGeom>
          <a:solidFill>
            <a:schemeClr val="bg1"/>
          </a:solidFill>
          <a:ln w="28575"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a:solidFill>
                  <a:schemeClr val="accent1">
                    <a:lumMod val="50000"/>
                  </a:schemeClr>
                </a:solidFill>
                <a:latin typeface="微软雅黑" panose="020B0503020204020204" pitchFamily="34" charset="-122"/>
                <a:ea typeface="微软雅黑" panose="020B0503020204020204" pitchFamily="34" charset="-122"/>
              </a:rPr>
              <a:t>出口延付合同再融资保险</a:t>
            </a:r>
            <a:endParaRPr lang="zh-CN" altLang="en-US" sz="1600" b="1">
              <a:solidFill>
                <a:schemeClr val="accent1">
                  <a:lumMod val="50000"/>
                </a:schemeClr>
              </a:solidFill>
              <a:latin typeface="微软雅黑" panose="020B0503020204020204" pitchFamily="34" charset="-122"/>
              <a:ea typeface="微软雅黑" panose="020B0503020204020204" pitchFamily="34" charset="-122"/>
            </a:endParaRPr>
          </a:p>
        </p:txBody>
      </p:sp>
      <p:sp>
        <p:nvSpPr>
          <p:cNvPr id="32" name="对角圆角矩形 31"/>
          <p:cNvSpPr/>
          <p:nvPr/>
        </p:nvSpPr>
        <p:spPr>
          <a:xfrm>
            <a:off x="6045200" y="3797935"/>
            <a:ext cx="3581400" cy="337820"/>
          </a:xfrm>
          <a:prstGeom prst="round2DiagRect">
            <a:avLst/>
          </a:prstGeom>
          <a:solidFill>
            <a:schemeClr val="bg1"/>
          </a:solidFill>
          <a:ln w="28575"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a:solidFill>
                  <a:schemeClr val="accent1">
                    <a:lumMod val="50000"/>
                  </a:schemeClr>
                </a:solidFill>
                <a:latin typeface="微软雅黑" panose="020B0503020204020204" pitchFamily="34" charset="-122"/>
                <a:ea typeface="微软雅黑" panose="020B0503020204020204" pitchFamily="34" charset="-122"/>
              </a:rPr>
              <a:t>海外融资租赁保险</a:t>
            </a:r>
            <a:endParaRPr lang="zh-CN" altLang="en-US" sz="1600" b="1">
              <a:solidFill>
                <a:schemeClr val="accent1">
                  <a:lumMod val="50000"/>
                </a:schemeClr>
              </a:solidFill>
              <a:latin typeface="微软雅黑" panose="020B0503020204020204" pitchFamily="34" charset="-122"/>
              <a:ea typeface="微软雅黑" panose="020B0503020204020204" pitchFamily="34" charset="-122"/>
            </a:endParaRPr>
          </a:p>
        </p:txBody>
      </p:sp>
      <p:sp>
        <p:nvSpPr>
          <p:cNvPr id="33" name="对角圆角矩形 32"/>
          <p:cNvSpPr/>
          <p:nvPr/>
        </p:nvSpPr>
        <p:spPr>
          <a:xfrm>
            <a:off x="6039485" y="4627245"/>
            <a:ext cx="3589655" cy="337820"/>
          </a:xfrm>
          <a:prstGeom prst="round2DiagRect">
            <a:avLst/>
          </a:prstGeom>
          <a:solidFill>
            <a:schemeClr val="bg1"/>
          </a:solidFill>
          <a:ln w="28575"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a:solidFill>
                  <a:schemeClr val="accent1">
                    <a:lumMod val="50000"/>
                  </a:schemeClr>
                </a:solidFill>
                <a:latin typeface="微软雅黑" panose="020B0503020204020204" pitchFamily="34" charset="-122"/>
                <a:ea typeface="微软雅黑" panose="020B0503020204020204" pitchFamily="34" charset="-122"/>
              </a:rPr>
              <a:t>海外投资股权保险</a:t>
            </a:r>
            <a:endParaRPr lang="zh-CN" altLang="en-US" sz="1600" b="1">
              <a:solidFill>
                <a:schemeClr val="accent1">
                  <a:lumMod val="50000"/>
                </a:schemeClr>
              </a:solidFill>
              <a:latin typeface="微软雅黑" panose="020B0503020204020204" pitchFamily="34" charset="-122"/>
              <a:ea typeface="微软雅黑" panose="020B0503020204020204" pitchFamily="34" charset="-122"/>
            </a:endParaRPr>
          </a:p>
        </p:txBody>
      </p:sp>
      <p:sp>
        <p:nvSpPr>
          <p:cNvPr id="34" name="对角圆角矩形 33"/>
          <p:cNvSpPr/>
          <p:nvPr/>
        </p:nvSpPr>
        <p:spPr>
          <a:xfrm>
            <a:off x="6040755" y="5207635"/>
            <a:ext cx="3587750" cy="337820"/>
          </a:xfrm>
          <a:prstGeom prst="round2DiagRect">
            <a:avLst/>
          </a:prstGeom>
          <a:solidFill>
            <a:schemeClr val="bg1"/>
          </a:solidFill>
          <a:ln w="28575"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a:solidFill>
                  <a:schemeClr val="accent1">
                    <a:lumMod val="50000"/>
                  </a:schemeClr>
                </a:solidFill>
                <a:latin typeface="微软雅黑" panose="020B0503020204020204" pitchFamily="34" charset="-122"/>
                <a:ea typeface="微软雅黑" panose="020B0503020204020204" pitchFamily="34" charset="-122"/>
              </a:rPr>
              <a:t>海外投资债权</a:t>
            </a:r>
            <a:r>
              <a:rPr lang="zh-CN" altLang="en-US" sz="1600" b="1">
                <a:solidFill>
                  <a:schemeClr val="accent1">
                    <a:lumMod val="50000"/>
                  </a:schemeClr>
                </a:solidFill>
                <a:latin typeface="微软雅黑" panose="020B0503020204020204" pitchFamily="34" charset="-122"/>
                <a:ea typeface="微软雅黑" panose="020B0503020204020204" pitchFamily="34" charset="-122"/>
                <a:sym typeface="+mn-ea"/>
              </a:rPr>
              <a:t>（金融机构适用）</a:t>
            </a:r>
            <a:r>
              <a:rPr lang="zh-CN" altLang="en-US" sz="1600" b="1">
                <a:solidFill>
                  <a:schemeClr val="accent1">
                    <a:lumMod val="50000"/>
                  </a:schemeClr>
                </a:solidFill>
                <a:latin typeface="微软雅黑" panose="020B0503020204020204" pitchFamily="34" charset="-122"/>
                <a:ea typeface="微软雅黑" panose="020B0503020204020204" pitchFamily="34" charset="-122"/>
              </a:rPr>
              <a:t>保险</a:t>
            </a:r>
            <a:endParaRPr lang="zh-CN" altLang="en-US" sz="1600" b="1">
              <a:solidFill>
                <a:schemeClr val="accent1">
                  <a:lumMod val="50000"/>
                </a:schemeClr>
              </a:solidFill>
              <a:latin typeface="微软雅黑" panose="020B0503020204020204" pitchFamily="34" charset="-122"/>
              <a:ea typeface="微软雅黑" panose="020B0503020204020204" pitchFamily="34" charset="-122"/>
            </a:endParaRPr>
          </a:p>
        </p:txBody>
      </p:sp>
      <p:grpSp>
        <p:nvGrpSpPr>
          <p:cNvPr id="49" name="组合 48"/>
          <p:cNvGrpSpPr/>
          <p:nvPr/>
        </p:nvGrpSpPr>
        <p:grpSpPr>
          <a:xfrm>
            <a:off x="5780405" y="2233295"/>
            <a:ext cx="342900" cy="1743075"/>
            <a:chOff x="7393" y="3667"/>
            <a:chExt cx="540" cy="2745"/>
          </a:xfrm>
        </p:grpSpPr>
        <p:cxnSp>
          <p:nvCxnSpPr>
            <p:cNvPr id="42" name="直接连接符 41"/>
            <p:cNvCxnSpPr/>
            <p:nvPr/>
          </p:nvCxnSpPr>
          <p:spPr>
            <a:xfrm>
              <a:off x="7393" y="3667"/>
              <a:ext cx="0" cy="2745"/>
            </a:xfrm>
            <a:prstGeom prst="line">
              <a:avLst/>
            </a:prstGeom>
            <a:ln w="12700"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7393" y="3682"/>
              <a:ext cx="54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7393" y="4620"/>
              <a:ext cx="54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7393" y="5516"/>
              <a:ext cx="54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7393" y="6412"/>
              <a:ext cx="54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50" name="直接连接符 49"/>
          <p:cNvCxnSpPr/>
          <p:nvPr/>
        </p:nvCxnSpPr>
        <p:spPr>
          <a:xfrm>
            <a:off x="5304155" y="3110865"/>
            <a:ext cx="482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5786755" y="4822190"/>
            <a:ext cx="0" cy="554355"/>
          </a:xfrm>
          <a:prstGeom prst="line">
            <a:avLst/>
          </a:prstGeom>
          <a:ln w="12700"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5786755" y="4817110"/>
            <a:ext cx="3429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5786755" y="5376545"/>
            <a:ext cx="3429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5296535" y="5376545"/>
            <a:ext cx="482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8" name="圆角矩形 57"/>
          <p:cNvSpPr/>
          <p:nvPr/>
        </p:nvSpPr>
        <p:spPr>
          <a:xfrm>
            <a:off x="5628005" y="1928495"/>
            <a:ext cx="4121785" cy="2364740"/>
          </a:xfrm>
          <a:prstGeom prst="roundRect">
            <a:avLst/>
          </a:prstGeom>
          <a:noFill/>
          <a:ln w="28575" cmpd="sng">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文本框 59"/>
          <p:cNvSpPr txBox="1"/>
          <p:nvPr/>
        </p:nvSpPr>
        <p:spPr>
          <a:xfrm>
            <a:off x="9977120" y="1503045"/>
            <a:ext cx="459740" cy="2825115"/>
          </a:xfrm>
          <a:prstGeom prst="rect">
            <a:avLst/>
          </a:prstGeom>
          <a:noFill/>
        </p:spPr>
        <p:txBody>
          <a:bodyPr vert="eaVert" wrap="square" rtlCol="0">
            <a:spAutoFit/>
          </a:bodyPr>
          <a:lstStyle/>
          <a:p>
            <a:pPr algn="ctr"/>
            <a:r>
              <a:rPr lang="zh-CN" altLang="en-US" b="1">
                <a:solidFill>
                  <a:schemeClr val="bg1"/>
                </a:solidFill>
                <a:latin typeface="微软雅黑" panose="020B0503020204020204" pitchFamily="34" charset="-122"/>
                <a:ea typeface="微软雅黑" panose="020B0503020204020204" pitchFamily="34" charset="-122"/>
              </a:rPr>
              <a:t>出          口          类</a:t>
            </a: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61" name="圆角矩形 60"/>
          <p:cNvSpPr/>
          <p:nvPr/>
        </p:nvSpPr>
        <p:spPr>
          <a:xfrm>
            <a:off x="5628005" y="4490720"/>
            <a:ext cx="4121785" cy="1731645"/>
          </a:xfrm>
          <a:prstGeom prst="roundRect">
            <a:avLst/>
          </a:prstGeom>
          <a:noFill/>
          <a:ln w="28575" cmpd="sng">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文本框 61"/>
          <p:cNvSpPr txBox="1"/>
          <p:nvPr/>
        </p:nvSpPr>
        <p:spPr>
          <a:xfrm>
            <a:off x="9977120" y="4488815"/>
            <a:ext cx="459740" cy="1732915"/>
          </a:xfrm>
          <a:prstGeom prst="rect">
            <a:avLst/>
          </a:prstGeom>
          <a:noFill/>
        </p:spPr>
        <p:txBody>
          <a:bodyPr vert="eaVert" wrap="square" rtlCol="0">
            <a:spAutoFit/>
          </a:bodyPr>
          <a:lstStyle/>
          <a:p>
            <a:pPr algn="ctr"/>
            <a:r>
              <a:rPr lang="zh-CN" altLang="en-US" b="1">
                <a:solidFill>
                  <a:schemeClr val="bg1"/>
                </a:solidFill>
                <a:latin typeface="微软雅黑" panose="020B0503020204020204" pitchFamily="34" charset="-122"/>
                <a:ea typeface="微软雅黑" panose="020B0503020204020204" pitchFamily="34" charset="-122"/>
              </a:rPr>
              <a:t>投    资    类</a:t>
            </a:r>
            <a:endParaRPr lang="zh-CN" altLang="en-US" b="1">
              <a:solidFill>
                <a:schemeClr val="bg1"/>
              </a:solidFill>
              <a:latin typeface="微软雅黑" panose="020B0503020204020204" pitchFamily="34" charset="-122"/>
              <a:ea typeface="微软雅黑" panose="020B0503020204020204" pitchFamily="34" charset="-122"/>
            </a:endParaRPr>
          </a:p>
        </p:txBody>
      </p:sp>
      <p:grpSp>
        <p:nvGrpSpPr>
          <p:cNvPr id="65" name="组合 64"/>
          <p:cNvGrpSpPr/>
          <p:nvPr/>
        </p:nvGrpSpPr>
        <p:grpSpPr>
          <a:xfrm>
            <a:off x="1963420" y="1503680"/>
            <a:ext cx="667385" cy="4719320"/>
            <a:chOff x="3617" y="2369"/>
            <a:chExt cx="1051" cy="7110"/>
          </a:xfrm>
        </p:grpSpPr>
        <p:sp>
          <p:nvSpPr>
            <p:cNvPr id="63" name="圆角矩形 62"/>
            <p:cNvSpPr/>
            <p:nvPr/>
          </p:nvSpPr>
          <p:spPr>
            <a:xfrm>
              <a:off x="3617" y="2369"/>
              <a:ext cx="1051" cy="7110"/>
            </a:xfrm>
            <a:prstGeom prst="roundRect">
              <a:avLst/>
            </a:prstGeom>
            <a:noFill/>
            <a:ln w="28575" cmpd="sng">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文本框 63"/>
            <p:cNvSpPr txBox="1"/>
            <p:nvPr/>
          </p:nvSpPr>
          <p:spPr>
            <a:xfrm>
              <a:off x="3781" y="2508"/>
              <a:ext cx="724" cy="6825"/>
            </a:xfrm>
            <a:prstGeom prst="rect">
              <a:avLst/>
            </a:prstGeom>
            <a:noFill/>
          </p:spPr>
          <p:txBody>
            <a:bodyPr vert="eaVert" wrap="square" rtlCol="0">
              <a:spAutoFit/>
            </a:bodyPr>
            <a:lstStyle/>
            <a:p>
              <a:pPr algn="ctr"/>
              <a:r>
                <a:rPr lang="zh-CN" altLang="en-US" b="1">
                  <a:solidFill>
                    <a:schemeClr val="bg1"/>
                  </a:solidFill>
                  <a:latin typeface="微软雅黑" panose="020B0503020204020204" pitchFamily="34" charset="-122"/>
                  <a:ea typeface="微软雅黑" panose="020B0503020204020204" pitchFamily="34" charset="-122"/>
                </a:rPr>
                <a:t>政       策       性       业       务</a:t>
              </a:r>
              <a:endParaRPr lang="zh-CN" altLang="en-US" b="1">
                <a:solidFill>
                  <a:schemeClr val="bg1"/>
                </a:solidFill>
                <a:latin typeface="微软雅黑" panose="020B0503020204020204" pitchFamily="34" charset="-122"/>
                <a:ea typeface="微软雅黑" panose="020B0503020204020204" pitchFamily="34" charset="-122"/>
              </a:endParaRPr>
            </a:p>
          </p:txBody>
        </p:sp>
      </p:grpSp>
      <p:sp>
        <p:nvSpPr>
          <p:cNvPr id="2" name="对角圆角矩形 1"/>
          <p:cNvSpPr/>
          <p:nvPr/>
        </p:nvSpPr>
        <p:spPr>
          <a:xfrm>
            <a:off x="6039485" y="5756910"/>
            <a:ext cx="3589655" cy="337820"/>
          </a:xfrm>
          <a:prstGeom prst="round2DiagRect">
            <a:avLst/>
          </a:prstGeom>
          <a:solidFill>
            <a:schemeClr val="bg1"/>
          </a:solidFill>
          <a:ln w="28575"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b="1">
                <a:solidFill>
                  <a:schemeClr val="accent1">
                    <a:lumMod val="50000"/>
                  </a:schemeClr>
                </a:solidFill>
                <a:latin typeface="微软雅黑" panose="020B0503020204020204" pitchFamily="34" charset="-122"/>
                <a:ea typeface="微软雅黑" panose="020B0503020204020204" pitchFamily="34" charset="-122"/>
              </a:rPr>
              <a:t>海外投资债权</a:t>
            </a:r>
            <a:r>
              <a:rPr lang="zh-CN" altLang="en-US" sz="1600" b="1">
                <a:solidFill>
                  <a:schemeClr val="accent1">
                    <a:lumMod val="50000"/>
                  </a:schemeClr>
                </a:solidFill>
                <a:latin typeface="微软雅黑" panose="020B0503020204020204" pitchFamily="34" charset="-122"/>
                <a:ea typeface="微软雅黑" panose="020B0503020204020204" pitchFamily="34" charset="-122"/>
                <a:sym typeface="+mn-ea"/>
              </a:rPr>
              <a:t>（股东适用）</a:t>
            </a:r>
            <a:r>
              <a:rPr lang="zh-CN" altLang="en-US" sz="1600" b="1">
                <a:solidFill>
                  <a:schemeClr val="accent1">
                    <a:lumMod val="50000"/>
                  </a:schemeClr>
                </a:solidFill>
                <a:latin typeface="微软雅黑" panose="020B0503020204020204" pitchFamily="34" charset="-122"/>
                <a:ea typeface="微软雅黑" panose="020B0503020204020204" pitchFamily="34" charset="-122"/>
              </a:rPr>
              <a:t>保险</a:t>
            </a:r>
            <a:endParaRPr lang="zh-CN" altLang="en-US" sz="1600" b="1">
              <a:solidFill>
                <a:schemeClr val="accent1">
                  <a:lumMod val="50000"/>
                </a:schemeClr>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5779135" y="5925820"/>
            <a:ext cx="3429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5779135" y="5376545"/>
            <a:ext cx="0" cy="554355"/>
          </a:xfrm>
          <a:prstGeom prst="line">
            <a:avLst/>
          </a:prstGeom>
          <a:ln w="12700"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grpSp>
        <p:nvGrpSpPr>
          <p:cNvPr id="23" name="组合 2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1062355" y="252730"/>
            <a:ext cx="5855970" cy="694055"/>
          </a:xfrm>
          <a:prstGeom prst="rect">
            <a:avLst/>
          </a:prstGeom>
          <a:noFill/>
        </p:spPr>
        <p:txBody>
          <a:bodyPr wrap="square" rtlCol="0">
            <a:spAutoFit/>
          </a:bodyPr>
          <a:lstStyle/>
          <a:p>
            <a:pPr lvl="0" algn="l">
              <a:lnSpc>
                <a:spcPct val="140000"/>
              </a:lnSpc>
              <a:buClrTx/>
              <a:buSzTx/>
              <a:buFontTx/>
            </a:pP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中长期出口信用保险</a:t>
            </a:r>
            <a:endParaRPr kumimoji="1"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sp>
        <p:nvSpPr>
          <p:cNvPr id="38" name="文本框 37"/>
          <p:cNvSpPr txBox="1"/>
          <p:nvPr/>
        </p:nvSpPr>
        <p:spPr>
          <a:xfrm>
            <a:off x="1062355" y="2998470"/>
            <a:ext cx="3924935" cy="1198880"/>
          </a:xfrm>
          <a:prstGeom prst="rect">
            <a:avLst/>
          </a:prstGeom>
          <a:noFill/>
        </p:spPr>
        <p:txBody>
          <a:bodyPr wrap="square" rtlCol="0">
            <a:spAutoFit/>
          </a:bodyPr>
          <a:lstStyle/>
          <a:p>
            <a:pPr algn="l">
              <a:lnSpc>
                <a:spcPct val="100000"/>
              </a:lnSpc>
            </a:pPr>
            <a:r>
              <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重点支持大型机电和成套设备出口、对外承包工程项目、服务出口项目</a:t>
            </a:r>
            <a:endPar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l">
              <a:lnSpc>
                <a:spcPct val="200000"/>
              </a:lnSpc>
            </a:pPr>
            <a:r>
              <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承担政治风险和商业风险</a:t>
            </a:r>
            <a:endPar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9" name="直接连接符 38"/>
          <p:cNvCxnSpPr/>
          <p:nvPr/>
        </p:nvCxnSpPr>
        <p:spPr>
          <a:xfrm>
            <a:off x="1633855" y="4142105"/>
            <a:ext cx="2134235" cy="0"/>
          </a:xfrm>
          <a:prstGeom prst="line">
            <a:avLst/>
          </a:prstGeom>
          <a:ln w="28575" cmpd="sng">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4046855" y="3329305"/>
            <a:ext cx="669925" cy="0"/>
          </a:xfrm>
          <a:prstGeom prst="line">
            <a:avLst/>
          </a:prstGeom>
          <a:ln w="28575" cmpd="sng">
            <a:solidFill>
              <a:srgbClr val="C00000"/>
            </a:solidFill>
            <a:prstDash val="sysDot"/>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3"/>
          <a:srcRect l="8046" t="53370" r="56208" b="17763"/>
          <a:stretch>
            <a:fillRect/>
          </a:stretch>
        </p:blipFill>
        <p:spPr>
          <a:xfrm>
            <a:off x="4907915" y="1849755"/>
            <a:ext cx="6901180" cy="3484245"/>
          </a:xfrm>
          <a:prstGeom prst="rect">
            <a:avLst/>
          </a:prstGeom>
        </p:spPr>
      </p:pic>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grpSp>
        <p:nvGrpSpPr>
          <p:cNvPr id="23" name="组合 2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1062355" y="252730"/>
            <a:ext cx="6583045" cy="694055"/>
          </a:xfrm>
          <a:prstGeom prst="rect">
            <a:avLst/>
          </a:prstGeom>
          <a:noFill/>
        </p:spPr>
        <p:txBody>
          <a:bodyPr wrap="square" rtlCol="0">
            <a:spAutoFit/>
          </a:bodyPr>
          <a:lstStyle/>
          <a:p>
            <a:pPr lvl="0" algn="l">
              <a:lnSpc>
                <a:spcPct val="140000"/>
              </a:lnSpc>
              <a:buClrTx/>
              <a:buSzTx/>
              <a:buFontTx/>
            </a:pP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中长期出口信用保险</a:t>
            </a:r>
            <a:endParaRPr kumimoji="1"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sp>
        <p:nvSpPr>
          <p:cNvPr id="7175" name="Text Box 11"/>
          <p:cNvSpPr txBox="1"/>
          <p:nvPr/>
        </p:nvSpPr>
        <p:spPr>
          <a:xfrm>
            <a:off x="1204913" y="1476693"/>
            <a:ext cx="3497262" cy="368300"/>
          </a:xfrm>
          <a:prstGeom prst="rect">
            <a:avLst/>
          </a:prstGeom>
          <a:noFill/>
          <a:ln w="9525">
            <a:noFill/>
          </a:ln>
        </p:spPr>
        <p:txBody>
          <a:bodyPr anchor="t" anchorCtr="0">
            <a:spAutoFit/>
            <a:scene3d>
              <a:camera prst="orthographicFront"/>
              <a:lightRig rig="threePt" dir="t"/>
            </a:scene3d>
          </a:bodyPr>
          <a:p>
            <a:r>
              <a:rPr lang="zh-CN" alt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微软雅黑" panose="020B0503020204020204" pitchFamily="34" charset="-122"/>
              </a:rPr>
              <a:t>出口买方信贷保险</a:t>
            </a:r>
            <a:endParaRPr lang="zh-CN" alt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微软雅黑" panose="020B0503020204020204" pitchFamily="34" charset="-122"/>
            </a:endParaRPr>
          </a:p>
        </p:txBody>
      </p:sp>
      <p:sp>
        <p:nvSpPr>
          <p:cNvPr id="7177" name="Line 10"/>
          <p:cNvSpPr/>
          <p:nvPr/>
        </p:nvSpPr>
        <p:spPr>
          <a:xfrm>
            <a:off x="1875155" y="3455670"/>
            <a:ext cx="1588" cy="1730375"/>
          </a:xfrm>
          <a:prstGeom prst="line">
            <a:avLst/>
          </a:prstGeom>
          <a:ln w="38100" cap="flat" cmpd="sng">
            <a:solidFill>
              <a:schemeClr val="bg1"/>
            </a:solidFill>
            <a:prstDash val="solid"/>
            <a:round/>
            <a:headEnd type="triangle" w="med" len="med"/>
            <a:tailEnd type="triangle" w="med" len="med"/>
          </a:ln>
        </p:spPr>
      </p:sp>
      <p:sp>
        <p:nvSpPr>
          <p:cNvPr id="7178" name="Text Box 11"/>
          <p:cNvSpPr txBox="1"/>
          <p:nvPr/>
        </p:nvSpPr>
        <p:spPr>
          <a:xfrm>
            <a:off x="1888490" y="3443605"/>
            <a:ext cx="525145" cy="1736090"/>
          </a:xfrm>
          <a:prstGeom prst="rect">
            <a:avLst/>
          </a:prstGeom>
          <a:noFill/>
          <a:ln w="9525">
            <a:noFill/>
          </a:ln>
        </p:spPr>
        <p:txBody>
          <a:bodyPr vert="eaVert" wrap="square" lIns="89592" tIns="44797" rIns="89592" bIns="44797" anchor="t" anchorCtr="0">
            <a:spAutoFit/>
          </a:bodyPr>
          <a:p>
            <a:pPr algn="ctr" defTabSz="895350">
              <a:lnSpc>
                <a:spcPct val="125000"/>
              </a:lnSpc>
              <a:spcBef>
                <a:spcPct val="20000"/>
              </a:spcBef>
              <a:buClr>
                <a:schemeClr val="tx2"/>
              </a:buClr>
              <a:buSzPct val="75000"/>
              <a:buFont typeface="Wingdings" panose="05000000000000000000" pitchFamily="2" charset="2"/>
            </a:pPr>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商务合同</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180" name="Text Box 14"/>
          <p:cNvSpPr txBox="1"/>
          <p:nvPr/>
        </p:nvSpPr>
        <p:spPr>
          <a:xfrm>
            <a:off x="2501265" y="2600325"/>
            <a:ext cx="2139315" cy="432435"/>
          </a:xfrm>
          <a:prstGeom prst="rect">
            <a:avLst/>
          </a:prstGeom>
          <a:noFill/>
          <a:ln w="9525">
            <a:noFill/>
          </a:ln>
        </p:spPr>
        <p:txBody>
          <a:bodyPr wrap="square" lIns="90170" tIns="43180" rIns="90170" bIns="43180" anchor="t" anchorCtr="0">
            <a:spAutoFit/>
          </a:bodyPr>
          <a:p>
            <a:pPr algn="ctr">
              <a:lnSpc>
                <a:spcPct val="125000"/>
              </a:lnSpc>
              <a:spcBef>
                <a:spcPct val="20000"/>
              </a:spcBef>
              <a:buClr>
                <a:schemeClr val="tx2"/>
              </a:buClr>
              <a:buSzPct val="75000"/>
              <a:buFont typeface="Wingdings" panose="05000000000000000000" pitchFamily="2" charset="2"/>
            </a:pPr>
            <a:r>
              <a:rPr lang="zh-CN" altLang="en-US" dirty="0">
                <a:solidFill>
                  <a:schemeClr val="bg1"/>
                </a:solidFill>
                <a:latin typeface="Times New Roman" panose="02020603050405020304" pitchFamily="2" charset="-122"/>
                <a:ea typeface="微软雅黑" panose="020B0503020204020204" pitchFamily="34" charset="-122"/>
              </a:rPr>
              <a:t>贷款协议</a:t>
            </a:r>
            <a:endParaRPr lang="zh-CN" altLang="en-US" dirty="0">
              <a:solidFill>
                <a:schemeClr val="bg1"/>
              </a:solidFill>
              <a:latin typeface="Times New Roman" panose="02020603050405020304" pitchFamily="2" charset="-122"/>
              <a:ea typeface="微软雅黑" panose="020B0503020204020204" pitchFamily="34" charset="-122"/>
            </a:endParaRPr>
          </a:p>
        </p:txBody>
      </p:sp>
      <p:sp>
        <p:nvSpPr>
          <p:cNvPr id="7181" name="Text Box 14"/>
          <p:cNvSpPr txBox="1"/>
          <p:nvPr/>
        </p:nvSpPr>
        <p:spPr>
          <a:xfrm rot="-60000">
            <a:off x="6236335" y="2616200"/>
            <a:ext cx="1807210" cy="434975"/>
          </a:xfrm>
          <a:prstGeom prst="rect">
            <a:avLst/>
          </a:prstGeom>
          <a:noFill/>
          <a:ln w="9525">
            <a:noFill/>
          </a:ln>
        </p:spPr>
        <p:txBody>
          <a:bodyPr wrap="square" lIns="89592" tIns="44797" rIns="89592" bIns="44797" anchor="t" anchorCtr="0">
            <a:spAutoFit/>
          </a:bodyPr>
          <a:p>
            <a:pPr algn="ctr">
              <a:lnSpc>
                <a:spcPct val="125000"/>
              </a:lnSpc>
              <a:spcBef>
                <a:spcPct val="20000"/>
              </a:spcBef>
              <a:buClr>
                <a:schemeClr val="tx2"/>
              </a:buClr>
              <a:buSzPct val="75000"/>
              <a:buFont typeface="Wingdings" panose="05000000000000000000" pitchFamily="2" charset="2"/>
            </a:pPr>
            <a:r>
              <a:rPr lang="zh-CN" altLang="en-US" dirty="0">
                <a:solidFill>
                  <a:schemeClr val="bg1"/>
                </a:solidFill>
                <a:latin typeface="Times New Roman" panose="02020603050405020304" pitchFamily="2" charset="-122"/>
                <a:ea typeface="微软雅黑" panose="020B0503020204020204" pitchFamily="34" charset="-122"/>
              </a:rPr>
              <a:t>保单</a:t>
            </a:r>
            <a:endParaRPr lang="zh-CN" altLang="en-US" dirty="0">
              <a:solidFill>
                <a:schemeClr val="bg1"/>
              </a:solidFill>
              <a:latin typeface="Times New Roman" panose="02020603050405020304" pitchFamily="2" charset="-122"/>
              <a:ea typeface="微软雅黑" panose="020B0503020204020204" pitchFamily="34" charset="-122"/>
            </a:endParaRPr>
          </a:p>
        </p:txBody>
      </p:sp>
      <p:grpSp>
        <p:nvGrpSpPr>
          <p:cNvPr id="7182" name="组合 7182"/>
          <p:cNvGrpSpPr/>
          <p:nvPr/>
        </p:nvGrpSpPr>
        <p:grpSpPr>
          <a:xfrm>
            <a:off x="4640580" y="2755900"/>
            <a:ext cx="1590731" cy="648335"/>
            <a:chOff x="0" y="0"/>
            <a:chExt cx="1958" cy="1021"/>
          </a:xfrm>
        </p:grpSpPr>
        <p:sp>
          <p:nvSpPr>
            <p:cNvPr id="7183" name="AutoShape 13"/>
            <p:cNvSpPr/>
            <p:nvPr/>
          </p:nvSpPr>
          <p:spPr>
            <a:xfrm>
              <a:off x="0" y="0"/>
              <a:ext cx="1958" cy="1021"/>
            </a:xfrm>
            <a:prstGeom prst="roundRect">
              <a:avLst>
                <a:gd name="adj" fmla="val 11921"/>
              </a:avLst>
            </a:prstGeom>
            <a:gradFill rotWithShape="0">
              <a:gsLst>
                <a:gs pos="0">
                  <a:schemeClr val="accent1"/>
                </a:gs>
                <a:gs pos="100000">
                  <a:srgbClr val="243B57"/>
                </a:gs>
              </a:gsLst>
              <a:lin ang="5400000" scaled="1"/>
              <a:tileRect/>
            </a:gradFill>
            <a:ln w="25400" cap="flat" cmpd="sng">
              <a:solidFill>
                <a:srgbClr val="FEFEFE"/>
              </a:solidFill>
              <a:prstDash val="solid"/>
              <a:round/>
              <a:headEnd type="none" w="med" len="med"/>
              <a:tailEnd type="none" w="med" len="med"/>
            </a:ln>
            <a:effectLst>
              <a:outerShdw dist="53882" dir="2699999" algn="ctr" rotWithShape="0">
                <a:srgbClr val="000000">
                  <a:alpha val="50000"/>
                </a:srgbClr>
              </a:outerShdw>
            </a:effectLst>
          </p:spPr>
          <p:txBody>
            <a:bodyPr wrap="none" anchor="ctr" anchorCtr="0"/>
            <a:p>
              <a:pPr algn="ctr"/>
              <a:endParaRPr lang="zh-CN" altLang="en-US" dirty="0">
                <a:latin typeface="微软雅黑" panose="020B0503020204020204" pitchFamily="34" charset="-122"/>
                <a:ea typeface="微软雅黑" panose="020B0503020204020204" pitchFamily="34" charset="-122"/>
              </a:endParaRPr>
            </a:p>
          </p:txBody>
        </p:sp>
        <p:sp>
          <p:nvSpPr>
            <p:cNvPr id="7184" name="Rectangle 5"/>
            <p:cNvSpPr/>
            <p:nvPr/>
          </p:nvSpPr>
          <p:spPr>
            <a:xfrm>
              <a:off x="181" y="209"/>
              <a:ext cx="1701" cy="665"/>
            </a:xfrm>
            <a:prstGeom prst="rect">
              <a:avLst/>
            </a:prstGeom>
            <a:noFill/>
            <a:ln w="9525">
              <a:noFill/>
            </a:ln>
          </p:spPr>
          <p:txBody>
            <a:bodyPr wrap="none" lIns="90216" tIns="45107" rIns="90216" bIns="45107" anchor="ctr" anchorCtr="0"/>
            <a:p>
              <a:pPr algn="ctr" defTabSz="895350"/>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贷款银行</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185" name="组合 7185"/>
          <p:cNvGrpSpPr/>
          <p:nvPr/>
        </p:nvGrpSpPr>
        <p:grpSpPr>
          <a:xfrm>
            <a:off x="8047355" y="2761298"/>
            <a:ext cx="1574800" cy="647700"/>
            <a:chOff x="0" y="0"/>
            <a:chExt cx="2366" cy="1020"/>
          </a:xfrm>
        </p:grpSpPr>
        <p:sp>
          <p:nvSpPr>
            <p:cNvPr id="7186" name="AutoShape 13"/>
            <p:cNvSpPr/>
            <p:nvPr/>
          </p:nvSpPr>
          <p:spPr>
            <a:xfrm>
              <a:off x="0" y="0"/>
              <a:ext cx="2367" cy="1021"/>
            </a:xfrm>
            <a:prstGeom prst="roundRect">
              <a:avLst>
                <a:gd name="adj" fmla="val 11921"/>
              </a:avLst>
            </a:prstGeom>
            <a:gradFill rotWithShape="0">
              <a:gsLst>
                <a:gs pos="0">
                  <a:schemeClr val="accent1"/>
                </a:gs>
                <a:gs pos="100000">
                  <a:srgbClr val="243B57"/>
                </a:gs>
              </a:gsLst>
              <a:lin ang="5400000" scaled="1"/>
              <a:tileRect/>
            </a:gradFill>
            <a:ln w="25400" cap="flat" cmpd="sng">
              <a:solidFill>
                <a:srgbClr val="FEFEFE"/>
              </a:solidFill>
              <a:prstDash val="solid"/>
              <a:round/>
              <a:headEnd type="none" w="med" len="med"/>
              <a:tailEnd type="none" w="med" len="med"/>
            </a:ln>
            <a:effectLst>
              <a:outerShdw dist="53882" dir="2699999" algn="ctr" rotWithShape="0">
                <a:srgbClr val="000000">
                  <a:alpha val="50000"/>
                </a:srgbClr>
              </a:outerShdw>
            </a:effectLst>
          </p:spPr>
          <p:txBody>
            <a:bodyPr wrap="none" anchor="ctr" anchorCtr="0"/>
            <a:p>
              <a:pPr algn="ctr"/>
              <a:endParaRPr lang="zh-CN" altLang="en-US" dirty="0">
                <a:latin typeface="微软雅黑" panose="020B0503020204020204" pitchFamily="34" charset="-122"/>
                <a:ea typeface="微软雅黑" panose="020B0503020204020204" pitchFamily="34" charset="-122"/>
              </a:endParaRPr>
            </a:p>
          </p:txBody>
        </p:sp>
        <p:sp>
          <p:nvSpPr>
            <p:cNvPr id="7187" name="Rectangle 7"/>
            <p:cNvSpPr/>
            <p:nvPr/>
          </p:nvSpPr>
          <p:spPr>
            <a:xfrm>
              <a:off x="210" y="173"/>
              <a:ext cx="1972" cy="720"/>
            </a:xfrm>
            <a:prstGeom prst="rect">
              <a:avLst/>
            </a:prstGeom>
            <a:noFill/>
            <a:ln w="9525">
              <a:noFill/>
            </a:ln>
          </p:spPr>
          <p:txBody>
            <a:bodyPr wrap="none" lIns="90216" tIns="45107" rIns="90216" bIns="45107" anchor="ctr" anchorCtr="0"/>
            <a:p>
              <a:pPr algn="ctr" defTabSz="895350"/>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中国信保</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188" name="组合 7188"/>
          <p:cNvGrpSpPr/>
          <p:nvPr/>
        </p:nvGrpSpPr>
        <p:grpSpPr>
          <a:xfrm>
            <a:off x="1205230" y="2757805"/>
            <a:ext cx="1295400" cy="647700"/>
            <a:chOff x="0" y="0"/>
            <a:chExt cx="2040" cy="1020"/>
          </a:xfrm>
        </p:grpSpPr>
        <p:sp>
          <p:nvSpPr>
            <p:cNvPr id="7189" name="AutoShape 13"/>
            <p:cNvSpPr/>
            <p:nvPr/>
          </p:nvSpPr>
          <p:spPr>
            <a:xfrm>
              <a:off x="0" y="0"/>
              <a:ext cx="2041" cy="1021"/>
            </a:xfrm>
            <a:prstGeom prst="roundRect">
              <a:avLst>
                <a:gd name="adj" fmla="val 11921"/>
              </a:avLst>
            </a:prstGeom>
            <a:gradFill rotWithShape="0">
              <a:gsLst>
                <a:gs pos="0">
                  <a:schemeClr val="accent1"/>
                </a:gs>
                <a:gs pos="100000">
                  <a:srgbClr val="243B57"/>
                </a:gs>
              </a:gsLst>
              <a:lin ang="5400000" scaled="1"/>
              <a:tileRect/>
            </a:gradFill>
            <a:ln w="25400" cap="flat" cmpd="sng">
              <a:solidFill>
                <a:srgbClr val="FEFEFE"/>
              </a:solidFill>
              <a:prstDash val="solid"/>
              <a:round/>
              <a:headEnd type="none" w="med" len="med"/>
              <a:tailEnd type="none" w="med" len="med"/>
            </a:ln>
            <a:effectLst>
              <a:outerShdw dist="53882" dir="2699999" algn="ctr" rotWithShape="0">
                <a:srgbClr val="000000">
                  <a:alpha val="50000"/>
                </a:srgbClr>
              </a:outerShdw>
            </a:effectLst>
          </p:spPr>
          <p:txBody>
            <a:bodyPr wrap="none" anchor="ctr" anchorCtr="0"/>
            <a:p>
              <a:pPr algn="ctr"/>
              <a:endParaRPr lang="zh-CN" altLang="en-US" dirty="0">
                <a:latin typeface="微软雅黑" panose="020B0503020204020204" pitchFamily="34" charset="-122"/>
                <a:ea typeface="微软雅黑" panose="020B0503020204020204" pitchFamily="34" charset="-122"/>
              </a:endParaRPr>
            </a:p>
          </p:txBody>
        </p:sp>
        <p:sp>
          <p:nvSpPr>
            <p:cNvPr id="7190" name="Rectangle 5"/>
            <p:cNvSpPr/>
            <p:nvPr/>
          </p:nvSpPr>
          <p:spPr>
            <a:xfrm>
              <a:off x="254" y="174"/>
              <a:ext cx="1476" cy="665"/>
            </a:xfrm>
            <a:prstGeom prst="rect">
              <a:avLst/>
            </a:prstGeom>
            <a:noFill/>
            <a:ln w="9525">
              <a:noFill/>
            </a:ln>
          </p:spPr>
          <p:txBody>
            <a:bodyPr wrap="none" lIns="90216" tIns="45107" rIns="90216" bIns="45107" anchor="ctr" anchorCtr="0"/>
            <a:p>
              <a:pPr algn="ctr" defTabSz="895350"/>
              <a:r>
                <a:rPr lang="zh-CN" altLang="en-US"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进口方</a:t>
              </a:r>
              <a:endParaRPr lang="zh-CN" altLang="en-US"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7191" name="组合 7191"/>
          <p:cNvGrpSpPr/>
          <p:nvPr/>
        </p:nvGrpSpPr>
        <p:grpSpPr>
          <a:xfrm>
            <a:off x="1228090" y="5213985"/>
            <a:ext cx="1295400" cy="647700"/>
            <a:chOff x="0" y="0"/>
            <a:chExt cx="2040" cy="1020"/>
          </a:xfrm>
        </p:grpSpPr>
        <p:sp>
          <p:nvSpPr>
            <p:cNvPr id="7192" name="AutoShape 13"/>
            <p:cNvSpPr/>
            <p:nvPr/>
          </p:nvSpPr>
          <p:spPr>
            <a:xfrm>
              <a:off x="0" y="0"/>
              <a:ext cx="2041" cy="1021"/>
            </a:xfrm>
            <a:prstGeom prst="roundRect">
              <a:avLst>
                <a:gd name="adj" fmla="val 11921"/>
              </a:avLst>
            </a:prstGeom>
            <a:gradFill rotWithShape="0">
              <a:gsLst>
                <a:gs pos="0">
                  <a:schemeClr val="accent1"/>
                </a:gs>
                <a:gs pos="100000">
                  <a:srgbClr val="243B57"/>
                </a:gs>
              </a:gsLst>
              <a:lin ang="5400000" scaled="1"/>
              <a:tileRect/>
            </a:gradFill>
            <a:ln w="25400" cap="flat" cmpd="sng">
              <a:solidFill>
                <a:srgbClr val="FEFEFE"/>
              </a:solidFill>
              <a:prstDash val="solid"/>
              <a:round/>
              <a:headEnd type="none" w="med" len="med"/>
              <a:tailEnd type="none" w="med" len="med"/>
            </a:ln>
            <a:effectLst>
              <a:outerShdw dist="53882" dir="2699999" algn="ctr" rotWithShape="0">
                <a:srgbClr val="000000">
                  <a:alpha val="50000"/>
                </a:srgbClr>
              </a:outerShdw>
            </a:effectLst>
          </p:spPr>
          <p:txBody>
            <a:bodyPr wrap="none" anchor="ctr" anchorCtr="0"/>
            <a:p>
              <a:pPr algn="ctr"/>
              <a:endParaRPr lang="zh-CN" altLang="en-US" dirty="0">
                <a:latin typeface="微软雅黑" panose="020B0503020204020204" pitchFamily="34" charset="-122"/>
                <a:ea typeface="微软雅黑" panose="020B0503020204020204" pitchFamily="34" charset="-122"/>
              </a:endParaRPr>
            </a:p>
          </p:txBody>
        </p:sp>
        <p:sp>
          <p:nvSpPr>
            <p:cNvPr id="7193" name="Rectangle 5"/>
            <p:cNvSpPr/>
            <p:nvPr/>
          </p:nvSpPr>
          <p:spPr>
            <a:xfrm>
              <a:off x="254" y="174"/>
              <a:ext cx="1476" cy="665"/>
            </a:xfrm>
            <a:prstGeom prst="rect">
              <a:avLst/>
            </a:prstGeom>
            <a:noFill/>
            <a:ln w="9525">
              <a:noFill/>
            </a:ln>
          </p:spPr>
          <p:txBody>
            <a:bodyPr wrap="none" lIns="90216" tIns="45107" rIns="90216" bIns="45107" anchor="ctr" anchorCtr="0"/>
            <a:p>
              <a:pPr algn="ctr" defTabSz="895350"/>
              <a:r>
                <a:rPr lang="zh-CN" altLang="en-US"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出口方</a:t>
              </a:r>
              <a:endParaRPr lang="zh-CN" altLang="en-US"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7194" name="组合 7194"/>
          <p:cNvGrpSpPr/>
          <p:nvPr/>
        </p:nvGrpSpPr>
        <p:grpSpPr>
          <a:xfrm>
            <a:off x="4648835" y="5211445"/>
            <a:ext cx="1547813" cy="647700"/>
            <a:chOff x="0" y="0"/>
            <a:chExt cx="2438" cy="1020"/>
          </a:xfrm>
        </p:grpSpPr>
        <p:sp>
          <p:nvSpPr>
            <p:cNvPr id="7195" name="AutoShape 13"/>
            <p:cNvSpPr/>
            <p:nvPr/>
          </p:nvSpPr>
          <p:spPr>
            <a:xfrm>
              <a:off x="0" y="0"/>
              <a:ext cx="2438" cy="1021"/>
            </a:xfrm>
            <a:prstGeom prst="roundRect">
              <a:avLst>
                <a:gd name="adj" fmla="val 11921"/>
              </a:avLst>
            </a:prstGeom>
            <a:gradFill rotWithShape="0">
              <a:gsLst>
                <a:gs pos="0">
                  <a:schemeClr val="accent1"/>
                </a:gs>
                <a:gs pos="100000">
                  <a:srgbClr val="243B57"/>
                </a:gs>
              </a:gsLst>
              <a:lin ang="5400000" scaled="1"/>
              <a:tileRect/>
            </a:gradFill>
            <a:ln w="25400" cap="flat" cmpd="sng">
              <a:solidFill>
                <a:srgbClr val="FEFEFE"/>
              </a:solidFill>
              <a:prstDash val="solid"/>
              <a:round/>
              <a:headEnd type="none" w="med" len="med"/>
              <a:tailEnd type="none" w="med" len="med"/>
            </a:ln>
            <a:effectLst>
              <a:outerShdw dist="53882" dir="2699999" algn="ctr" rotWithShape="0">
                <a:srgbClr val="000000">
                  <a:alpha val="50000"/>
                </a:srgbClr>
              </a:outerShdw>
            </a:effectLst>
          </p:spPr>
          <p:txBody>
            <a:bodyPr wrap="none" anchor="ctr" anchorCtr="0"/>
            <a:p>
              <a:pPr algn="ctr"/>
              <a:endParaRPr lang="zh-CN" altLang="en-US" dirty="0">
                <a:latin typeface="微软雅黑" panose="020B0503020204020204" pitchFamily="34" charset="-122"/>
                <a:ea typeface="微软雅黑" panose="020B0503020204020204" pitchFamily="34" charset="-122"/>
              </a:endParaRPr>
            </a:p>
          </p:txBody>
        </p:sp>
        <p:sp>
          <p:nvSpPr>
            <p:cNvPr id="7196" name="Rectangle 7"/>
            <p:cNvSpPr/>
            <p:nvPr/>
          </p:nvSpPr>
          <p:spPr>
            <a:xfrm>
              <a:off x="397" y="190"/>
              <a:ext cx="1701" cy="720"/>
            </a:xfrm>
            <a:prstGeom prst="rect">
              <a:avLst/>
            </a:prstGeom>
            <a:noFill/>
            <a:ln w="9525">
              <a:noFill/>
            </a:ln>
          </p:spPr>
          <p:txBody>
            <a:bodyPr wrap="none" lIns="90216" tIns="45107" rIns="90216" bIns="45107" anchor="ctr" anchorCtr="0"/>
            <a:p>
              <a:pPr algn="ctr" defTabSz="895350"/>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担保措施</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199" name="Text Box 11"/>
          <p:cNvSpPr txBox="1"/>
          <p:nvPr/>
        </p:nvSpPr>
        <p:spPr>
          <a:xfrm>
            <a:off x="5455920" y="3444240"/>
            <a:ext cx="525145" cy="1720215"/>
          </a:xfrm>
          <a:prstGeom prst="rect">
            <a:avLst/>
          </a:prstGeom>
          <a:noFill/>
          <a:ln w="9525">
            <a:noFill/>
          </a:ln>
        </p:spPr>
        <p:txBody>
          <a:bodyPr vert="eaVert" wrap="square" lIns="89592" tIns="44797" rIns="89592" bIns="44797" anchor="t" anchorCtr="0">
            <a:spAutoFit/>
          </a:bodyPr>
          <a:p>
            <a:pPr algn="ctr" defTabSz="895350">
              <a:lnSpc>
                <a:spcPct val="125000"/>
              </a:lnSpc>
              <a:spcBef>
                <a:spcPct val="20000"/>
              </a:spcBef>
              <a:buClr>
                <a:schemeClr val="tx2"/>
              </a:buClr>
              <a:buSzPct val="75000"/>
              <a:buFont typeface="Wingdings" panose="05000000000000000000" pitchFamily="2" charset="2"/>
            </a:pPr>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还款担保</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Line 24"/>
          <p:cNvSpPr/>
          <p:nvPr/>
        </p:nvSpPr>
        <p:spPr>
          <a:xfrm>
            <a:off x="6385243" y="3099753"/>
            <a:ext cx="1604962" cy="0"/>
          </a:xfrm>
          <a:prstGeom prst="line">
            <a:avLst/>
          </a:prstGeom>
          <a:ln w="38100" cap="flat" cmpd="sng">
            <a:solidFill>
              <a:schemeClr val="bg1"/>
            </a:solidFill>
            <a:prstDash val="solid"/>
            <a:round/>
            <a:headEnd type="triangle" w="med" len="med"/>
            <a:tailEnd type="none" w="med" len="med"/>
          </a:ln>
        </p:spPr>
      </p:sp>
      <p:sp>
        <p:nvSpPr>
          <p:cNvPr id="6" name="Line 10"/>
          <p:cNvSpPr/>
          <p:nvPr/>
        </p:nvSpPr>
        <p:spPr>
          <a:xfrm rot="5400000" flipV="1">
            <a:off x="4639310" y="4320540"/>
            <a:ext cx="1565910" cy="13335"/>
          </a:xfrm>
          <a:prstGeom prst="line">
            <a:avLst/>
          </a:prstGeom>
          <a:ln w="38100" cap="flat" cmpd="sng">
            <a:solidFill>
              <a:schemeClr val="bg1"/>
            </a:solidFill>
            <a:prstDash val="solid"/>
            <a:round/>
            <a:headEnd type="triangle" w="med" len="med"/>
            <a:tailEnd type="none" w="med" len="med"/>
          </a:ln>
        </p:spPr>
      </p:sp>
      <p:sp>
        <p:nvSpPr>
          <p:cNvPr id="4" name="Line 13"/>
          <p:cNvSpPr/>
          <p:nvPr/>
        </p:nvSpPr>
        <p:spPr>
          <a:xfrm>
            <a:off x="2691765" y="3080703"/>
            <a:ext cx="1727200" cy="0"/>
          </a:xfrm>
          <a:prstGeom prst="line">
            <a:avLst/>
          </a:prstGeom>
          <a:ln w="38100" cap="flat" cmpd="sng">
            <a:solidFill>
              <a:schemeClr val="bg1"/>
            </a:solidFill>
            <a:prstDash val="solid"/>
            <a:round/>
            <a:headEnd type="triangle" w="med" len="med"/>
            <a:tailEnd type="triangle" w="med" len="med"/>
          </a:ln>
        </p:spPr>
      </p:sp>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grpSp>
        <p:nvGrpSpPr>
          <p:cNvPr id="23" name="组合 2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1062355" y="252730"/>
            <a:ext cx="6583045" cy="694055"/>
          </a:xfrm>
          <a:prstGeom prst="rect">
            <a:avLst/>
          </a:prstGeom>
          <a:noFill/>
        </p:spPr>
        <p:txBody>
          <a:bodyPr wrap="square" rtlCol="0">
            <a:spAutoFit/>
          </a:bodyPr>
          <a:lstStyle/>
          <a:p>
            <a:pPr lvl="0" algn="l">
              <a:lnSpc>
                <a:spcPct val="140000"/>
              </a:lnSpc>
              <a:buClrTx/>
              <a:buSzTx/>
              <a:buFontTx/>
            </a:pP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中长期出口信用保险</a:t>
            </a:r>
            <a:endParaRPr kumimoji="1"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sp>
        <p:nvSpPr>
          <p:cNvPr id="7175" name="Text Box 11"/>
          <p:cNvSpPr txBox="1"/>
          <p:nvPr/>
        </p:nvSpPr>
        <p:spPr>
          <a:xfrm>
            <a:off x="1204913" y="1476693"/>
            <a:ext cx="3497262" cy="368300"/>
          </a:xfrm>
          <a:prstGeom prst="rect">
            <a:avLst/>
          </a:prstGeom>
          <a:noFill/>
          <a:ln w="9525">
            <a:noFill/>
          </a:ln>
        </p:spPr>
        <p:txBody>
          <a:bodyPr anchor="t" anchorCtr="0">
            <a:spAutoFit/>
            <a:scene3d>
              <a:camera prst="orthographicFront"/>
              <a:lightRig rig="threePt" dir="t"/>
            </a:scene3d>
          </a:bodyPr>
          <a:p>
            <a:r>
              <a:rPr lang="zh-CN" alt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微软雅黑" panose="020B0503020204020204" pitchFamily="34" charset="-122"/>
              </a:rPr>
              <a:t>出口卖方信贷保险</a:t>
            </a:r>
            <a:endParaRPr lang="zh-CN" alt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微软雅黑" panose="020B0503020204020204" pitchFamily="34" charset="-122"/>
            </a:endParaRPr>
          </a:p>
        </p:txBody>
      </p:sp>
      <p:sp>
        <p:nvSpPr>
          <p:cNvPr id="8200" name="Text Box 11"/>
          <p:cNvSpPr txBox="1"/>
          <p:nvPr/>
        </p:nvSpPr>
        <p:spPr>
          <a:xfrm>
            <a:off x="5045393" y="3877945"/>
            <a:ext cx="525145" cy="1003300"/>
          </a:xfrm>
          <a:prstGeom prst="rect">
            <a:avLst/>
          </a:prstGeom>
          <a:noFill/>
          <a:ln w="9525">
            <a:noFill/>
          </a:ln>
        </p:spPr>
        <p:txBody>
          <a:bodyPr vert="eaVert" wrap="none" lIns="89592" tIns="44797" rIns="89592" bIns="44797" anchor="t" anchorCtr="0">
            <a:spAutoFit/>
          </a:bodyPr>
          <a:p>
            <a:pPr algn="ctr" defTabSz="895350">
              <a:lnSpc>
                <a:spcPct val="125000"/>
              </a:lnSpc>
              <a:spcBef>
                <a:spcPct val="20000"/>
              </a:spcBef>
              <a:buClr>
                <a:schemeClr val="tx2"/>
              </a:buClr>
              <a:buSzPct val="75000"/>
              <a:buFont typeface="Wingdings" panose="05000000000000000000" pitchFamily="2" charset="2"/>
            </a:pPr>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商务合同</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01" name="Text Box 14"/>
          <p:cNvSpPr txBox="1"/>
          <p:nvPr/>
        </p:nvSpPr>
        <p:spPr>
          <a:xfrm rot="-60000">
            <a:off x="5832475" y="5775008"/>
            <a:ext cx="1955800" cy="469900"/>
          </a:xfrm>
          <a:prstGeom prst="rect">
            <a:avLst/>
          </a:prstGeom>
          <a:noFill/>
          <a:ln w="9525">
            <a:noFill/>
          </a:ln>
        </p:spPr>
        <p:txBody>
          <a:bodyPr wrap="none" lIns="89592" tIns="44797" rIns="89592" bIns="44797" anchor="t" anchorCtr="0">
            <a:spAutoFit/>
          </a:bodyPr>
          <a:p>
            <a:pPr algn="ctr">
              <a:lnSpc>
                <a:spcPct val="125000"/>
              </a:lnSpc>
              <a:spcBef>
                <a:spcPct val="20000"/>
              </a:spcBef>
              <a:buClr>
                <a:schemeClr val="tx2"/>
              </a:buClr>
              <a:buSzPct val="75000"/>
              <a:buFont typeface="Wingdings" panose="05000000000000000000" pitchFamily="2" charset="2"/>
            </a:pPr>
            <a:r>
              <a:rPr lang="zh-CN" altLang="en-US" dirty="0">
                <a:solidFill>
                  <a:schemeClr val="bg1"/>
                </a:solidFill>
                <a:latin typeface="Times New Roman" panose="02020603050405020304" pitchFamily="2" charset="-122"/>
                <a:ea typeface="微软雅黑" panose="020B0503020204020204" pitchFamily="34" charset="-122"/>
              </a:rPr>
              <a:t>赔款转让授权书</a:t>
            </a:r>
            <a:endParaRPr lang="zh-CN" altLang="en-US" dirty="0">
              <a:solidFill>
                <a:schemeClr val="bg1"/>
              </a:solidFill>
              <a:latin typeface="Times New Roman" panose="02020603050405020304" pitchFamily="2" charset="-122"/>
              <a:ea typeface="微软雅黑" panose="020B0503020204020204" pitchFamily="34" charset="-122"/>
            </a:endParaRPr>
          </a:p>
        </p:txBody>
      </p:sp>
      <p:grpSp>
        <p:nvGrpSpPr>
          <p:cNvPr id="8202" name="组合 8202"/>
          <p:cNvGrpSpPr/>
          <p:nvPr/>
        </p:nvGrpSpPr>
        <p:grpSpPr>
          <a:xfrm>
            <a:off x="1165225" y="2741295"/>
            <a:ext cx="1765300" cy="647700"/>
            <a:chOff x="0" y="0"/>
            <a:chExt cx="2636" cy="1020"/>
          </a:xfrm>
        </p:grpSpPr>
        <p:sp>
          <p:nvSpPr>
            <p:cNvPr id="8203" name="AutoShape 13"/>
            <p:cNvSpPr/>
            <p:nvPr/>
          </p:nvSpPr>
          <p:spPr>
            <a:xfrm>
              <a:off x="0" y="0"/>
              <a:ext cx="2636" cy="1021"/>
            </a:xfrm>
            <a:prstGeom prst="roundRect">
              <a:avLst>
                <a:gd name="adj" fmla="val 11921"/>
              </a:avLst>
            </a:prstGeom>
            <a:gradFill rotWithShape="0">
              <a:gsLst>
                <a:gs pos="0">
                  <a:schemeClr val="accent1"/>
                </a:gs>
                <a:gs pos="100000">
                  <a:srgbClr val="243B57"/>
                </a:gs>
              </a:gsLst>
              <a:lin ang="5400000" scaled="1"/>
              <a:tileRect/>
            </a:gradFill>
            <a:ln w="25400" cap="flat" cmpd="sng">
              <a:solidFill>
                <a:srgbClr val="FEFEFE"/>
              </a:solidFill>
              <a:prstDash val="solid"/>
              <a:round/>
              <a:headEnd type="none" w="med" len="med"/>
              <a:tailEnd type="none" w="med" len="med"/>
            </a:ln>
            <a:effectLst>
              <a:outerShdw dist="53882" dir="2699999" algn="ctr" rotWithShape="0">
                <a:srgbClr val="000000">
                  <a:alpha val="50000"/>
                </a:srgbClr>
              </a:outerShdw>
            </a:effectLst>
          </p:spPr>
          <p:txBody>
            <a:bodyPr wrap="none" anchor="ctr" anchorCtr="0"/>
            <a:p>
              <a:pPr algn="ctr"/>
              <a:endParaRPr lang="zh-CN" altLang="en-US" dirty="0">
                <a:latin typeface="微软雅黑" panose="020B0503020204020204" pitchFamily="34" charset="-122"/>
                <a:ea typeface="微软雅黑" panose="020B0503020204020204" pitchFamily="34" charset="-122"/>
              </a:endParaRPr>
            </a:p>
          </p:txBody>
        </p:sp>
        <p:sp>
          <p:nvSpPr>
            <p:cNvPr id="8204" name="Rectangle 5"/>
            <p:cNvSpPr/>
            <p:nvPr/>
          </p:nvSpPr>
          <p:spPr>
            <a:xfrm>
              <a:off x="273" y="206"/>
              <a:ext cx="2197" cy="665"/>
            </a:xfrm>
            <a:prstGeom prst="rect">
              <a:avLst/>
            </a:prstGeom>
            <a:noFill/>
            <a:ln w="9525">
              <a:noFill/>
            </a:ln>
          </p:spPr>
          <p:txBody>
            <a:bodyPr wrap="none" lIns="90216" tIns="45107" rIns="90216" bIns="45107" anchor="ctr" anchorCtr="0"/>
            <a:p>
              <a:pPr algn="ctr" defTabSz="895350" eaLnBrk="0" hangingPunct="0"/>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担保措施</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8205" name="Line 10"/>
          <p:cNvSpPr/>
          <p:nvPr/>
        </p:nvSpPr>
        <p:spPr>
          <a:xfrm>
            <a:off x="5089208" y="3550920"/>
            <a:ext cx="1587" cy="1728788"/>
          </a:xfrm>
          <a:prstGeom prst="line">
            <a:avLst/>
          </a:prstGeom>
          <a:ln w="38100" cap="flat" cmpd="sng">
            <a:solidFill>
              <a:schemeClr val="bg1"/>
            </a:solidFill>
            <a:prstDash val="solid"/>
            <a:round/>
            <a:headEnd type="triangle" w="med" len="med"/>
            <a:tailEnd type="triangle" w="med" len="med"/>
          </a:ln>
        </p:spPr>
      </p:sp>
      <p:grpSp>
        <p:nvGrpSpPr>
          <p:cNvPr id="8206" name="组合 8206"/>
          <p:cNvGrpSpPr/>
          <p:nvPr/>
        </p:nvGrpSpPr>
        <p:grpSpPr>
          <a:xfrm>
            <a:off x="4441825" y="2741295"/>
            <a:ext cx="1295400" cy="647700"/>
            <a:chOff x="0" y="0"/>
            <a:chExt cx="2040" cy="1020"/>
          </a:xfrm>
        </p:grpSpPr>
        <p:sp>
          <p:nvSpPr>
            <p:cNvPr id="8207" name="AutoShape 13"/>
            <p:cNvSpPr/>
            <p:nvPr/>
          </p:nvSpPr>
          <p:spPr>
            <a:xfrm>
              <a:off x="0" y="0"/>
              <a:ext cx="2041" cy="1021"/>
            </a:xfrm>
            <a:prstGeom prst="roundRect">
              <a:avLst>
                <a:gd name="adj" fmla="val 11921"/>
              </a:avLst>
            </a:prstGeom>
            <a:gradFill rotWithShape="0">
              <a:gsLst>
                <a:gs pos="0">
                  <a:schemeClr val="accent1"/>
                </a:gs>
                <a:gs pos="100000">
                  <a:srgbClr val="243B57"/>
                </a:gs>
              </a:gsLst>
              <a:lin ang="5400000" scaled="1"/>
              <a:tileRect/>
            </a:gradFill>
            <a:ln w="25400" cap="flat" cmpd="sng">
              <a:solidFill>
                <a:srgbClr val="FEFEFE"/>
              </a:solidFill>
              <a:prstDash val="solid"/>
              <a:round/>
              <a:headEnd type="none" w="med" len="med"/>
              <a:tailEnd type="none" w="med" len="med"/>
            </a:ln>
            <a:effectLst>
              <a:outerShdw dist="53882" dir="2699999" algn="ctr" rotWithShape="0">
                <a:srgbClr val="000000">
                  <a:alpha val="50000"/>
                </a:srgbClr>
              </a:outerShdw>
            </a:effectLst>
          </p:spPr>
          <p:txBody>
            <a:bodyPr wrap="none" anchor="ctr" anchorCtr="0"/>
            <a:p>
              <a:pPr algn="ctr"/>
              <a:endParaRPr lang="zh-CN" altLang="en-US" dirty="0">
                <a:latin typeface="微软雅黑" panose="020B0503020204020204" pitchFamily="34" charset="-122"/>
                <a:ea typeface="微软雅黑" panose="020B0503020204020204" pitchFamily="34" charset="-122"/>
              </a:endParaRPr>
            </a:p>
          </p:txBody>
        </p:sp>
        <p:sp>
          <p:nvSpPr>
            <p:cNvPr id="8208" name="Rectangle 5"/>
            <p:cNvSpPr/>
            <p:nvPr/>
          </p:nvSpPr>
          <p:spPr>
            <a:xfrm>
              <a:off x="254" y="174"/>
              <a:ext cx="1476" cy="665"/>
            </a:xfrm>
            <a:prstGeom prst="rect">
              <a:avLst/>
            </a:prstGeom>
            <a:noFill/>
            <a:ln w="9525">
              <a:noFill/>
            </a:ln>
          </p:spPr>
          <p:txBody>
            <a:bodyPr wrap="none" lIns="90216" tIns="45107" rIns="90216" bIns="45107" anchor="ctr" anchorCtr="0"/>
            <a:p>
              <a:pPr algn="ctr" defTabSz="895350" eaLnBrk="0" hangingPunct="0"/>
              <a:r>
                <a:rPr lang="zh-CN" altLang="en-US"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进口方</a:t>
              </a:r>
              <a:endParaRPr lang="zh-CN" altLang="en-US"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8209" name="Line 15"/>
          <p:cNvSpPr/>
          <p:nvPr/>
        </p:nvSpPr>
        <p:spPr>
          <a:xfrm flipH="1" flipV="1">
            <a:off x="5793423" y="5805170"/>
            <a:ext cx="1971675" cy="0"/>
          </a:xfrm>
          <a:prstGeom prst="line">
            <a:avLst/>
          </a:prstGeom>
          <a:ln w="38100" cap="flat" cmpd="sng">
            <a:solidFill>
              <a:schemeClr val="bg1"/>
            </a:solidFill>
            <a:prstDash val="sysDot"/>
            <a:round/>
            <a:headEnd type="triangle" w="med" len="med"/>
            <a:tailEnd type="none" w="med" len="med"/>
          </a:ln>
        </p:spPr>
      </p:sp>
      <p:sp>
        <p:nvSpPr>
          <p:cNvPr id="8210" name="Line 24"/>
          <p:cNvSpPr/>
          <p:nvPr/>
        </p:nvSpPr>
        <p:spPr>
          <a:xfrm flipV="1">
            <a:off x="5737225" y="3550920"/>
            <a:ext cx="2091055" cy="1693545"/>
          </a:xfrm>
          <a:prstGeom prst="line">
            <a:avLst/>
          </a:prstGeom>
          <a:ln w="38100" cap="flat" cmpd="sng">
            <a:solidFill>
              <a:schemeClr val="bg1"/>
            </a:solidFill>
            <a:prstDash val="sysDot"/>
            <a:round/>
            <a:headEnd type="triangle" w="med" len="med"/>
            <a:tailEnd type="triangle" w="med" len="med"/>
          </a:ln>
        </p:spPr>
      </p:sp>
      <p:sp>
        <p:nvSpPr>
          <p:cNvPr id="8211" name="Text Box 14"/>
          <p:cNvSpPr txBox="1"/>
          <p:nvPr/>
        </p:nvSpPr>
        <p:spPr>
          <a:xfrm rot="-60000">
            <a:off x="6453188" y="5179695"/>
            <a:ext cx="688975" cy="469900"/>
          </a:xfrm>
          <a:prstGeom prst="rect">
            <a:avLst/>
          </a:prstGeom>
          <a:noFill/>
          <a:ln w="9525">
            <a:noFill/>
          </a:ln>
        </p:spPr>
        <p:txBody>
          <a:bodyPr wrap="none" lIns="89592" tIns="44797" rIns="89592" bIns="44797" anchor="t" anchorCtr="0">
            <a:spAutoFit/>
          </a:bodyPr>
          <a:p>
            <a:pPr algn="ctr">
              <a:lnSpc>
                <a:spcPct val="125000"/>
              </a:lnSpc>
              <a:spcBef>
                <a:spcPct val="20000"/>
              </a:spcBef>
              <a:buClr>
                <a:schemeClr val="tx2"/>
              </a:buClr>
              <a:buSzPct val="75000"/>
              <a:buFont typeface="Wingdings" panose="05000000000000000000" pitchFamily="2" charset="2"/>
            </a:pPr>
            <a:r>
              <a:rPr lang="zh-CN" altLang="en-US" dirty="0">
                <a:solidFill>
                  <a:schemeClr val="bg1"/>
                </a:solidFill>
                <a:latin typeface="Times New Roman" panose="02020603050405020304" pitchFamily="2" charset="-122"/>
                <a:ea typeface="微软雅黑" panose="020B0503020204020204" pitchFamily="34" charset="-122"/>
              </a:rPr>
              <a:t>保单</a:t>
            </a:r>
            <a:endParaRPr lang="zh-CN" altLang="en-US" dirty="0">
              <a:solidFill>
                <a:schemeClr val="bg1"/>
              </a:solidFill>
              <a:latin typeface="Times New Roman" panose="02020603050405020304" pitchFamily="2" charset="-122"/>
              <a:ea typeface="微软雅黑" panose="020B0503020204020204" pitchFamily="34" charset="-122"/>
            </a:endParaRPr>
          </a:p>
        </p:txBody>
      </p:sp>
      <p:grpSp>
        <p:nvGrpSpPr>
          <p:cNvPr id="8212" name="组合 8212"/>
          <p:cNvGrpSpPr/>
          <p:nvPr/>
        </p:nvGrpSpPr>
        <p:grpSpPr>
          <a:xfrm>
            <a:off x="7758430" y="5337175"/>
            <a:ext cx="1617980" cy="647700"/>
            <a:chOff x="0" y="0"/>
            <a:chExt cx="2366" cy="1020"/>
          </a:xfrm>
        </p:grpSpPr>
        <p:sp>
          <p:nvSpPr>
            <p:cNvPr id="8213" name="AutoShape 13"/>
            <p:cNvSpPr/>
            <p:nvPr/>
          </p:nvSpPr>
          <p:spPr>
            <a:xfrm>
              <a:off x="0" y="0"/>
              <a:ext cx="2367" cy="1021"/>
            </a:xfrm>
            <a:prstGeom prst="roundRect">
              <a:avLst>
                <a:gd name="adj" fmla="val 11921"/>
              </a:avLst>
            </a:prstGeom>
            <a:gradFill rotWithShape="0">
              <a:gsLst>
                <a:gs pos="0">
                  <a:schemeClr val="accent1"/>
                </a:gs>
                <a:gs pos="100000">
                  <a:srgbClr val="243B57"/>
                </a:gs>
              </a:gsLst>
              <a:lin ang="5400000" scaled="1"/>
              <a:tileRect/>
            </a:gradFill>
            <a:ln w="25400" cap="flat" cmpd="sng">
              <a:solidFill>
                <a:srgbClr val="FEFEFE"/>
              </a:solidFill>
              <a:prstDash val="solid"/>
              <a:round/>
              <a:headEnd type="none" w="med" len="med"/>
              <a:tailEnd type="none" w="med" len="med"/>
            </a:ln>
            <a:effectLst>
              <a:outerShdw dist="53882" dir="2699999" algn="ctr" rotWithShape="0">
                <a:srgbClr val="000000">
                  <a:alpha val="50000"/>
                </a:srgbClr>
              </a:outerShdw>
            </a:effectLst>
          </p:spPr>
          <p:txBody>
            <a:bodyPr wrap="none" anchor="ctr" anchorCtr="0"/>
            <a:p>
              <a:pPr algn="ctr"/>
              <a:endParaRPr lang="zh-CN" altLang="en-US" dirty="0">
                <a:latin typeface="微软雅黑" panose="020B0503020204020204" pitchFamily="34" charset="-122"/>
                <a:ea typeface="微软雅黑" panose="020B0503020204020204" pitchFamily="34" charset="-122"/>
              </a:endParaRPr>
            </a:p>
          </p:txBody>
        </p:sp>
        <p:sp>
          <p:nvSpPr>
            <p:cNvPr id="8214" name="Rectangle 7"/>
            <p:cNvSpPr/>
            <p:nvPr/>
          </p:nvSpPr>
          <p:spPr>
            <a:xfrm>
              <a:off x="210" y="173"/>
              <a:ext cx="1972" cy="720"/>
            </a:xfrm>
            <a:prstGeom prst="rect">
              <a:avLst/>
            </a:prstGeom>
            <a:noFill/>
            <a:ln w="9525">
              <a:noFill/>
            </a:ln>
          </p:spPr>
          <p:txBody>
            <a:bodyPr wrap="none" lIns="90216" tIns="45107" rIns="90216" bIns="45107" anchor="ctr" anchorCtr="0"/>
            <a:p>
              <a:pPr algn="ctr" defTabSz="895350" eaLnBrk="0" hangingPunct="0"/>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中国信保</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215" name="组合 8215"/>
          <p:cNvGrpSpPr/>
          <p:nvPr/>
        </p:nvGrpSpPr>
        <p:grpSpPr>
          <a:xfrm>
            <a:off x="4441825" y="5349558"/>
            <a:ext cx="1295400" cy="647700"/>
            <a:chOff x="0" y="0"/>
            <a:chExt cx="2040" cy="1020"/>
          </a:xfrm>
        </p:grpSpPr>
        <p:sp>
          <p:nvSpPr>
            <p:cNvPr id="8216" name="AutoShape 13"/>
            <p:cNvSpPr/>
            <p:nvPr/>
          </p:nvSpPr>
          <p:spPr>
            <a:xfrm>
              <a:off x="0" y="0"/>
              <a:ext cx="2041" cy="1021"/>
            </a:xfrm>
            <a:prstGeom prst="roundRect">
              <a:avLst>
                <a:gd name="adj" fmla="val 11921"/>
              </a:avLst>
            </a:prstGeom>
            <a:gradFill rotWithShape="0">
              <a:gsLst>
                <a:gs pos="0">
                  <a:schemeClr val="accent1"/>
                </a:gs>
                <a:gs pos="100000">
                  <a:srgbClr val="243B57"/>
                </a:gs>
              </a:gsLst>
              <a:lin ang="5400000" scaled="1"/>
              <a:tileRect/>
            </a:gradFill>
            <a:ln w="25400" cap="flat" cmpd="sng">
              <a:solidFill>
                <a:srgbClr val="FEFEFE"/>
              </a:solidFill>
              <a:prstDash val="solid"/>
              <a:round/>
              <a:headEnd type="none" w="med" len="med"/>
              <a:tailEnd type="none" w="med" len="med"/>
            </a:ln>
            <a:effectLst>
              <a:outerShdw dist="53882" dir="2699999" algn="ctr" rotWithShape="0">
                <a:srgbClr val="000000">
                  <a:alpha val="50000"/>
                </a:srgbClr>
              </a:outerShdw>
            </a:effectLst>
          </p:spPr>
          <p:txBody>
            <a:bodyPr wrap="none" anchor="ctr" anchorCtr="0"/>
            <a:p>
              <a:pPr algn="ctr"/>
              <a:endParaRPr lang="zh-CN" altLang="en-US" dirty="0">
                <a:latin typeface="微软雅黑" panose="020B0503020204020204" pitchFamily="34" charset="-122"/>
                <a:ea typeface="微软雅黑" panose="020B0503020204020204" pitchFamily="34" charset="-122"/>
              </a:endParaRPr>
            </a:p>
          </p:txBody>
        </p:sp>
        <p:sp>
          <p:nvSpPr>
            <p:cNvPr id="8217" name="Rectangle 5"/>
            <p:cNvSpPr/>
            <p:nvPr/>
          </p:nvSpPr>
          <p:spPr>
            <a:xfrm>
              <a:off x="254" y="174"/>
              <a:ext cx="1476" cy="665"/>
            </a:xfrm>
            <a:prstGeom prst="rect">
              <a:avLst/>
            </a:prstGeom>
            <a:noFill/>
            <a:ln w="9525">
              <a:noFill/>
            </a:ln>
          </p:spPr>
          <p:txBody>
            <a:bodyPr wrap="none" lIns="90216" tIns="45107" rIns="90216" bIns="45107" anchor="ctr" anchorCtr="0"/>
            <a:p>
              <a:pPr algn="ctr" defTabSz="895350" eaLnBrk="0" hangingPunct="0"/>
              <a:r>
                <a:rPr lang="zh-CN" altLang="en-US"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出口方</a:t>
              </a:r>
              <a:endParaRPr lang="zh-CN" altLang="en-US"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8218" name="Line 24"/>
          <p:cNvSpPr/>
          <p:nvPr/>
        </p:nvSpPr>
        <p:spPr>
          <a:xfrm>
            <a:off x="5793423" y="5627370"/>
            <a:ext cx="1971675" cy="0"/>
          </a:xfrm>
          <a:prstGeom prst="line">
            <a:avLst/>
          </a:prstGeom>
          <a:ln w="38100" cap="flat" cmpd="sng">
            <a:solidFill>
              <a:schemeClr val="bg1"/>
            </a:solidFill>
            <a:prstDash val="solid"/>
            <a:round/>
            <a:headEnd type="triangle" w="med" len="med"/>
            <a:tailEnd type="none" w="med" len="med"/>
          </a:ln>
        </p:spPr>
      </p:sp>
      <p:sp>
        <p:nvSpPr>
          <p:cNvPr id="8219" name="Line 24"/>
          <p:cNvSpPr/>
          <p:nvPr/>
        </p:nvSpPr>
        <p:spPr>
          <a:xfrm>
            <a:off x="2392680" y="3524250"/>
            <a:ext cx="2210435" cy="1708785"/>
          </a:xfrm>
          <a:prstGeom prst="line">
            <a:avLst/>
          </a:prstGeom>
          <a:ln w="38100" cap="flat" cmpd="sng">
            <a:solidFill>
              <a:schemeClr val="bg1"/>
            </a:solidFill>
            <a:prstDash val="solid"/>
            <a:round/>
            <a:headEnd type="none" w="med" len="med"/>
            <a:tailEnd type="triangle" w="med" len="med"/>
          </a:ln>
        </p:spPr>
      </p:sp>
      <p:sp>
        <p:nvSpPr>
          <p:cNvPr id="8220" name="Text Box 14"/>
          <p:cNvSpPr txBox="1"/>
          <p:nvPr/>
        </p:nvSpPr>
        <p:spPr>
          <a:xfrm rot="2340000">
            <a:off x="2682875" y="3895408"/>
            <a:ext cx="1701800" cy="469900"/>
          </a:xfrm>
          <a:prstGeom prst="rect">
            <a:avLst/>
          </a:prstGeom>
          <a:noFill/>
          <a:ln w="9525">
            <a:noFill/>
          </a:ln>
        </p:spPr>
        <p:txBody>
          <a:bodyPr wrap="none" lIns="89592" tIns="44797" rIns="89592" bIns="44797" anchor="t" anchorCtr="0">
            <a:spAutoFit/>
          </a:bodyPr>
          <a:p>
            <a:pPr algn="ctr">
              <a:lnSpc>
                <a:spcPct val="125000"/>
              </a:lnSpc>
              <a:spcBef>
                <a:spcPct val="20000"/>
              </a:spcBef>
              <a:buClr>
                <a:schemeClr val="tx2"/>
              </a:buClr>
              <a:buSzPct val="75000"/>
              <a:buFont typeface="Wingdings" panose="05000000000000000000" pitchFamily="2" charset="2"/>
            </a:pPr>
            <a:r>
              <a:rPr lang="zh-CN" altLang="en-US" dirty="0">
                <a:solidFill>
                  <a:schemeClr val="bg1"/>
                </a:solidFill>
                <a:latin typeface="Times New Roman" panose="02020603050405020304" pitchFamily="2" charset="-122"/>
                <a:ea typeface="微软雅黑" panose="020B0503020204020204" pitchFamily="34" charset="-122"/>
              </a:rPr>
              <a:t>延期付款担保</a:t>
            </a:r>
            <a:endParaRPr lang="zh-CN" altLang="en-US" dirty="0">
              <a:solidFill>
                <a:schemeClr val="bg1"/>
              </a:solidFill>
              <a:latin typeface="Times New Roman" panose="02020603050405020304" pitchFamily="2" charset="-122"/>
              <a:ea typeface="微软雅黑" panose="020B0503020204020204" pitchFamily="34" charset="-122"/>
            </a:endParaRPr>
          </a:p>
        </p:txBody>
      </p:sp>
      <p:sp>
        <p:nvSpPr>
          <p:cNvPr id="8221" name="Text Box 26"/>
          <p:cNvSpPr txBox="1"/>
          <p:nvPr/>
        </p:nvSpPr>
        <p:spPr>
          <a:xfrm rot="-2400000">
            <a:off x="5894388" y="3935095"/>
            <a:ext cx="1463675" cy="393700"/>
          </a:xfrm>
          <a:prstGeom prst="rect">
            <a:avLst/>
          </a:prstGeom>
          <a:noFill/>
          <a:ln w="9525">
            <a:noFill/>
          </a:ln>
        </p:spPr>
        <p:txBody>
          <a:bodyPr lIns="90216" tIns="45107" rIns="90216" bIns="45107" anchor="t" anchorCtr="0">
            <a:spAutoFit/>
          </a:bodyPr>
          <a:p>
            <a:pPr algn="ctr" eaLnBrk="0" hangingPunct="0"/>
            <a:r>
              <a:rPr lang="zh-CN" altLang="en-US" dirty="0">
                <a:solidFill>
                  <a:schemeClr val="bg1"/>
                </a:solidFill>
                <a:latin typeface="Arial" panose="020B0604020202020204" pitchFamily="34" charset="0"/>
                <a:ea typeface="微软雅黑" panose="020B0503020204020204" pitchFamily="34" charset="-122"/>
              </a:rPr>
              <a:t>贷款协议</a:t>
            </a:r>
            <a:endParaRPr lang="zh-CN" altLang="en-US" dirty="0">
              <a:solidFill>
                <a:schemeClr val="bg1"/>
              </a:solidFill>
              <a:latin typeface="Arial" panose="020B0604020202020204" pitchFamily="34" charset="0"/>
              <a:ea typeface="微软雅黑" panose="020B0503020204020204" pitchFamily="34" charset="-122"/>
            </a:endParaRPr>
          </a:p>
        </p:txBody>
      </p:sp>
      <p:sp>
        <p:nvSpPr>
          <p:cNvPr id="8222" name="Line 10"/>
          <p:cNvSpPr/>
          <p:nvPr/>
        </p:nvSpPr>
        <p:spPr>
          <a:xfrm>
            <a:off x="8616950" y="3522345"/>
            <a:ext cx="1588" cy="1730375"/>
          </a:xfrm>
          <a:prstGeom prst="line">
            <a:avLst/>
          </a:prstGeom>
          <a:ln w="38100" cap="flat" cmpd="sng">
            <a:solidFill>
              <a:schemeClr val="bg1"/>
            </a:solidFill>
            <a:prstDash val="sysDot"/>
            <a:round/>
            <a:headEnd type="triangle" w="med" len="med"/>
            <a:tailEnd type="triangle" w="med" len="med"/>
          </a:ln>
        </p:spPr>
      </p:sp>
      <p:sp>
        <p:nvSpPr>
          <p:cNvPr id="8223" name="Text Box 11"/>
          <p:cNvSpPr txBox="1"/>
          <p:nvPr/>
        </p:nvSpPr>
        <p:spPr>
          <a:xfrm>
            <a:off x="8645843" y="3384550"/>
            <a:ext cx="484187" cy="2006600"/>
          </a:xfrm>
          <a:prstGeom prst="rect">
            <a:avLst/>
          </a:prstGeom>
          <a:noFill/>
          <a:ln w="9525">
            <a:noFill/>
          </a:ln>
        </p:spPr>
        <p:txBody>
          <a:bodyPr vert="eaVert" lIns="89592" tIns="44797" rIns="89592" bIns="44797" anchor="t" anchorCtr="0">
            <a:spAutoFit/>
          </a:bodyPr>
          <a:p>
            <a:pPr algn="ctr" defTabSz="895350">
              <a:lnSpc>
                <a:spcPct val="125000"/>
              </a:lnSpc>
              <a:spcBef>
                <a:spcPct val="20000"/>
              </a:spcBef>
              <a:buClr>
                <a:schemeClr val="tx2"/>
              </a:buClr>
              <a:buSzPct val="75000"/>
              <a:buFont typeface="Wingdings" panose="05000000000000000000" pitchFamily="2" charset="2"/>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赔款转让回执确认书</a:t>
            </a:r>
            <a:endPar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224" name="组合 8224"/>
          <p:cNvGrpSpPr/>
          <p:nvPr/>
        </p:nvGrpSpPr>
        <p:grpSpPr>
          <a:xfrm>
            <a:off x="7758113" y="2741295"/>
            <a:ext cx="1617662" cy="647700"/>
            <a:chOff x="0" y="0"/>
            <a:chExt cx="2040" cy="1020"/>
          </a:xfrm>
        </p:grpSpPr>
        <p:sp>
          <p:nvSpPr>
            <p:cNvPr id="8225" name="AutoShape 13"/>
            <p:cNvSpPr/>
            <p:nvPr/>
          </p:nvSpPr>
          <p:spPr>
            <a:xfrm>
              <a:off x="0" y="0"/>
              <a:ext cx="2041" cy="1021"/>
            </a:xfrm>
            <a:prstGeom prst="roundRect">
              <a:avLst>
                <a:gd name="adj" fmla="val 11921"/>
              </a:avLst>
            </a:prstGeom>
            <a:gradFill rotWithShape="0">
              <a:gsLst>
                <a:gs pos="0">
                  <a:schemeClr val="accent1"/>
                </a:gs>
                <a:gs pos="100000">
                  <a:srgbClr val="243B57"/>
                </a:gs>
              </a:gsLst>
              <a:lin ang="5400000" scaled="1"/>
              <a:tileRect/>
            </a:gradFill>
            <a:ln w="25400" cap="flat" cmpd="sng">
              <a:solidFill>
                <a:srgbClr val="FEFEFE"/>
              </a:solidFill>
              <a:prstDash val="solid"/>
              <a:round/>
              <a:headEnd type="none" w="med" len="med"/>
              <a:tailEnd type="none" w="med" len="med"/>
            </a:ln>
            <a:effectLst>
              <a:outerShdw dist="53882" dir="2699999" algn="ctr" rotWithShape="0">
                <a:srgbClr val="000000">
                  <a:alpha val="50000"/>
                </a:srgbClr>
              </a:outerShdw>
            </a:effectLst>
          </p:spPr>
          <p:txBody>
            <a:bodyPr wrap="none" anchor="ctr" anchorCtr="0"/>
            <a:p>
              <a:pPr algn="ctr"/>
              <a:endParaRPr lang="zh-CN" altLang="en-US" dirty="0">
                <a:latin typeface="微软雅黑" panose="020B0503020204020204" pitchFamily="34" charset="-122"/>
                <a:ea typeface="微软雅黑" panose="020B0503020204020204" pitchFamily="34" charset="-122"/>
              </a:endParaRPr>
            </a:p>
          </p:txBody>
        </p:sp>
        <p:sp>
          <p:nvSpPr>
            <p:cNvPr id="8226" name="Rectangle 5"/>
            <p:cNvSpPr/>
            <p:nvPr/>
          </p:nvSpPr>
          <p:spPr>
            <a:xfrm>
              <a:off x="254" y="174"/>
              <a:ext cx="1476" cy="665"/>
            </a:xfrm>
            <a:prstGeom prst="rect">
              <a:avLst/>
            </a:prstGeom>
            <a:noFill/>
            <a:ln w="9525">
              <a:noFill/>
            </a:ln>
          </p:spPr>
          <p:txBody>
            <a:bodyPr wrap="none" lIns="90216" tIns="45107" rIns="90216" bIns="45107" anchor="ctr" anchorCtr="0"/>
            <a:p>
              <a:pPr algn="ctr" defTabSz="895350" eaLnBrk="0" hangingPunct="0"/>
              <a:r>
                <a:rPr lang="zh-CN" altLang="en-US"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贷款银行</a:t>
              </a:r>
              <a:endParaRPr lang="zh-CN" altLang="en-US"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24" name="Line 10"/>
          <p:cNvSpPr/>
          <p:nvPr/>
        </p:nvSpPr>
        <p:spPr>
          <a:xfrm>
            <a:off x="1875155" y="3543935"/>
            <a:ext cx="1588" cy="1728788"/>
          </a:xfrm>
          <a:prstGeom prst="line">
            <a:avLst/>
          </a:prstGeom>
          <a:ln w="38100" cap="flat" cmpd="sng">
            <a:solidFill>
              <a:schemeClr val="bg1"/>
            </a:solidFill>
            <a:prstDash val="solid"/>
            <a:round/>
            <a:headEnd type="triangle" w="med" len="med"/>
            <a:tailEnd type="triangle" w="med" len="med"/>
          </a:ln>
        </p:spPr>
      </p:sp>
      <p:sp>
        <p:nvSpPr>
          <p:cNvPr id="9225" name="Text Box 11"/>
          <p:cNvSpPr txBox="1"/>
          <p:nvPr/>
        </p:nvSpPr>
        <p:spPr>
          <a:xfrm>
            <a:off x="1887855" y="3597910"/>
            <a:ext cx="560388" cy="1612900"/>
          </a:xfrm>
          <a:prstGeom prst="rect">
            <a:avLst/>
          </a:prstGeom>
          <a:noFill/>
          <a:ln w="9525">
            <a:noFill/>
          </a:ln>
        </p:spPr>
        <p:txBody>
          <a:bodyPr vert="eaVert" wrap="none" lIns="89592" tIns="44797" rIns="89592" bIns="44797" anchor="t" anchorCtr="0">
            <a:spAutoFit/>
          </a:bodyPr>
          <a:p>
            <a:pPr algn="ctr" defTabSz="895350">
              <a:lnSpc>
                <a:spcPct val="125000"/>
              </a:lnSpc>
              <a:spcBef>
                <a:spcPct val="20000"/>
              </a:spcBef>
              <a:buClr>
                <a:schemeClr val="tx2"/>
              </a:buClr>
              <a:buSzPct val="75000"/>
              <a:buFont typeface="Wingdings" panose="05000000000000000000" pitchFamily="2" charset="2"/>
            </a:pPr>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延付商务合同</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26" name="Line 15"/>
          <p:cNvSpPr/>
          <p:nvPr/>
        </p:nvSpPr>
        <p:spPr>
          <a:xfrm flipH="1">
            <a:off x="5320030" y="3586798"/>
            <a:ext cx="0" cy="1685925"/>
          </a:xfrm>
          <a:prstGeom prst="line">
            <a:avLst/>
          </a:prstGeom>
          <a:ln w="38100" cap="flat" cmpd="sng">
            <a:solidFill>
              <a:schemeClr val="bg1"/>
            </a:solidFill>
            <a:prstDash val="solid"/>
            <a:round/>
            <a:headEnd type="none" w="med" len="med"/>
            <a:tailEnd type="triangle" w="med" len="med"/>
          </a:ln>
        </p:spPr>
      </p:sp>
      <p:sp>
        <p:nvSpPr>
          <p:cNvPr id="9227" name="Line 23"/>
          <p:cNvSpPr/>
          <p:nvPr/>
        </p:nvSpPr>
        <p:spPr>
          <a:xfrm flipH="1" flipV="1">
            <a:off x="2656205" y="5720398"/>
            <a:ext cx="1727200" cy="1587"/>
          </a:xfrm>
          <a:prstGeom prst="line">
            <a:avLst/>
          </a:prstGeom>
          <a:ln w="38100" cap="flat" cmpd="sng">
            <a:solidFill>
              <a:schemeClr val="bg1"/>
            </a:solidFill>
            <a:prstDash val="solid"/>
            <a:round/>
            <a:headEnd type="triangle" w="med" len="med"/>
            <a:tailEnd type="triangle" w="med" len="med"/>
          </a:ln>
        </p:spPr>
      </p:sp>
      <p:sp>
        <p:nvSpPr>
          <p:cNvPr id="9228" name="Text Box 27"/>
          <p:cNvSpPr txBox="1"/>
          <p:nvPr/>
        </p:nvSpPr>
        <p:spPr>
          <a:xfrm>
            <a:off x="2393950" y="5317490"/>
            <a:ext cx="2151380" cy="367030"/>
          </a:xfrm>
          <a:prstGeom prst="rect">
            <a:avLst/>
          </a:prstGeom>
          <a:noFill/>
          <a:ln w="9525">
            <a:noFill/>
          </a:ln>
        </p:spPr>
        <p:txBody>
          <a:bodyPr wrap="square" lIns="90216" tIns="45107" rIns="90216" bIns="45107" anchor="t" anchorCtr="0">
            <a:spAutoFit/>
          </a:bodyPr>
          <a:p>
            <a:pPr algn="ctr" eaLnBrk="0" hangingPunct="0"/>
            <a:r>
              <a:rPr lang="zh-CN" altLang="en-US" dirty="0">
                <a:solidFill>
                  <a:schemeClr val="bg1"/>
                </a:solidFill>
                <a:latin typeface="Arial" panose="020B0604020202020204" pitchFamily="34" charset="0"/>
                <a:ea typeface="微软雅黑" panose="020B0503020204020204" pitchFamily="34" charset="-122"/>
              </a:rPr>
              <a:t>应收账款转让协议</a:t>
            </a:r>
            <a:endParaRPr lang="zh-CN" altLang="en-US" dirty="0">
              <a:solidFill>
                <a:schemeClr val="bg1"/>
              </a:solidFill>
              <a:latin typeface="Arial" panose="020B0604020202020204" pitchFamily="34" charset="0"/>
              <a:ea typeface="微软雅黑" panose="020B0503020204020204" pitchFamily="34" charset="-122"/>
            </a:endParaRPr>
          </a:p>
        </p:txBody>
      </p:sp>
      <p:sp>
        <p:nvSpPr>
          <p:cNvPr id="9229" name="Text Box 16"/>
          <p:cNvSpPr txBox="1"/>
          <p:nvPr/>
        </p:nvSpPr>
        <p:spPr>
          <a:xfrm>
            <a:off x="5324793" y="3770948"/>
            <a:ext cx="560387" cy="1268412"/>
          </a:xfrm>
          <a:prstGeom prst="rect">
            <a:avLst/>
          </a:prstGeom>
          <a:noFill/>
          <a:ln w="9525">
            <a:noFill/>
          </a:ln>
        </p:spPr>
        <p:txBody>
          <a:bodyPr vert="eaVert" lIns="89592" tIns="44797" rIns="89592" bIns="44797" anchor="t" anchorCtr="0">
            <a:spAutoFit/>
          </a:bodyPr>
          <a:p>
            <a:pPr algn="ctr">
              <a:lnSpc>
                <a:spcPct val="125000"/>
              </a:lnSpc>
              <a:spcBef>
                <a:spcPct val="20000"/>
              </a:spcBef>
              <a:buClr>
                <a:schemeClr val="tx2"/>
              </a:buClr>
              <a:buSzPct val="75000"/>
              <a:buFont typeface="Wingdings" panose="05000000000000000000" pitchFamily="2" charset="2"/>
            </a:pPr>
            <a:r>
              <a:rPr lang="zh-CN" altLang="en-US" dirty="0">
                <a:solidFill>
                  <a:schemeClr val="bg1"/>
                </a:solidFill>
                <a:latin typeface="Times New Roman" panose="02020603050405020304" pitchFamily="2" charset="-122"/>
                <a:ea typeface="微软雅黑" panose="020B0503020204020204" pitchFamily="34" charset="-122"/>
              </a:rPr>
              <a:t>还款担保</a:t>
            </a:r>
            <a:endParaRPr lang="zh-CN" altLang="en-US" dirty="0">
              <a:solidFill>
                <a:schemeClr val="bg1"/>
              </a:solidFill>
              <a:latin typeface="Times New Roman" panose="02020603050405020304" pitchFamily="2" charset="-122"/>
              <a:ea typeface="微软雅黑" panose="020B0503020204020204" pitchFamily="34" charset="-122"/>
            </a:endParaRPr>
          </a:p>
        </p:txBody>
      </p:sp>
      <p:sp>
        <p:nvSpPr>
          <p:cNvPr id="9230" name="Text Box 14"/>
          <p:cNvSpPr txBox="1"/>
          <p:nvPr/>
        </p:nvSpPr>
        <p:spPr>
          <a:xfrm rot="-60000">
            <a:off x="6347460" y="5208270"/>
            <a:ext cx="1673860" cy="434975"/>
          </a:xfrm>
          <a:prstGeom prst="rect">
            <a:avLst/>
          </a:prstGeom>
          <a:noFill/>
          <a:ln w="9525">
            <a:noFill/>
          </a:ln>
        </p:spPr>
        <p:txBody>
          <a:bodyPr wrap="square" lIns="89592" tIns="44797" rIns="89592" bIns="44797" anchor="t" anchorCtr="0">
            <a:spAutoFit/>
          </a:bodyPr>
          <a:p>
            <a:pPr algn="ctr">
              <a:lnSpc>
                <a:spcPct val="125000"/>
              </a:lnSpc>
              <a:spcBef>
                <a:spcPct val="20000"/>
              </a:spcBef>
              <a:buClr>
                <a:schemeClr val="tx2"/>
              </a:buClr>
              <a:buSzPct val="75000"/>
              <a:buFont typeface="Wingdings" panose="05000000000000000000" pitchFamily="2" charset="2"/>
            </a:pPr>
            <a:r>
              <a:rPr lang="zh-CN" altLang="en-US" dirty="0">
                <a:solidFill>
                  <a:schemeClr val="bg1"/>
                </a:solidFill>
                <a:latin typeface="Times New Roman" panose="02020603050405020304" pitchFamily="2" charset="-122"/>
                <a:ea typeface="微软雅黑" panose="020B0503020204020204" pitchFamily="34" charset="-122"/>
              </a:rPr>
              <a:t>保单</a:t>
            </a:r>
            <a:endParaRPr lang="zh-CN" altLang="en-US" dirty="0">
              <a:solidFill>
                <a:schemeClr val="bg1"/>
              </a:solidFill>
              <a:latin typeface="Times New Roman" panose="02020603050405020304" pitchFamily="2" charset="-122"/>
              <a:ea typeface="微软雅黑" panose="020B0503020204020204" pitchFamily="34" charset="-122"/>
            </a:endParaRPr>
          </a:p>
        </p:txBody>
      </p:sp>
      <p:grpSp>
        <p:nvGrpSpPr>
          <p:cNvPr id="9231" name="组合 9231"/>
          <p:cNvGrpSpPr/>
          <p:nvPr/>
        </p:nvGrpSpPr>
        <p:grpSpPr>
          <a:xfrm>
            <a:off x="4532630" y="5342573"/>
            <a:ext cx="1765300" cy="647700"/>
            <a:chOff x="0" y="0"/>
            <a:chExt cx="2040" cy="1020"/>
          </a:xfrm>
        </p:grpSpPr>
        <p:sp>
          <p:nvSpPr>
            <p:cNvPr id="9232" name="AutoShape 13"/>
            <p:cNvSpPr/>
            <p:nvPr/>
          </p:nvSpPr>
          <p:spPr>
            <a:xfrm>
              <a:off x="0" y="0"/>
              <a:ext cx="2041" cy="1021"/>
            </a:xfrm>
            <a:prstGeom prst="roundRect">
              <a:avLst>
                <a:gd name="adj" fmla="val 11921"/>
              </a:avLst>
            </a:prstGeom>
            <a:gradFill rotWithShape="0">
              <a:gsLst>
                <a:gs pos="0">
                  <a:schemeClr val="accent1"/>
                </a:gs>
                <a:gs pos="100000">
                  <a:srgbClr val="243B57"/>
                </a:gs>
              </a:gsLst>
              <a:lin ang="5400000" scaled="1"/>
              <a:tileRect/>
            </a:gradFill>
            <a:ln w="25400" cap="flat" cmpd="sng">
              <a:solidFill>
                <a:srgbClr val="FEFEFE"/>
              </a:solidFill>
              <a:prstDash val="solid"/>
              <a:round/>
              <a:headEnd type="none" w="med" len="med"/>
              <a:tailEnd type="none" w="med" len="med"/>
            </a:ln>
            <a:effectLst>
              <a:outerShdw dist="53882" dir="2699999" algn="ctr" rotWithShape="0">
                <a:srgbClr val="000000">
                  <a:alpha val="50000"/>
                </a:srgbClr>
              </a:outerShdw>
            </a:effectLst>
          </p:spPr>
          <p:txBody>
            <a:bodyPr wrap="none" anchor="ctr" anchorCtr="0"/>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9233" name="Rectangle 5"/>
            <p:cNvSpPr/>
            <p:nvPr/>
          </p:nvSpPr>
          <p:spPr>
            <a:xfrm>
              <a:off x="181" y="209"/>
              <a:ext cx="1701" cy="665"/>
            </a:xfrm>
            <a:prstGeom prst="rect">
              <a:avLst/>
            </a:prstGeom>
            <a:noFill/>
            <a:ln w="9525">
              <a:noFill/>
            </a:ln>
          </p:spPr>
          <p:txBody>
            <a:bodyPr wrap="none" lIns="90216" tIns="45107" rIns="90216" bIns="45107" anchor="ctr" anchorCtr="0"/>
            <a:p>
              <a:pPr algn="ctr" defTabSz="895350" eaLnBrk="0" hangingPunct="0"/>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融资银行</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234" name="组合 9234"/>
          <p:cNvGrpSpPr/>
          <p:nvPr/>
        </p:nvGrpSpPr>
        <p:grpSpPr>
          <a:xfrm>
            <a:off x="8025130" y="5317173"/>
            <a:ext cx="1574800" cy="647700"/>
            <a:chOff x="0" y="0"/>
            <a:chExt cx="2366" cy="1020"/>
          </a:xfrm>
        </p:grpSpPr>
        <p:sp>
          <p:nvSpPr>
            <p:cNvPr id="9235" name="AutoShape 13"/>
            <p:cNvSpPr/>
            <p:nvPr/>
          </p:nvSpPr>
          <p:spPr>
            <a:xfrm>
              <a:off x="0" y="0"/>
              <a:ext cx="2367" cy="1021"/>
            </a:xfrm>
            <a:prstGeom prst="roundRect">
              <a:avLst>
                <a:gd name="adj" fmla="val 11921"/>
              </a:avLst>
            </a:prstGeom>
            <a:gradFill rotWithShape="0">
              <a:gsLst>
                <a:gs pos="0">
                  <a:schemeClr val="accent1"/>
                </a:gs>
                <a:gs pos="100000">
                  <a:srgbClr val="243B57"/>
                </a:gs>
              </a:gsLst>
              <a:lin ang="5400000" scaled="1"/>
              <a:tileRect/>
            </a:gradFill>
            <a:ln w="25400" cap="flat" cmpd="sng">
              <a:solidFill>
                <a:srgbClr val="FEFEFE"/>
              </a:solidFill>
              <a:prstDash val="solid"/>
              <a:round/>
              <a:headEnd type="none" w="med" len="med"/>
              <a:tailEnd type="none" w="med" len="med"/>
            </a:ln>
            <a:effectLst>
              <a:outerShdw dist="53882" dir="2699999" algn="ctr" rotWithShape="0">
                <a:srgbClr val="000000">
                  <a:alpha val="50000"/>
                </a:srgbClr>
              </a:outerShdw>
            </a:effectLst>
          </p:spPr>
          <p:txBody>
            <a:bodyPr wrap="none" anchor="ctr" anchorCtr="0"/>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9236" name="Rectangle 7"/>
            <p:cNvSpPr/>
            <p:nvPr/>
          </p:nvSpPr>
          <p:spPr>
            <a:xfrm>
              <a:off x="210" y="173"/>
              <a:ext cx="1972" cy="720"/>
            </a:xfrm>
            <a:prstGeom prst="rect">
              <a:avLst/>
            </a:prstGeom>
            <a:noFill/>
            <a:ln w="9525">
              <a:noFill/>
            </a:ln>
          </p:spPr>
          <p:txBody>
            <a:bodyPr wrap="none" lIns="90216" tIns="45107" rIns="90216" bIns="45107" anchor="ctr" anchorCtr="0"/>
            <a:p>
              <a:pPr algn="ctr" defTabSz="895350" eaLnBrk="0" hangingPunct="0"/>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中国信保</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237" name="组合 9237"/>
          <p:cNvGrpSpPr/>
          <p:nvPr/>
        </p:nvGrpSpPr>
        <p:grpSpPr>
          <a:xfrm>
            <a:off x="1205230" y="2734310"/>
            <a:ext cx="1295400" cy="647700"/>
            <a:chOff x="0" y="0"/>
            <a:chExt cx="2040" cy="1020"/>
          </a:xfrm>
        </p:grpSpPr>
        <p:sp>
          <p:nvSpPr>
            <p:cNvPr id="9238" name="AutoShape 13"/>
            <p:cNvSpPr/>
            <p:nvPr/>
          </p:nvSpPr>
          <p:spPr>
            <a:xfrm>
              <a:off x="0" y="0"/>
              <a:ext cx="2041" cy="1021"/>
            </a:xfrm>
            <a:prstGeom prst="roundRect">
              <a:avLst>
                <a:gd name="adj" fmla="val 11921"/>
              </a:avLst>
            </a:prstGeom>
            <a:gradFill rotWithShape="0">
              <a:gsLst>
                <a:gs pos="0">
                  <a:schemeClr val="accent1"/>
                </a:gs>
                <a:gs pos="100000">
                  <a:srgbClr val="243B57"/>
                </a:gs>
              </a:gsLst>
              <a:lin ang="5400000" scaled="1"/>
              <a:tileRect/>
            </a:gradFill>
            <a:ln w="25400" cap="flat" cmpd="sng">
              <a:solidFill>
                <a:srgbClr val="FEFEFE"/>
              </a:solidFill>
              <a:prstDash val="solid"/>
              <a:round/>
              <a:headEnd type="none" w="med" len="med"/>
              <a:tailEnd type="none" w="med" len="med"/>
            </a:ln>
            <a:effectLst>
              <a:outerShdw dist="53882" dir="2699999" algn="ctr" rotWithShape="0">
                <a:srgbClr val="000000">
                  <a:alpha val="50000"/>
                </a:srgbClr>
              </a:outerShdw>
            </a:effectLst>
          </p:spPr>
          <p:txBody>
            <a:bodyPr wrap="none" anchor="ctr" anchorCtr="0"/>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9239" name="Rectangle 5"/>
            <p:cNvSpPr/>
            <p:nvPr/>
          </p:nvSpPr>
          <p:spPr>
            <a:xfrm>
              <a:off x="254" y="174"/>
              <a:ext cx="1476" cy="665"/>
            </a:xfrm>
            <a:prstGeom prst="rect">
              <a:avLst/>
            </a:prstGeom>
            <a:noFill/>
            <a:ln w="9525">
              <a:noFill/>
            </a:ln>
          </p:spPr>
          <p:txBody>
            <a:bodyPr wrap="none" lIns="90216" tIns="45107" rIns="90216" bIns="45107" anchor="ctr" anchorCtr="0"/>
            <a:p>
              <a:pPr algn="ctr" defTabSz="895350" eaLnBrk="0" hangingPunct="0"/>
              <a:r>
                <a:rPr lang="zh-CN" altLang="en-US"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进口方</a:t>
              </a:r>
              <a:endParaRPr lang="zh-CN" altLang="en-US"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9240" name="组合 9240"/>
          <p:cNvGrpSpPr/>
          <p:nvPr/>
        </p:nvGrpSpPr>
        <p:grpSpPr>
          <a:xfrm>
            <a:off x="1205230" y="5342890"/>
            <a:ext cx="1295400" cy="647700"/>
            <a:chOff x="0" y="0"/>
            <a:chExt cx="2040" cy="1020"/>
          </a:xfrm>
        </p:grpSpPr>
        <p:sp>
          <p:nvSpPr>
            <p:cNvPr id="9241" name="AutoShape 13"/>
            <p:cNvSpPr/>
            <p:nvPr/>
          </p:nvSpPr>
          <p:spPr>
            <a:xfrm>
              <a:off x="0" y="0"/>
              <a:ext cx="2041" cy="1021"/>
            </a:xfrm>
            <a:prstGeom prst="roundRect">
              <a:avLst>
                <a:gd name="adj" fmla="val 11921"/>
              </a:avLst>
            </a:prstGeom>
            <a:gradFill rotWithShape="0">
              <a:gsLst>
                <a:gs pos="0">
                  <a:schemeClr val="accent1"/>
                </a:gs>
                <a:gs pos="100000">
                  <a:srgbClr val="243B57"/>
                </a:gs>
              </a:gsLst>
              <a:lin ang="5400000" scaled="1"/>
              <a:tileRect/>
            </a:gradFill>
            <a:ln w="25400" cap="flat" cmpd="sng">
              <a:solidFill>
                <a:srgbClr val="FEFEFE"/>
              </a:solidFill>
              <a:prstDash val="solid"/>
              <a:round/>
              <a:headEnd type="none" w="med" len="med"/>
              <a:tailEnd type="none" w="med" len="med"/>
            </a:ln>
            <a:effectLst>
              <a:outerShdw dist="53882" dir="2699999" algn="ctr" rotWithShape="0">
                <a:srgbClr val="000000">
                  <a:alpha val="50000"/>
                </a:srgbClr>
              </a:outerShdw>
            </a:effectLst>
          </p:spPr>
          <p:txBody>
            <a:bodyPr wrap="none" anchor="ctr" anchorCtr="0"/>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9242" name="Rectangle 5"/>
            <p:cNvSpPr/>
            <p:nvPr/>
          </p:nvSpPr>
          <p:spPr>
            <a:xfrm>
              <a:off x="254" y="174"/>
              <a:ext cx="1476" cy="665"/>
            </a:xfrm>
            <a:prstGeom prst="rect">
              <a:avLst/>
            </a:prstGeom>
            <a:noFill/>
            <a:ln w="9525">
              <a:noFill/>
            </a:ln>
          </p:spPr>
          <p:txBody>
            <a:bodyPr wrap="none" lIns="90216" tIns="45107" rIns="90216" bIns="45107" anchor="ctr" anchorCtr="0"/>
            <a:p>
              <a:pPr algn="ctr" defTabSz="895350" eaLnBrk="0" hangingPunct="0"/>
              <a:r>
                <a:rPr lang="zh-CN" altLang="en-US"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出口方</a:t>
              </a:r>
              <a:endParaRPr lang="zh-CN" altLang="en-US"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9243" name="组合 9243"/>
          <p:cNvGrpSpPr/>
          <p:nvPr/>
        </p:nvGrpSpPr>
        <p:grpSpPr>
          <a:xfrm>
            <a:off x="4533265" y="2734310"/>
            <a:ext cx="1709420" cy="647700"/>
            <a:chOff x="0" y="0"/>
            <a:chExt cx="2636" cy="1020"/>
          </a:xfrm>
        </p:grpSpPr>
        <p:sp>
          <p:nvSpPr>
            <p:cNvPr id="9244" name="AutoShape 13"/>
            <p:cNvSpPr/>
            <p:nvPr/>
          </p:nvSpPr>
          <p:spPr>
            <a:xfrm>
              <a:off x="0" y="0"/>
              <a:ext cx="2636" cy="1021"/>
            </a:xfrm>
            <a:prstGeom prst="roundRect">
              <a:avLst>
                <a:gd name="adj" fmla="val 11921"/>
              </a:avLst>
            </a:prstGeom>
            <a:gradFill rotWithShape="0">
              <a:gsLst>
                <a:gs pos="0">
                  <a:schemeClr val="accent1"/>
                </a:gs>
                <a:gs pos="100000">
                  <a:srgbClr val="243B57"/>
                </a:gs>
              </a:gsLst>
              <a:lin ang="5400000" scaled="1"/>
              <a:tileRect/>
            </a:gradFill>
            <a:ln w="25400" cap="flat" cmpd="sng">
              <a:solidFill>
                <a:srgbClr val="FEFEFE"/>
              </a:solidFill>
              <a:prstDash val="solid"/>
              <a:round/>
              <a:headEnd type="none" w="med" len="med"/>
              <a:tailEnd type="none" w="med" len="med"/>
            </a:ln>
            <a:effectLst>
              <a:outerShdw dist="53882" dir="2699999" algn="ctr" rotWithShape="0">
                <a:srgbClr val="000000">
                  <a:alpha val="50000"/>
                </a:srgbClr>
              </a:outerShdw>
            </a:effectLst>
          </p:spPr>
          <p:txBody>
            <a:bodyPr wrap="none" anchor="ctr" anchorCtr="0"/>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9245" name="Rectangle 5"/>
            <p:cNvSpPr/>
            <p:nvPr/>
          </p:nvSpPr>
          <p:spPr>
            <a:xfrm>
              <a:off x="273" y="206"/>
              <a:ext cx="2197" cy="665"/>
            </a:xfrm>
            <a:prstGeom prst="rect">
              <a:avLst/>
            </a:prstGeom>
            <a:noFill/>
            <a:ln w="9525">
              <a:noFill/>
            </a:ln>
          </p:spPr>
          <p:txBody>
            <a:bodyPr wrap="none" lIns="90216" tIns="45107" rIns="90216" bIns="45107" anchor="ctr" anchorCtr="0"/>
            <a:p>
              <a:pPr algn="ctr" defTabSz="895350" eaLnBrk="0" hangingPunct="0"/>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担保措施</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246" name="Line 24"/>
          <p:cNvSpPr/>
          <p:nvPr/>
        </p:nvSpPr>
        <p:spPr>
          <a:xfrm>
            <a:off x="6381433" y="5720715"/>
            <a:ext cx="1604962" cy="0"/>
          </a:xfrm>
          <a:prstGeom prst="line">
            <a:avLst/>
          </a:prstGeom>
          <a:ln w="38100" cap="flat" cmpd="sng">
            <a:solidFill>
              <a:schemeClr val="bg1"/>
            </a:solidFill>
            <a:prstDash val="solid"/>
            <a:round/>
            <a:headEnd type="triangle" w="med" len="med"/>
            <a:tailEnd type="none" w="med" len="med"/>
          </a:ln>
        </p:spPr>
      </p:sp>
      <p:sp>
        <p:nvSpPr>
          <p:cNvPr id="7175" name="Text Box 11"/>
          <p:cNvSpPr txBox="1"/>
          <p:nvPr/>
        </p:nvSpPr>
        <p:spPr>
          <a:xfrm>
            <a:off x="1204913" y="1476693"/>
            <a:ext cx="3497262" cy="368300"/>
          </a:xfrm>
          <a:prstGeom prst="rect">
            <a:avLst/>
          </a:prstGeom>
          <a:noFill/>
          <a:ln w="9525">
            <a:noFill/>
          </a:ln>
        </p:spPr>
        <p:txBody>
          <a:bodyPr anchor="t" anchorCtr="0">
            <a:spAutoFit/>
            <a:scene3d>
              <a:camera prst="orthographicFront"/>
              <a:lightRig rig="threePt" dir="t"/>
            </a:scene3d>
          </a:bodyPr>
          <a:p>
            <a:r>
              <a:rPr lang="zh-CN" alt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微软雅黑" panose="020B0503020204020204" pitchFamily="34" charset="-122"/>
              </a:rPr>
              <a:t>出口延付合同再融资保险</a:t>
            </a:r>
            <a:endParaRPr lang="zh-CN" alt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微软雅黑" panose="020B0503020204020204" pitchFamily="34" charset="-122"/>
            </a:endParaRPr>
          </a:p>
        </p:txBody>
      </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grpSp>
        <p:nvGrpSpPr>
          <p:cNvPr id="2" name="组合 1"/>
          <p:cNvGrpSpPr/>
          <p:nvPr/>
        </p:nvGrpSpPr>
        <p:grpSpPr>
          <a:xfrm>
            <a:off x="359835" y="831639"/>
            <a:ext cx="4682068" cy="84667"/>
            <a:chOff x="440267" y="423333"/>
            <a:chExt cx="4682068" cy="84667"/>
          </a:xfrm>
        </p:grpSpPr>
        <p:sp>
          <p:nvSpPr>
            <p:cNvPr id="3" name="矩形 2"/>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4"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062355" y="252730"/>
            <a:ext cx="6583045" cy="694055"/>
          </a:xfrm>
          <a:prstGeom prst="rect">
            <a:avLst/>
          </a:prstGeom>
          <a:noFill/>
        </p:spPr>
        <p:txBody>
          <a:bodyPr wrap="square" rtlCol="0">
            <a:spAutoFit/>
          </a:bodyPr>
          <a:p>
            <a:pPr lvl="0" algn="l">
              <a:lnSpc>
                <a:spcPct val="140000"/>
              </a:lnSpc>
              <a:buClrTx/>
              <a:buSzTx/>
              <a:buFontTx/>
            </a:pP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中长期出口信用保险</a:t>
            </a:r>
            <a:endParaRPr kumimoji="1"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8" name="Text Box 11"/>
          <p:cNvSpPr txBox="1"/>
          <p:nvPr/>
        </p:nvSpPr>
        <p:spPr>
          <a:xfrm>
            <a:off x="5088255" y="3862705"/>
            <a:ext cx="522288" cy="1003300"/>
          </a:xfrm>
          <a:prstGeom prst="rect">
            <a:avLst/>
          </a:prstGeom>
          <a:noFill/>
          <a:ln w="9525">
            <a:noFill/>
          </a:ln>
        </p:spPr>
        <p:txBody>
          <a:bodyPr vert="eaVert" wrap="none" lIns="89592" tIns="44797" rIns="89592" bIns="44797" anchor="t" anchorCtr="0">
            <a:spAutoFit/>
          </a:bodyPr>
          <a:p>
            <a:pPr algn="ctr" defTabSz="895350">
              <a:lnSpc>
                <a:spcPct val="125000"/>
              </a:lnSpc>
              <a:spcBef>
                <a:spcPct val="20000"/>
              </a:spcBef>
              <a:buClr>
                <a:schemeClr val="tx2"/>
              </a:buClr>
              <a:buSzPct val="75000"/>
              <a:buFont typeface="Wingdings" panose="05000000000000000000" pitchFamily="2" charset="2"/>
            </a:pPr>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租赁协议</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49" name="Text Box 14"/>
          <p:cNvSpPr txBox="1"/>
          <p:nvPr/>
        </p:nvSpPr>
        <p:spPr>
          <a:xfrm rot="-60000">
            <a:off x="5872480" y="5759768"/>
            <a:ext cx="1955800" cy="469900"/>
          </a:xfrm>
          <a:prstGeom prst="rect">
            <a:avLst/>
          </a:prstGeom>
          <a:noFill/>
          <a:ln w="9525">
            <a:noFill/>
          </a:ln>
        </p:spPr>
        <p:txBody>
          <a:bodyPr wrap="none" lIns="89592" tIns="44797" rIns="89592" bIns="44797" anchor="t" anchorCtr="0">
            <a:spAutoFit/>
          </a:bodyPr>
          <a:p>
            <a:pPr algn="ctr">
              <a:lnSpc>
                <a:spcPct val="125000"/>
              </a:lnSpc>
              <a:spcBef>
                <a:spcPct val="20000"/>
              </a:spcBef>
              <a:buClr>
                <a:schemeClr val="tx2"/>
              </a:buClr>
              <a:buSzPct val="75000"/>
              <a:buFont typeface="Wingdings" panose="05000000000000000000" pitchFamily="2" charset="2"/>
            </a:pPr>
            <a:r>
              <a:rPr lang="zh-CN" altLang="en-US" dirty="0">
                <a:solidFill>
                  <a:schemeClr val="bg1"/>
                </a:solidFill>
                <a:latin typeface="Times New Roman" panose="02020603050405020304" pitchFamily="2" charset="-122"/>
                <a:ea typeface="微软雅黑" panose="020B0503020204020204" pitchFamily="34" charset="-122"/>
              </a:rPr>
              <a:t>赔款转让授权书</a:t>
            </a:r>
            <a:endParaRPr lang="zh-CN" altLang="en-US" dirty="0">
              <a:solidFill>
                <a:schemeClr val="bg1"/>
              </a:solidFill>
              <a:latin typeface="Times New Roman" panose="02020603050405020304" pitchFamily="2" charset="-122"/>
              <a:ea typeface="微软雅黑" panose="020B0503020204020204" pitchFamily="34" charset="-122"/>
            </a:endParaRPr>
          </a:p>
        </p:txBody>
      </p:sp>
      <p:grpSp>
        <p:nvGrpSpPr>
          <p:cNvPr id="10250" name="组合 10250"/>
          <p:cNvGrpSpPr/>
          <p:nvPr/>
        </p:nvGrpSpPr>
        <p:grpSpPr>
          <a:xfrm>
            <a:off x="1205230" y="2726055"/>
            <a:ext cx="1765300" cy="647700"/>
            <a:chOff x="0" y="0"/>
            <a:chExt cx="2636" cy="1020"/>
          </a:xfrm>
        </p:grpSpPr>
        <p:sp>
          <p:nvSpPr>
            <p:cNvPr id="10251" name="AutoShape 13"/>
            <p:cNvSpPr/>
            <p:nvPr/>
          </p:nvSpPr>
          <p:spPr>
            <a:xfrm>
              <a:off x="0" y="0"/>
              <a:ext cx="2636" cy="1021"/>
            </a:xfrm>
            <a:prstGeom prst="roundRect">
              <a:avLst>
                <a:gd name="adj" fmla="val 11921"/>
              </a:avLst>
            </a:prstGeom>
            <a:gradFill rotWithShape="0">
              <a:gsLst>
                <a:gs pos="0">
                  <a:schemeClr val="accent1"/>
                </a:gs>
                <a:gs pos="100000">
                  <a:srgbClr val="243B57"/>
                </a:gs>
              </a:gsLst>
              <a:lin ang="5400000" scaled="1"/>
              <a:tileRect/>
            </a:gradFill>
            <a:ln w="25400" cap="flat" cmpd="sng">
              <a:solidFill>
                <a:srgbClr val="FEFEFE"/>
              </a:solidFill>
              <a:prstDash val="solid"/>
              <a:round/>
              <a:headEnd type="none" w="med" len="med"/>
              <a:tailEnd type="none" w="med" len="med"/>
            </a:ln>
            <a:effectLst>
              <a:outerShdw dist="53882" dir="2699999" algn="ctr" rotWithShape="0">
                <a:srgbClr val="000000">
                  <a:alpha val="50000"/>
                </a:srgbClr>
              </a:outerShdw>
            </a:effectLst>
          </p:spPr>
          <p:txBody>
            <a:bodyPr wrap="none" anchor="ctr" anchorCtr="0"/>
            <a:p>
              <a:pPr algn="ctr"/>
              <a:endParaRPr lang="zh-CN" altLang="en-US" dirty="0">
                <a:latin typeface="微软雅黑" panose="020B0503020204020204" pitchFamily="34" charset="-122"/>
                <a:ea typeface="微软雅黑" panose="020B0503020204020204" pitchFamily="34" charset="-122"/>
              </a:endParaRPr>
            </a:p>
          </p:txBody>
        </p:sp>
        <p:sp>
          <p:nvSpPr>
            <p:cNvPr id="10252" name="Rectangle 5"/>
            <p:cNvSpPr/>
            <p:nvPr/>
          </p:nvSpPr>
          <p:spPr>
            <a:xfrm>
              <a:off x="273" y="206"/>
              <a:ext cx="2197" cy="665"/>
            </a:xfrm>
            <a:prstGeom prst="rect">
              <a:avLst/>
            </a:prstGeom>
            <a:noFill/>
            <a:ln w="9525">
              <a:noFill/>
            </a:ln>
          </p:spPr>
          <p:txBody>
            <a:bodyPr wrap="none" lIns="90216" tIns="45107" rIns="90216" bIns="45107" anchor="ctr" anchorCtr="0"/>
            <a:p>
              <a:pPr algn="ctr" defTabSz="895350" eaLnBrk="0" hangingPunct="0"/>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担保措施</a:t>
              </a:r>
              <a:endParaRPr lang="zh-CN" altLang="en-US" dirty="0">
                <a:latin typeface="Arial" panose="020B0604020202020204" pitchFamily="34" charset="0"/>
                <a:ea typeface="宋体" panose="02010600030101010101" pitchFamily="2" charset="-122"/>
              </a:endParaRPr>
            </a:p>
          </p:txBody>
        </p:sp>
      </p:grpSp>
      <p:sp>
        <p:nvSpPr>
          <p:cNvPr id="10253" name="Line 10"/>
          <p:cNvSpPr/>
          <p:nvPr/>
        </p:nvSpPr>
        <p:spPr>
          <a:xfrm>
            <a:off x="5129213" y="3535680"/>
            <a:ext cx="1587" cy="1728788"/>
          </a:xfrm>
          <a:prstGeom prst="line">
            <a:avLst/>
          </a:prstGeom>
          <a:ln w="38100" cap="flat" cmpd="sng">
            <a:solidFill>
              <a:schemeClr val="bg1"/>
            </a:solidFill>
            <a:prstDash val="solid"/>
            <a:round/>
            <a:headEnd type="triangle" w="med" len="med"/>
            <a:tailEnd type="triangle" w="med" len="med"/>
          </a:ln>
        </p:spPr>
      </p:sp>
      <p:grpSp>
        <p:nvGrpSpPr>
          <p:cNvPr id="10254" name="组合 10254"/>
          <p:cNvGrpSpPr/>
          <p:nvPr/>
        </p:nvGrpSpPr>
        <p:grpSpPr>
          <a:xfrm>
            <a:off x="4481830" y="2726055"/>
            <a:ext cx="1295400" cy="647700"/>
            <a:chOff x="0" y="0"/>
            <a:chExt cx="2040" cy="1020"/>
          </a:xfrm>
        </p:grpSpPr>
        <p:sp>
          <p:nvSpPr>
            <p:cNvPr id="10255" name="AutoShape 13"/>
            <p:cNvSpPr/>
            <p:nvPr/>
          </p:nvSpPr>
          <p:spPr>
            <a:xfrm>
              <a:off x="0" y="0"/>
              <a:ext cx="2041" cy="1021"/>
            </a:xfrm>
            <a:prstGeom prst="roundRect">
              <a:avLst>
                <a:gd name="adj" fmla="val 11921"/>
              </a:avLst>
            </a:prstGeom>
            <a:gradFill rotWithShape="0">
              <a:gsLst>
                <a:gs pos="0">
                  <a:schemeClr val="accent1"/>
                </a:gs>
                <a:gs pos="100000">
                  <a:srgbClr val="243B57"/>
                </a:gs>
              </a:gsLst>
              <a:lin ang="5400000" scaled="1"/>
              <a:tileRect/>
            </a:gradFill>
            <a:ln w="25400" cap="flat" cmpd="sng">
              <a:solidFill>
                <a:srgbClr val="FEFEFE"/>
              </a:solidFill>
              <a:prstDash val="solid"/>
              <a:round/>
              <a:headEnd type="none" w="med" len="med"/>
              <a:tailEnd type="none" w="med" len="med"/>
            </a:ln>
            <a:effectLst>
              <a:outerShdw dist="53882" dir="2699999" algn="ctr" rotWithShape="0">
                <a:srgbClr val="000000">
                  <a:alpha val="50000"/>
                </a:srgbClr>
              </a:outerShdw>
            </a:effectLst>
          </p:spPr>
          <p:txBody>
            <a:bodyPr wrap="none" anchor="ctr" anchorCtr="0"/>
            <a:p>
              <a:pPr algn="ctr"/>
              <a:endParaRPr lang="zh-CN" altLang="en-US" dirty="0">
                <a:latin typeface="微软雅黑" panose="020B0503020204020204" pitchFamily="34" charset="-122"/>
                <a:ea typeface="微软雅黑" panose="020B0503020204020204" pitchFamily="34" charset="-122"/>
              </a:endParaRPr>
            </a:p>
          </p:txBody>
        </p:sp>
        <p:sp>
          <p:nvSpPr>
            <p:cNvPr id="10256" name="Rectangle 5"/>
            <p:cNvSpPr/>
            <p:nvPr/>
          </p:nvSpPr>
          <p:spPr>
            <a:xfrm>
              <a:off x="254" y="174"/>
              <a:ext cx="1476" cy="665"/>
            </a:xfrm>
            <a:prstGeom prst="rect">
              <a:avLst/>
            </a:prstGeom>
            <a:noFill/>
            <a:ln w="9525">
              <a:noFill/>
            </a:ln>
          </p:spPr>
          <p:txBody>
            <a:bodyPr wrap="none" lIns="90216" tIns="45107" rIns="90216" bIns="45107" anchor="ctr" anchorCtr="0"/>
            <a:p>
              <a:pPr algn="ctr" defTabSz="895350" eaLnBrk="0" hangingPunct="0"/>
              <a:r>
                <a:rPr lang="zh-CN" altLang="en-US"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承租人</a:t>
              </a:r>
              <a:endParaRPr lang="zh-CN" altLang="en-US"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0257" name="Line 15"/>
          <p:cNvSpPr/>
          <p:nvPr/>
        </p:nvSpPr>
        <p:spPr>
          <a:xfrm flipH="1" flipV="1">
            <a:off x="5833428" y="5789930"/>
            <a:ext cx="1971675" cy="0"/>
          </a:xfrm>
          <a:prstGeom prst="line">
            <a:avLst/>
          </a:prstGeom>
          <a:ln w="38100" cap="flat" cmpd="sng">
            <a:solidFill>
              <a:schemeClr val="bg1"/>
            </a:solidFill>
            <a:prstDash val="sysDot"/>
            <a:round/>
            <a:headEnd type="triangle" w="med" len="med"/>
            <a:tailEnd type="none" w="med" len="med"/>
          </a:ln>
        </p:spPr>
      </p:sp>
      <p:sp>
        <p:nvSpPr>
          <p:cNvPr id="10258" name="Line 24"/>
          <p:cNvSpPr/>
          <p:nvPr/>
        </p:nvSpPr>
        <p:spPr>
          <a:xfrm flipV="1">
            <a:off x="5756910" y="3535680"/>
            <a:ext cx="2111375" cy="1701800"/>
          </a:xfrm>
          <a:prstGeom prst="line">
            <a:avLst/>
          </a:prstGeom>
          <a:ln w="38100" cap="flat" cmpd="sng">
            <a:solidFill>
              <a:schemeClr val="bg1"/>
            </a:solidFill>
            <a:prstDash val="sysDot"/>
            <a:round/>
            <a:headEnd type="triangle" w="med" len="med"/>
            <a:tailEnd type="triangle" w="med" len="med"/>
          </a:ln>
        </p:spPr>
      </p:sp>
      <p:sp>
        <p:nvSpPr>
          <p:cNvPr id="10259" name="Text Box 14"/>
          <p:cNvSpPr txBox="1"/>
          <p:nvPr/>
        </p:nvSpPr>
        <p:spPr>
          <a:xfrm rot="-60000">
            <a:off x="6493193" y="5164455"/>
            <a:ext cx="688975" cy="469900"/>
          </a:xfrm>
          <a:prstGeom prst="rect">
            <a:avLst/>
          </a:prstGeom>
          <a:noFill/>
          <a:ln w="9525">
            <a:noFill/>
          </a:ln>
        </p:spPr>
        <p:txBody>
          <a:bodyPr wrap="none" lIns="89592" tIns="44797" rIns="89592" bIns="44797" anchor="t" anchorCtr="0">
            <a:spAutoFit/>
          </a:bodyPr>
          <a:p>
            <a:pPr algn="ctr">
              <a:lnSpc>
                <a:spcPct val="125000"/>
              </a:lnSpc>
              <a:spcBef>
                <a:spcPct val="20000"/>
              </a:spcBef>
              <a:buClr>
                <a:schemeClr val="tx2"/>
              </a:buClr>
              <a:buSzPct val="75000"/>
              <a:buFont typeface="Wingdings" panose="05000000000000000000" pitchFamily="2" charset="2"/>
            </a:pPr>
            <a:r>
              <a:rPr lang="zh-CN" altLang="en-US" dirty="0">
                <a:solidFill>
                  <a:schemeClr val="bg1"/>
                </a:solidFill>
                <a:latin typeface="Times New Roman" panose="02020603050405020304" pitchFamily="2" charset="-122"/>
                <a:ea typeface="微软雅黑" panose="020B0503020204020204" pitchFamily="34" charset="-122"/>
              </a:rPr>
              <a:t>保单</a:t>
            </a:r>
            <a:endParaRPr lang="zh-CN" altLang="en-US" dirty="0">
              <a:solidFill>
                <a:schemeClr val="bg1"/>
              </a:solidFill>
              <a:latin typeface="Times New Roman" panose="02020603050405020304" pitchFamily="2" charset="-122"/>
              <a:ea typeface="微软雅黑" panose="020B0503020204020204" pitchFamily="34" charset="-122"/>
            </a:endParaRPr>
          </a:p>
        </p:txBody>
      </p:sp>
      <p:grpSp>
        <p:nvGrpSpPr>
          <p:cNvPr id="10260" name="组合 10260"/>
          <p:cNvGrpSpPr/>
          <p:nvPr/>
        </p:nvGrpSpPr>
        <p:grpSpPr>
          <a:xfrm>
            <a:off x="7797800" y="5321935"/>
            <a:ext cx="1645285" cy="647700"/>
            <a:chOff x="0" y="0"/>
            <a:chExt cx="2366" cy="1020"/>
          </a:xfrm>
        </p:grpSpPr>
        <p:sp>
          <p:nvSpPr>
            <p:cNvPr id="10261" name="AutoShape 13"/>
            <p:cNvSpPr/>
            <p:nvPr/>
          </p:nvSpPr>
          <p:spPr>
            <a:xfrm>
              <a:off x="0" y="0"/>
              <a:ext cx="2367" cy="1021"/>
            </a:xfrm>
            <a:prstGeom prst="roundRect">
              <a:avLst>
                <a:gd name="adj" fmla="val 11921"/>
              </a:avLst>
            </a:prstGeom>
            <a:gradFill rotWithShape="0">
              <a:gsLst>
                <a:gs pos="0">
                  <a:schemeClr val="accent1"/>
                </a:gs>
                <a:gs pos="100000">
                  <a:srgbClr val="243B57"/>
                </a:gs>
              </a:gsLst>
              <a:lin ang="5400000" scaled="1"/>
              <a:tileRect/>
            </a:gradFill>
            <a:ln w="25400" cap="flat" cmpd="sng">
              <a:solidFill>
                <a:srgbClr val="FEFEFE"/>
              </a:solidFill>
              <a:prstDash val="solid"/>
              <a:round/>
              <a:headEnd type="none" w="med" len="med"/>
              <a:tailEnd type="none" w="med" len="med"/>
            </a:ln>
            <a:effectLst>
              <a:outerShdw dist="53882" dir="2699999" algn="ctr" rotWithShape="0">
                <a:srgbClr val="000000">
                  <a:alpha val="50000"/>
                </a:srgbClr>
              </a:outerShdw>
            </a:effectLst>
          </p:spPr>
          <p:txBody>
            <a:bodyPr wrap="none" anchor="ctr" anchorCtr="0"/>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0262" name="Rectangle 7"/>
            <p:cNvSpPr/>
            <p:nvPr/>
          </p:nvSpPr>
          <p:spPr>
            <a:xfrm>
              <a:off x="210" y="173"/>
              <a:ext cx="1972" cy="720"/>
            </a:xfrm>
            <a:prstGeom prst="rect">
              <a:avLst/>
            </a:prstGeom>
            <a:noFill/>
            <a:ln w="9525">
              <a:noFill/>
            </a:ln>
          </p:spPr>
          <p:txBody>
            <a:bodyPr wrap="none" lIns="90216" tIns="45107" rIns="90216" bIns="45107" anchor="ctr" anchorCtr="0"/>
            <a:p>
              <a:pPr algn="ctr" defTabSz="895350" eaLnBrk="0" hangingPunct="0"/>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中国信保</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263" name="组合 10263"/>
          <p:cNvGrpSpPr/>
          <p:nvPr/>
        </p:nvGrpSpPr>
        <p:grpSpPr>
          <a:xfrm>
            <a:off x="4481830" y="5334318"/>
            <a:ext cx="1295400" cy="647700"/>
            <a:chOff x="0" y="0"/>
            <a:chExt cx="2040" cy="1020"/>
          </a:xfrm>
        </p:grpSpPr>
        <p:sp>
          <p:nvSpPr>
            <p:cNvPr id="10264" name="AutoShape 13"/>
            <p:cNvSpPr/>
            <p:nvPr/>
          </p:nvSpPr>
          <p:spPr>
            <a:xfrm>
              <a:off x="0" y="0"/>
              <a:ext cx="2041" cy="1021"/>
            </a:xfrm>
            <a:prstGeom prst="roundRect">
              <a:avLst>
                <a:gd name="adj" fmla="val 11921"/>
              </a:avLst>
            </a:prstGeom>
            <a:gradFill rotWithShape="0">
              <a:gsLst>
                <a:gs pos="0">
                  <a:schemeClr val="accent1"/>
                </a:gs>
                <a:gs pos="100000">
                  <a:srgbClr val="243B57"/>
                </a:gs>
              </a:gsLst>
              <a:lin ang="5400000" scaled="1"/>
              <a:tileRect/>
            </a:gradFill>
            <a:ln w="25400" cap="flat" cmpd="sng">
              <a:solidFill>
                <a:srgbClr val="FEFEFE"/>
              </a:solidFill>
              <a:prstDash val="solid"/>
              <a:round/>
              <a:headEnd type="none" w="med" len="med"/>
              <a:tailEnd type="none" w="med" len="med"/>
            </a:ln>
            <a:effectLst>
              <a:outerShdw dist="53882" dir="2699999" algn="ctr" rotWithShape="0">
                <a:srgbClr val="000000">
                  <a:alpha val="50000"/>
                </a:srgbClr>
              </a:outerShdw>
            </a:effectLst>
          </p:spPr>
          <p:txBody>
            <a:bodyPr wrap="none" anchor="ctr" anchorCtr="0"/>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0265" name="Rectangle 5"/>
            <p:cNvSpPr/>
            <p:nvPr/>
          </p:nvSpPr>
          <p:spPr>
            <a:xfrm>
              <a:off x="254" y="174"/>
              <a:ext cx="1476" cy="665"/>
            </a:xfrm>
            <a:prstGeom prst="rect">
              <a:avLst/>
            </a:prstGeom>
            <a:noFill/>
            <a:ln w="9525">
              <a:noFill/>
            </a:ln>
          </p:spPr>
          <p:txBody>
            <a:bodyPr wrap="none" lIns="90216" tIns="45107" rIns="90216" bIns="45107" anchor="ctr" anchorCtr="0"/>
            <a:p>
              <a:pPr algn="ctr" defTabSz="895350" eaLnBrk="0" hangingPunct="0"/>
              <a:r>
                <a:rPr lang="zh-CN" altLang="en-US"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出租人</a:t>
              </a:r>
              <a:endParaRPr lang="zh-CN" altLang="en-US"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0266" name="Line 24"/>
          <p:cNvSpPr/>
          <p:nvPr/>
        </p:nvSpPr>
        <p:spPr>
          <a:xfrm>
            <a:off x="5805488" y="5612130"/>
            <a:ext cx="1971675" cy="0"/>
          </a:xfrm>
          <a:prstGeom prst="line">
            <a:avLst/>
          </a:prstGeom>
          <a:ln w="38100" cap="flat" cmpd="sng">
            <a:solidFill>
              <a:schemeClr val="bg1"/>
            </a:solidFill>
            <a:prstDash val="solid"/>
            <a:round/>
            <a:headEnd type="triangle" w="med" len="med"/>
            <a:tailEnd type="none" w="med" len="med"/>
          </a:ln>
        </p:spPr>
      </p:sp>
      <p:sp>
        <p:nvSpPr>
          <p:cNvPr id="10267" name="Line 24"/>
          <p:cNvSpPr/>
          <p:nvPr/>
        </p:nvSpPr>
        <p:spPr>
          <a:xfrm>
            <a:off x="2432685" y="3509010"/>
            <a:ext cx="2210435" cy="1728470"/>
          </a:xfrm>
          <a:prstGeom prst="line">
            <a:avLst/>
          </a:prstGeom>
          <a:ln w="38100" cap="flat" cmpd="sng">
            <a:solidFill>
              <a:schemeClr val="bg1"/>
            </a:solidFill>
            <a:prstDash val="solid"/>
            <a:round/>
            <a:headEnd type="none" w="med" len="med"/>
            <a:tailEnd type="triangle" w="med" len="med"/>
          </a:ln>
        </p:spPr>
      </p:sp>
      <p:sp>
        <p:nvSpPr>
          <p:cNvPr id="10268" name="Text Box 14"/>
          <p:cNvSpPr txBox="1"/>
          <p:nvPr/>
        </p:nvSpPr>
        <p:spPr>
          <a:xfrm rot="2340000">
            <a:off x="3027680" y="3764280"/>
            <a:ext cx="1092200" cy="431800"/>
          </a:xfrm>
          <a:prstGeom prst="rect">
            <a:avLst/>
          </a:prstGeom>
          <a:noFill/>
          <a:ln w="9525">
            <a:noFill/>
          </a:ln>
        </p:spPr>
        <p:txBody>
          <a:bodyPr wrap="none" lIns="89592" tIns="44797" rIns="89592" bIns="44797" anchor="t" anchorCtr="0">
            <a:spAutoFit/>
          </a:bodyPr>
          <a:p>
            <a:pPr algn="ctr">
              <a:lnSpc>
                <a:spcPct val="125000"/>
              </a:lnSpc>
              <a:spcBef>
                <a:spcPct val="20000"/>
              </a:spcBef>
              <a:buClr>
                <a:schemeClr val="tx2"/>
              </a:buClr>
              <a:buSzPct val="75000"/>
              <a:buFont typeface="Wingdings" panose="05000000000000000000" pitchFamily="2" charset="2"/>
            </a:pPr>
            <a:r>
              <a:rPr lang="zh-CN" altLang="en-US" dirty="0">
                <a:solidFill>
                  <a:schemeClr val="bg1"/>
                </a:solidFill>
                <a:latin typeface="Times New Roman" panose="02020603050405020304" pitchFamily="2" charset="-122"/>
                <a:ea typeface="微软雅黑" panose="020B0503020204020204" pitchFamily="34" charset="-122"/>
              </a:rPr>
              <a:t>付款担保</a:t>
            </a:r>
            <a:endParaRPr lang="zh-CN" altLang="en-US" dirty="0">
              <a:solidFill>
                <a:schemeClr val="bg1"/>
              </a:solidFill>
              <a:latin typeface="Times New Roman" panose="02020603050405020304" pitchFamily="2" charset="-122"/>
              <a:ea typeface="微软雅黑" panose="020B0503020204020204" pitchFamily="34" charset="-122"/>
            </a:endParaRPr>
          </a:p>
        </p:txBody>
      </p:sp>
      <p:sp>
        <p:nvSpPr>
          <p:cNvPr id="10269" name="Text Box 26"/>
          <p:cNvSpPr txBox="1"/>
          <p:nvPr/>
        </p:nvSpPr>
        <p:spPr>
          <a:xfrm rot="-2400000">
            <a:off x="5934393" y="3919855"/>
            <a:ext cx="1463675" cy="393700"/>
          </a:xfrm>
          <a:prstGeom prst="rect">
            <a:avLst/>
          </a:prstGeom>
          <a:noFill/>
          <a:ln w="9525">
            <a:noFill/>
          </a:ln>
        </p:spPr>
        <p:txBody>
          <a:bodyPr lIns="90216" tIns="45107" rIns="90216" bIns="45107" anchor="t" anchorCtr="0">
            <a:spAutoFit/>
          </a:bodyPr>
          <a:p>
            <a:pPr algn="ctr" eaLnBrk="0" hangingPunct="0"/>
            <a:r>
              <a:rPr lang="zh-CN" altLang="en-US" dirty="0">
                <a:solidFill>
                  <a:schemeClr val="bg1"/>
                </a:solidFill>
                <a:latin typeface="Arial" panose="020B0604020202020204" pitchFamily="34" charset="0"/>
                <a:ea typeface="微软雅黑" panose="020B0503020204020204" pitchFamily="34" charset="-122"/>
              </a:rPr>
              <a:t>贷款协议</a:t>
            </a:r>
            <a:endParaRPr lang="zh-CN" altLang="en-US" dirty="0">
              <a:solidFill>
                <a:schemeClr val="bg1"/>
              </a:solidFill>
              <a:latin typeface="Arial" panose="020B0604020202020204" pitchFamily="34" charset="0"/>
              <a:ea typeface="微软雅黑" panose="020B0503020204020204" pitchFamily="34" charset="-122"/>
            </a:endParaRPr>
          </a:p>
        </p:txBody>
      </p:sp>
      <p:sp>
        <p:nvSpPr>
          <p:cNvPr id="10270" name="Line 10"/>
          <p:cNvSpPr/>
          <p:nvPr/>
        </p:nvSpPr>
        <p:spPr>
          <a:xfrm>
            <a:off x="8656955" y="3507105"/>
            <a:ext cx="1588" cy="1730375"/>
          </a:xfrm>
          <a:prstGeom prst="line">
            <a:avLst/>
          </a:prstGeom>
          <a:ln w="38100" cap="flat" cmpd="sng">
            <a:solidFill>
              <a:schemeClr val="bg1"/>
            </a:solidFill>
            <a:prstDash val="sysDot"/>
            <a:round/>
            <a:headEnd type="triangle" w="med" len="med"/>
            <a:tailEnd type="triangle" w="med" len="med"/>
          </a:ln>
        </p:spPr>
      </p:sp>
      <p:sp>
        <p:nvSpPr>
          <p:cNvPr id="10271" name="Text Box 11"/>
          <p:cNvSpPr txBox="1"/>
          <p:nvPr/>
        </p:nvSpPr>
        <p:spPr>
          <a:xfrm>
            <a:off x="8750618" y="3370580"/>
            <a:ext cx="484187" cy="2006600"/>
          </a:xfrm>
          <a:prstGeom prst="rect">
            <a:avLst/>
          </a:prstGeom>
          <a:noFill/>
          <a:ln w="9525">
            <a:noFill/>
          </a:ln>
        </p:spPr>
        <p:txBody>
          <a:bodyPr vert="eaVert" lIns="89592" tIns="44797" rIns="89592" bIns="44797" anchor="t" anchorCtr="0">
            <a:spAutoFit/>
          </a:bodyPr>
          <a:p>
            <a:pPr algn="ctr" defTabSz="895350">
              <a:lnSpc>
                <a:spcPct val="125000"/>
              </a:lnSpc>
              <a:spcBef>
                <a:spcPct val="20000"/>
              </a:spcBef>
              <a:buClr>
                <a:schemeClr val="tx2"/>
              </a:buClr>
              <a:buSzPct val="75000"/>
              <a:buFont typeface="Wingdings" panose="05000000000000000000" pitchFamily="2" charset="2"/>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赔款转让回执确认书</a:t>
            </a:r>
            <a:endPar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272" name="组合 10272"/>
          <p:cNvGrpSpPr/>
          <p:nvPr/>
        </p:nvGrpSpPr>
        <p:grpSpPr>
          <a:xfrm>
            <a:off x="7798118" y="2726055"/>
            <a:ext cx="1617662" cy="647700"/>
            <a:chOff x="0" y="0"/>
            <a:chExt cx="2040" cy="1020"/>
          </a:xfrm>
        </p:grpSpPr>
        <p:sp>
          <p:nvSpPr>
            <p:cNvPr id="10273" name="AutoShape 13"/>
            <p:cNvSpPr/>
            <p:nvPr/>
          </p:nvSpPr>
          <p:spPr>
            <a:xfrm>
              <a:off x="0" y="0"/>
              <a:ext cx="2041" cy="1021"/>
            </a:xfrm>
            <a:prstGeom prst="roundRect">
              <a:avLst>
                <a:gd name="adj" fmla="val 11921"/>
              </a:avLst>
            </a:prstGeom>
            <a:gradFill rotWithShape="0">
              <a:gsLst>
                <a:gs pos="0">
                  <a:schemeClr val="accent1"/>
                </a:gs>
                <a:gs pos="100000">
                  <a:srgbClr val="243B57"/>
                </a:gs>
              </a:gsLst>
              <a:lin ang="5400000" scaled="1"/>
              <a:tileRect/>
            </a:gradFill>
            <a:ln w="25400" cap="flat" cmpd="sng">
              <a:solidFill>
                <a:srgbClr val="FEFEFE"/>
              </a:solidFill>
              <a:prstDash val="solid"/>
              <a:round/>
              <a:headEnd type="none" w="med" len="med"/>
              <a:tailEnd type="none" w="med" len="med"/>
            </a:ln>
            <a:effectLst>
              <a:outerShdw dist="53882" dir="2699999" algn="ctr" rotWithShape="0">
                <a:srgbClr val="000000">
                  <a:alpha val="50000"/>
                </a:srgbClr>
              </a:outerShdw>
            </a:effectLst>
          </p:spPr>
          <p:txBody>
            <a:bodyPr wrap="none" anchor="ctr" anchorCtr="0"/>
            <a:p>
              <a:pPr algn="ctr"/>
              <a:endParaRPr lang="zh-CN" altLang="en-US" dirty="0">
                <a:latin typeface="微软雅黑" panose="020B0503020204020204" pitchFamily="34" charset="-122"/>
                <a:ea typeface="微软雅黑" panose="020B0503020204020204" pitchFamily="34" charset="-122"/>
              </a:endParaRPr>
            </a:p>
          </p:txBody>
        </p:sp>
        <p:sp>
          <p:nvSpPr>
            <p:cNvPr id="10274" name="Rectangle 5"/>
            <p:cNvSpPr/>
            <p:nvPr/>
          </p:nvSpPr>
          <p:spPr>
            <a:xfrm>
              <a:off x="254" y="174"/>
              <a:ext cx="1476" cy="665"/>
            </a:xfrm>
            <a:prstGeom prst="rect">
              <a:avLst/>
            </a:prstGeom>
            <a:noFill/>
            <a:ln w="9525">
              <a:noFill/>
            </a:ln>
          </p:spPr>
          <p:txBody>
            <a:bodyPr wrap="none" lIns="90216" tIns="45107" rIns="90216" bIns="45107" anchor="ctr" anchorCtr="0"/>
            <a:p>
              <a:pPr algn="ctr" defTabSz="895350" eaLnBrk="0" hangingPunct="0"/>
              <a:r>
                <a:rPr lang="zh-CN" altLang="en-US"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贷款银行</a:t>
              </a:r>
              <a:endParaRPr lang="zh-CN" altLang="en-US" dirty="0">
                <a:latin typeface="Arial" panose="020B0604020202020204" pitchFamily="34" charset="0"/>
                <a:ea typeface="宋体" panose="02010600030101010101" pitchFamily="2" charset="-122"/>
              </a:endParaRPr>
            </a:p>
          </p:txBody>
        </p:sp>
      </p:grpSp>
      <p:grpSp>
        <p:nvGrpSpPr>
          <p:cNvPr id="23" name="组合 2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1062355" y="252730"/>
            <a:ext cx="6583045" cy="694055"/>
          </a:xfrm>
          <a:prstGeom prst="rect">
            <a:avLst/>
          </a:prstGeom>
          <a:noFill/>
        </p:spPr>
        <p:txBody>
          <a:bodyPr wrap="square" rtlCol="0">
            <a:spAutoFit/>
          </a:bodyPr>
          <a:p>
            <a:pPr lvl="0" algn="l">
              <a:lnSpc>
                <a:spcPct val="140000"/>
              </a:lnSpc>
              <a:buClrTx/>
              <a:buSzTx/>
              <a:buFontTx/>
            </a:pP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中长期出口信用保险</a:t>
            </a:r>
            <a:endParaRPr kumimoji="1"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sp>
        <p:nvSpPr>
          <p:cNvPr id="7175" name="Text Box 11"/>
          <p:cNvSpPr txBox="1"/>
          <p:nvPr/>
        </p:nvSpPr>
        <p:spPr>
          <a:xfrm>
            <a:off x="1204913" y="1476693"/>
            <a:ext cx="3497262" cy="368300"/>
          </a:xfrm>
          <a:prstGeom prst="rect">
            <a:avLst/>
          </a:prstGeom>
          <a:noFill/>
          <a:ln w="9525">
            <a:noFill/>
          </a:ln>
        </p:spPr>
        <p:txBody>
          <a:bodyPr anchor="t" anchorCtr="0">
            <a:spAutoFit/>
            <a:scene3d>
              <a:camera prst="orthographicFront"/>
              <a:lightRig rig="threePt" dir="t"/>
            </a:scene3d>
          </a:bodyPr>
          <a:p>
            <a:r>
              <a:rPr lang="zh-CN" alt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微软雅黑" panose="020B0503020204020204" pitchFamily="34" charset="-122"/>
              </a:rPr>
              <a:t>海外融资租赁保险</a:t>
            </a:r>
            <a:endParaRPr lang="zh-CN" alt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微软雅黑" panose="020B0503020204020204" pitchFamily="34" charset="-122"/>
            </a:endParaRPr>
          </a:p>
        </p:txBody>
      </p:sp>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grpSp>
        <p:nvGrpSpPr>
          <p:cNvPr id="23" name="组合 2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1062355" y="252730"/>
            <a:ext cx="6583045" cy="694055"/>
          </a:xfrm>
          <a:prstGeom prst="rect">
            <a:avLst/>
          </a:prstGeom>
          <a:noFill/>
        </p:spPr>
        <p:txBody>
          <a:bodyPr wrap="square" rtlCol="0">
            <a:spAutoFit/>
          </a:bodyPr>
          <a:lstStyle/>
          <a:p>
            <a:pPr lvl="0" algn="l">
              <a:lnSpc>
                <a:spcPct val="140000"/>
              </a:lnSpc>
              <a:buClrTx/>
              <a:buSzTx/>
              <a:buFontTx/>
            </a:pP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中长期出口信用保险</a:t>
            </a:r>
            <a:endParaRPr kumimoji="1"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graphicFrame>
        <p:nvGraphicFramePr>
          <p:cNvPr id="16394" name="表格 16393"/>
          <p:cNvGraphicFramePr/>
          <p:nvPr/>
        </p:nvGraphicFramePr>
        <p:xfrm>
          <a:off x="1062355" y="1738630"/>
          <a:ext cx="10057765" cy="4932680"/>
        </p:xfrm>
        <a:graphic>
          <a:graphicData uri="http://schemas.openxmlformats.org/drawingml/2006/table">
            <a:tbl>
              <a:tblPr/>
              <a:tblGrid>
                <a:gridCol w="1828800"/>
                <a:gridCol w="8228965"/>
              </a:tblGrid>
              <a:tr h="435610">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b="1" dirty="0">
                          <a:solidFill>
                            <a:srgbClr val="FFFFFF"/>
                          </a:solidFill>
                          <a:latin typeface="Calibri" panose="020F0502020204030204" pitchFamily="34" charset="0"/>
                          <a:ea typeface="微软雅黑" panose="020B0503020204020204" pitchFamily="34" charset="-122"/>
                        </a:rPr>
                        <a:t>承保条件</a:t>
                      </a:r>
                      <a:endParaRPr lang="zh-CN" altLang="en-US" sz="1800" b="1" dirty="0">
                        <a:solidFill>
                          <a:srgbClr val="FFFFFF"/>
                        </a:solidFill>
                        <a:latin typeface="Calibri" panose="020F0502020204030204" pitchFamily="34" charset="0"/>
                        <a:ea typeface="微软雅黑" panose="020B0503020204020204" pitchFamily="34" charset="-122"/>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b="1" dirty="0">
                          <a:solidFill>
                            <a:srgbClr val="FFFFFF"/>
                          </a:solidFill>
                          <a:latin typeface="微软雅黑" panose="020B0503020204020204" pitchFamily="34" charset="-122"/>
                          <a:ea typeface="微软雅黑" panose="020B0503020204020204" pitchFamily="34" charset="-122"/>
                        </a:rPr>
                        <a:t>具体政策</a:t>
                      </a:r>
                      <a:endParaRPr lang="zh-CN" altLang="en-US" sz="1800" b="1" dirty="0">
                        <a:solidFill>
                          <a:srgbClr val="FFFFFF"/>
                        </a:solidFill>
                        <a:latin typeface="微软雅黑" panose="020B0503020204020204" pitchFamily="34" charset="-122"/>
                        <a:ea typeface="微软雅黑" panose="020B0503020204020204" pitchFamily="34" charset="-122"/>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r>
              <a:tr h="640080">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rgbClr val="000000"/>
                          </a:solidFill>
                          <a:latin typeface="Calibri" panose="020F0502020204030204" pitchFamily="34" charset="0"/>
                          <a:ea typeface="微软雅黑" panose="020B0503020204020204" pitchFamily="34" charset="-122"/>
                        </a:rPr>
                        <a:t>中国成分</a:t>
                      </a:r>
                      <a:endParaRPr lang="zh-CN" altLang="en-US" sz="1800" dirty="0">
                        <a:solidFill>
                          <a:srgbClr val="000000"/>
                        </a:solidFill>
                        <a:latin typeface="Calibri" panose="020F0502020204030204" pitchFamily="34" charset="0"/>
                        <a:ea typeface="微软雅黑" panose="020B0503020204020204" pitchFamily="34" charset="-122"/>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algn="ctr">
                        <a:spcBef>
                          <a:spcPct val="20000"/>
                        </a:spcBef>
                        <a:buClrTx/>
                        <a:buSzTx/>
                        <a:buFont typeface="Arial" panose="020B0604020202020204" pitchFamily="34" charset="0"/>
                        <a:buNone/>
                      </a:pPr>
                      <a:r>
                        <a:rPr lang="zh-CN" altLang="en-US" sz="1800" dirty="0">
                          <a:solidFill>
                            <a:srgbClr val="000000"/>
                          </a:solidFill>
                          <a:latin typeface="微软雅黑" panose="020B0503020204020204" pitchFamily="34" charset="-122"/>
                          <a:ea typeface="微软雅黑" panose="020B0503020204020204" pitchFamily="34" charset="-122"/>
                          <a:sym typeface="+mn-ea"/>
                        </a:rPr>
                        <a:t>大型单机和成套设备：不低于60%</a:t>
                      </a:r>
                      <a:endParaRPr lang="zh-CN" altLang="en-US" sz="1800" dirty="0">
                        <a:solidFill>
                          <a:srgbClr val="000000"/>
                        </a:solidFill>
                        <a:latin typeface="微软雅黑" panose="020B0503020204020204" pitchFamily="34" charset="-122"/>
                        <a:ea typeface="微软雅黑" panose="020B0503020204020204" pitchFamily="34" charset="-122"/>
                        <a:sym typeface="+mn-ea"/>
                      </a:endParaRPr>
                    </a:p>
                    <a:p>
                      <a:pPr marL="0" lvl="0" algn="ctr">
                        <a:spcBef>
                          <a:spcPct val="20000"/>
                        </a:spcBef>
                        <a:buClrTx/>
                        <a:buSzTx/>
                        <a:buFont typeface="Arial" panose="020B0604020202020204" pitchFamily="34" charset="0"/>
                        <a:buNone/>
                      </a:pPr>
                      <a:r>
                        <a:rPr lang="zh-CN" altLang="en-US" sz="1800" dirty="0">
                          <a:solidFill>
                            <a:srgbClr val="000000"/>
                          </a:solidFill>
                          <a:latin typeface="微软雅黑" panose="020B0503020204020204" pitchFamily="34" charset="-122"/>
                          <a:ea typeface="微软雅黑" panose="020B0503020204020204" pitchFamily="34" charset="-122"/>
                          <a:sym typeface="+mn-ea"/>
                        </a:rPr>
                        <a:t>高技术高附加值船舶和海洋工程出口项目：不低于40%</a:t>
                      </a:r>
                      <a:endParaRPr lang="zh-CN" altLang="en-US" sz="1800" dirty="0">
                        <a:solidFill>
                          <a:srgbClr val="000000"/>
                        </a:solidFill>
                        <a:latin typeface="微软雅黑" panose="020B0503020204020204" pitchFamily="34" charset="-122"/>
                        <a:ea typeface="微软雅黑" panose="020B0503020204020204" pitchFamily="34" charset="-122"/>
                        <a:sym typeface="+mn-ea"/>
                      </a:endParaRPr>
                    </a:p>
                    <a:p>
                      <a:pPr marL="0" lvl="0" algn="ctr">
                        <a:spcBef>
                          <a:spcPct val="20000"/>
                        </a:spcBef>
                        <a:buClrTx/>
                        <a:buSzTx/>
                        <a:buFont typeface="Arial" panose="020B0604020202020204" pitchFamily="34" charset="0"/>
                        <a:buNone/>
                      </a:pPr>
                      <a:r>
                        <a:rPr lang="zh-CN" altLang="en-US" sz="1800" dirty="0">
                          <a:solidFill>
                            <a:srgbClr val="000000"/>
                          </a:solidFill>
                          <a:latin typeface="微软雅黑" panose="020B0503020204020204" pitchFamily="34" charset="-122"/>
                          <a:ea typeface="微软雅黑" panose="020B0503020204020204" pitchFamily="34" charset="-122"/>
                          <a:sym typeface="+mn-ea"/>
                        </a:rPr>
                        <a:t>对外承包工程项目：不低于35%</a:t>
                      </a:r>
                      <a:endParaRPr lang="zh-CN" altLang="en-US" sz="1800" dirty="0">
                        <a:solidFill>
                          <a:srgbClr val="000000"/>
                        </a:solidFill>
                        <a:latin typeface="微软雅黑" panose="020B0503020204020204" pitchFamily="34" charset="-122"/>
                        <a:ea typeface="微软雅黑" panose="020B0503020204020204" pitchFamily="34" charset="-122"/>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r h="0">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rgbClr val="000000"/>
                          </a:solidFill>
                          <a:latin typeface="Calibri" panose="020F0502020204030204" pitchFamily="34" charset="0"/>
                          <a:ea typeface="微软雅黑" panose="020B0503020204020204" pitchFamily="34" charset="-122"/>
                        </a:rPr>
                        <a:t>预付款</a:t>
                      </a:r>
                      <a:endParaRPr lang="zh-CN" altLang="en-US" sz="1800" dirty="0">
                        <a:solidFill>
                          <a:srgbClr val="000000"/>
                        </a:solidFill>
                        <a:latin typeface="Calibri" panose="020F0502020204030204" pitchFamily="34" charset="0"/>
                        <a:ea typeface="微软雅黑" panose="020B0503020204020204" pitchFamily="34" charset="-122"/>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rgbClr val="000000"/>
                          </a:solidFill>
                          <a:latin typeface="微软雅黑" panose="020B0503020204020204" pitchFamily="34" charset="-122"/>
                          <a:ea typeface="微软雅黑" panose="020B0503020204020204" pitchFamily="34" charset="-122"/>
                        </a:rPr>
                        <a:t>不低于</a:t>
                      </a:r>
                      <a:r>
                        <a:rPr lang="en-US" altLang="x-none" sz="1800" dirty="0">
                          <a:solidFill>
                            <a:srgbClr val="000000"/>
                          </a:solidFill>
                          <a:latin typeface="微软雅黑" panose="020B0503020204020204" pitchFamily="34" charset="-122"/>
                          <a:ea typeface="微软雅黑" panose="020B0503020204020204" pitchFamily="34" charset="-122"/>
                        </a:rPr>
                        <a:t>15%</a:t>
                      </a:r>
                      <a:endParaRPr lang="zh-CN" altLang="en-US" sz="1800" dirty="0">
                        <a:solidFill>
                          <a:srgbClr val="000000"/>
                        </a:solidFill>
                        <a:latin typeface="微软雅黑" panose="020B0503020204020204" pitchFamily="34" charset="-122"/>
                        <a:ea typeface="微软雅黑" panose="020B0503020204020204" pitchFamily="34" charset="-122"/>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r h="365760">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rgbClr val="000000"/>
                          </a:solidFill>
                          <a:latin typeface="Calibri" panose="020F0502020204030204" pitchFamily="34" charset="0"/>
                          <a:ea typeface="微软雅黑" panose="020B0503020204020204" pitchFamily="34" charset="-122"/>
                        </a:rPr>
                        <a:t>保险期限</a:t>
                      </a:r>
                      <a:endParaRPr lang="zh-CN" altLang="en-US" sz="1800" dirty="0">
                        <a:solidFill>
                          <a:srgbClr val="000000"/>
                        </a:solidFill>
                        <a:latin typeface="Calibri" panose="020F0502020204030204" pitchFamily="34" charset="0"/>
                        <a:ea typeface="微软雅黑" panose="020B0503020204020204" pitchFamily="34" charset="-122"/>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en-US" altLang="x-none" sz="1800" dirty="0">
                          <a:solidFill>
                            <a:srgbClr val="000000"/>
                          </a:solidFill>
                          <a:latin typeface="微软雅黑" panose="020B0503020204020204" pitchFamily="34" charset="-122"/>
                          <a:ea typeface="微软雅黑" panose="020B0503020204020204" pitchFamily="34" charset="-122"/>
                        </a:rPr>
                        <a:t>2-15</a:t>
                      </a:r>
                      <a:r>
                        <a:rPr lang="zh-CN" altLang="en-US" sz="1800" dirty="0">
                          <a:solidFill>
                            <a:srgbClr val="000000"/>
                          </a:solidFill>
                          <a:latin typeface="微软雅黑" panose="020B0503020204020204" pitchFamily="34" charset="-122"/>
                          <a:ea typeface="微软雅黑" panose="020B0503020204020204" pitchFamily="34" charset="-122"/>
                        </a:rPr>
                        <a:t>年</a:t>
                      </a:r>
                      <a:endParaRPr lang="zh-CN" altLang="en-US" sz="1800" dirty="0">
                        <a:solidFill>
                          <a:srgbClr val="000000"/>
                        </a:solidFill>
                        <a:latin typeface="微软雅黑" panose="020B0503020204020204" pitchFamily="34" charset="-122"/>
                        <a:ea typeface="微软雅黑" panose="020B0503020204020204" pitchFamily="34" charset="-122"/>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r h="365760">
                <a:tc>
                  <a:txBody>
                    <a:bodyPr/>
                    <a:p>
                      <a:pPr marL="0" lvl="0" indent="0" algn="ctr">
                        <a:spcBef>
                          <a:spcPct val="20000"/>
                        </a:spcBef>
                        <a:buFont typeface="Arial" panose="020B0604020202020204" pitchFamily="34" charset="0"/>
                        <a:buNone/>
                      </a:pPr>
                      <a:r>
                        <a:rPr lang="zh-CN" altLang="en-US" sz="1800" dirty="0">
                          <a:solidFill>
                            <a:srgbClr val="000000"/>
                          </a:solidFill>
                          <a:latin typeface="Calibri" panose="020F0502020204030204" pitchFamily="34" charset="0"/>
                          <a:ea typeface="微软雅黑" panose="020B0503020204020204" pitchFamily="34" charset="-122"/>
                        </a:rPr>
                        <a:t>赔偿比例</a:t>
                      </a:r>
                      <a:endParaRPr lang="zh-CN" altLang="en-US" sz="1800" dirty="0">
                        <a:solidFill>
                          <a:srgbClr val="000000"/>
                        </a:solidFill>
                        <a:latin typeface="Calibri" panose="020F0502020204030204" pitchFamily="34" charset="0"/>
                        <a:ea typeface="微软雅黑" panose="020B0503020204020204" pitchFamily="34" charset="-122"/>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a:p>
                      <a:pPr marL="0" lvl="0" indent="0" algn="ctr">
                        <a:spcBef>
                          <a:spcPct val="20000"/>
                        </a:spcBef>
                        <a:buFont typeface="Arial" panose="020B0604020202020204" pitchFamily="34" charset="0"/>
                        <a:buNone/>
                      </a:pPr>
                      <a:r>
                        <a:rPr lang="zh-CN" altLang="en-US" sz="1800" dirty="0">
                          <a:solidFill>
                            <a:srgbClr val="000000"/>
                          </a:solidFill>
                          <a:latin typeface="微软雅黑" panose="020B0503020204020204" pitchFamily="34" charset="-122"/>
                          <a:ea typeface="微软雅黑" panose="020B0503020204020204" pitchFamily="34" charset="-122"/>
                        </a:rPr>
                        <a:t>买贷、再融资、租赁（金融机构）：最高</a:t>
                      </a:r>
                      <a:r>
                        <a:rPr lang="en-US" altLang="zh-CN" sz="1800" dirty="0">
                          <a:solidFill>
                            <a:srgbClr val="000000"/>
                          </a:solidFill>
                          <a:latin typeface="微软雅黑" panose="020B0503020204020204" pitchFamily="34" charset="-122"/>
                          <a:ea typeface="微软雅黑" panose="020B0503020204020204" pitchFamily="34" charset="-122"/>
                        </a:rPr>
                        <a:t>95%</a:t>
                      </a:r>
                      <a:endParaRPr lang="en-US" altLang="zh-CN" sz="1800" dirty="0">
                        <a:solidFill>
                          <a:srgbClr val="000000"/>
                        </a:solidFill>
                        <a:latin typeface="微软雅黑" panose="020B0503020204020204" pitchFamily="34" charset="-122"/>
                        <a:ea typeface="微软雅黑" panose="020B0503020204020204" pitchFamily="34" charset="-122"/>
                      </a:endParaRPr>
                    </a:p>
                    <a:p>
                      <a:pPr marL="0" lvl="0" indent="0" algn="ctr">
                        <a:spcBef>
                          <a:spcPct val="20000"/>
                        </a:spcBef>
                        <a:buFont typeface="Arial" panose="020B0604020202020204" pitchFamily="34" charset="0"/>
                        <a:buNone/>
                      </a:pPr>
                      <a:r>
                        <a:rPr lang="zh-CN" altLang="en-US" sz="1800" dirty="0">
                          <a:solidFill>
                            <a:srgbClr val="000000"/>
                          </a:solidFill>
                          <a:latin typeface="微软雅黑" panose="020B0503020204020204" pitchFamily="34" charset="-122"/>
                          <a:ea typeface="微软雅黑" panose="020B0503020204020204" pitchFamily="34" charset="-122"/>
                        </a:rPr>
                        <a:t>卖贷、</a:t>
                      </a:r>
                      <a:r>
                        <a:rPr lang="zh-CN" altLang="en-US" sz="1800" dirty="0">
                          <a:solidFill>
                            <a:srgbClr val="000000"/>
                          </a:solidFill>
                          <a:latin typeface="微软雅黑" panose="020B0503020204020204" pitchFamily="34" charset="-122"/>
                          <a:ea typeface="微软雅黑" panose="020B0503020204020204" pitchFamily="34" charset="-122"/>
                          <a:sym typeface="+mn-ea"/>
                        </a:rPr>
                        <a:t>租赁（租赁合同）</a:t>
                      </a:r>
                      <a:r>
                        <a:rPr lang="zh-CN" altLang="en-US" sz="1800" dirty="0">
                          <a:solidFill>
                            <a:srgbClr val="000000"/>
                          </a:solidFill>
                          <a:latin typeface="微软雅黑" panose="020B0503020204020204" pitchFamily="34" charset="-122"/>
                          <a:ea typeface="微软雅黑" panose="020B0503020204020204" pitchFamily="34" charset="-122"/>
                        </a:rPr>
                        <a:t>：最高</a:t>
                      </a:r>
                      <a:r>
                        <a:rPr lang="en-US" altLang="zh-CN" sz="1800" dirty="0">
                          <a:solidFill>
                            <a:srgbClr val="000000"/>
                          </a:solidFill>
                          <a:latin typeface="微软雅黑" panose="020B0503020204020204" pitchFamily="34" charset="-122"/>
                          <a:ea typeface="微软雅黑" panose="020B0503020204020204" pitchFamily="34" charset="-122"/>
                        </a:rPr>
                        <a:t>90%</a:t>
                      </a:r>
                      <a:endParaRPr lang="en-US" altLang="zh-CN" sz="1800" dirty="0">
                        <a:solidFill>
                          <a:srgbClr val="000000"/>
                        </a:solidFill>
                        <a:latin typeface="微软雅黑" panose="020B0503020204020204" pitchFamily="34" charset="-122"/>
                        <a:ea typeface="微软雅黑" panose="020B0503020204020204" pitchFamily="34" charset="-122"/>
                      </a:endParaRPr>
                    </a:p>
                    <a:p>
                      <a:pPr marL="0" lvl="0" indent="0" algn="ctr">
                        <a:spcBef>
                          <a:spcPct val="20000"/>
                        </a:spcBef>
                        <a:buFont typeface="Arial" panose="020B0604020202020204" pitchFamily="34" charset="0"/>
                        <a:buNone/>
                      </a:pPr>
                      <a:r>
                        <a:rPr lang="zh-CN" altLang="en-US" sz="1800" dirty="0">
                          <a:solidFill>
                            <a:srgbClr val="000000"/>
                          </a:solidFill>
                          <a:latin typeface="微软雅黑" panose="020B0503020204020204" pitchFamily="34" charset="-122"/>
                          <a:ea typeface="微软雅黑" panose="020B0503020204020204" pitchFamily="34" charset="-122"/>
                        </a:rPr>
                        <a:t>项目融资：最高</a:t>
                      </a:r>
                      <a:r>
                        <a:rPr lang="en-US" altLang="zh-CN" sz="1800" dirty="0">
                          <a:solidFill>
                            <a:srgbClr val="000000"/>
                          </a:solidFill>
                          <a:latin typeface="微软雅黑" panose="020B0503020204020204" pitchFamily="34" charset="-122"/>
                          <a:ea typeface="微软雅黑" panose="020B0503020204020204" pitchFamily="34" charset="-122"/>
                        </a:rPr>
                        <a:t>70%</a:t>
                      </a:r>
                      <a:endParaRPr lang="en-US" altLang="zh-CN" sz="1800" dirty="0">
                        <a:solidFill>
                          <a:srgbClr val="000000"/>
                        </a:solidFill>
                        <a:latin typeface="微软雅黑" panose="020B0503020204020204" pitchFamily="34" charset="-122"/>
                        <a:ea typeface="微软雅黑" panose="020B0503020204020204" pitchFamily="34" charset="-122"/>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r h="276860">
                <a:tc>
                  <a:txBody>
                    <a:bodyPr/>
                    <a:p>
                      <a:pPr marL="0" lvl="0" indent="0" algn="ctr">
                        <a:spcBef>
                          <a:spcPct val="20000"/>
                        </a:spcBef>
                        <a:buFont typeface="Arial" panose="020B0604020202020204" pitchFamily="34" charset="0"/>
                        <a:buNone/>
                      </a:pPr>
                      <a:r>
                        <a:rPr lang="zh-CN" altLang="en-US" sz="1800" dirty="0">
                          <a:solidFill>
                            <a:srgbClr val="000000"/>
                          </a:solidFill>
                          <a:latin typeface="Calibri" panose="020F0502020204030204" pitchFamily="34" charset="0"/>
                          <a:ea typeface="微软雅黑" panose="020B0503020204020204" pitchFamily="34" charset="-122"/>
                          <a:sym typeface="+mn-ea"/>
                        </a:rPr>
                        <a:t>主权项目</a:t>
                      </a:r>
                      <a:endParaRPr lang="zh-CN" altLang="en-US" sz="1800" dirty="0">
                        <a:solidFill>
                          <a:srgbClr val="000000"/>
                        </a:solidFill>
                        <a:latin typeface="Calibri" panose="020F0502020204030204" pitchFamily="34" charset="0"/>
                        <a:ea typeface="微软雅黑" panose="020B0503020204020204" pitchFamily="34" charset="-122"/>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a:p>
                      <a:pPr marL="0" lvl="0" indent="0" algn="ctr">
                        <a:spcBef>
                          <a:spcPct val="20000"/>
                        </a:spcBef>
                        <a:buFont typeface="Arial" panose="020B0604020202020204" pitchFamily="34" charset="0"/>
                        <a:buNone/>
                      </a:pPr>
                      <a:r>
                        <a:rPr lang="zh-CN" altLang="en-US" sz="1800" dirty="0">
                          <a:solidFill>
                            <a:srgbClr val="000000"/>
                          </a:solidFill>
                          <a:latin typeface="Calibri" panose="020F0502020204030204" pitchFamily="34" charset="0"/>
                          <a:ea typeface="微软雅黑" panose="020B0503020204020204" pitchFamily="34" charset="-122"/>
                          <a:sym typeface="+mn-ea"/>
                        </a:rPr>
                        <a:t>主体资质：</a:t>
                      </a:r>
                      <a:r>
                        <a:rPr lang="zh-CN" altLang="en-US" sz="1800" dirty="0">
                          <a:solidFill>
                            <a:srgbClr val="000000"/>
                          </a:solidFill>
                          <a:latin typeface="微软雅黑" panose="020B0503020204020204" pitchFamily="34" charset="-122"/>
                          <a:ea typeface="微软雅黑" panose="020B0503020204020204" pitchFamily="34" charset="-122"/>
                          <a:sym typeface="+mn-ea"/>
                        </a:rPr>
                        <a:t>获得进口国签署的主权担保函等文件</a:t>
                      </a:r>
                      <a:endParaRPr lang="zh-CN" altLang="en-US" sz="1800" dirty="0">
                        <a:solidFill>
                          <a:srgbClr val="000000"/>
                        </a:solidFill>
                        <a:latin typeface="微软雅黑" panose="020B0503020204020204" pitchFamily="34" charset="-122"/>
                        <a:ea typeface="微软雅黑" panose="020B0503020204020204" pitchFamily="34" charset="-122"/>
                        <a:sym typeface="+mn-ea"/>
                      </a:endParaRPr>
                    </a:p>
                    <a:p>
                      <a:pPr marL="0" lvl="0" indent="0" algn="ctr">
                        <a:spcBef>
                          <a:spcPct val="20000"/>
                        </a:spcBef>
                        <a:buFont typeface="Arial" panose="020B0604020202020204" pitchFamily="34" charset="0"/>
                        <a:buNone/>
                      </a:pPr>
                      <a:r>
                        <a:rPr lang="zh-CN" altLang="en-US" sz="1800" dirty="0">
                          <a:solidFill>
                            <a:srgbClr val="000000"/>
                          </a:solidFill>
                          <a:latin typeface="Calibri" panose="020F0502020204030204" pitchFamily="34" charset="0"/>
                          <a:ea typeface="微软雅黑" panose="020B0503020204020204" pitchFamily="34" charset="-122"/>
                          <a:sym typeface="+mn-ea"/>
                        </a:rPr>
                        <a:t>相关指标：</a:t>
                      </a:r>
                      <a:r>
                        <a:rPr lang="zh-CN" altLang="en-US" sz="1800" dirty="0">
                          <a:latin typeface="微软雅黑" panose="020B0503020204020204" pitchFamily="34" charset="-122"/>
                          <a:ea typeface="微软雅黑" panose="020B0503020204020204" pitchFamily="34" charset="-122"/>
                          <a:sym typeface="+mn-ea"/>
                        </a:rPr>
                        <a:t>在国际警戒线内；</a:t>
                      </a:r>
                      <a:r>
                        <a:rPr lang="zh-CN" altLang="en-US" sz="1800" dirty="0">
                          <a:solidFill>
                            <a:srgbClr val="000000"/>
                          </a:solidFill>
                          <a:latin typeface="Calibri" panose="020F0502020204030204" pitchFamily="34" charset="0"/>
                          <a:ea typeface="微软雅黑" panose="020B0503020204020204" pitchFamily="34" charset="-122"/>
                          <a:sym typeface="+mn-ea"/>
                        </a:rPr>
                        <a:t>债务要求：</a:t>
                      </a:r>
                      <a:r>
                        <a:rPr lang="zh-CN" altLang="en-US" sz="1800" dirty="0">
                          <a:latin typeface="微软雅黑" panose="020B0503020204020204" pitchFamily="34" charset="-122"/>
                          <a:ea typeface="微软雅黑" panose="020B0503020204020204" pitchFamily="34" charset="-122"/>
                          <a:sym typeface="+mn-ea"/>
                        </a:rPr>
                        <a:t>不列入巴黎俱乐部重组范围</a:t>
                      </a:r>
                      <a:endParaRPr lang="zh-CN" altLang="en-US" sz="1800" dirty="0">
                        <a:solidFill>
                          <a:srgbClr val="000000"/>
                        </a:solidFill>
                        <a:latin typeface="微软雅黑" panose="020B0503020204020204" pitchFamily="34" charset="-122"/>
                        <a:ea typeface="微软雅黑" panose="020B0503020204020204" pitchFamily="34" charset="-122"/>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r h="276860">
                <a:tc>
                  <a:txBody>
                    <a:bodyPr/>
                    <a:p>
                      <a:pPr marL="0" lvl="0" indent="0" algn="ctr">
                        <a:spcBef>
                          <a:spcPct val="20000"/>
                        </a:spcBef>
                        <a:buFont typeface="Arial" panose="020B0604020202020204" pitchFamily="34" charset="0"/>
                        <a:buNone/>
                      </a:pPr>
                      <a:r>
                        <a:rPr lang="zh-CN" altLang="en-US" sz="1800" dirty="0">
                          <a:solidFill>
                            <a:srgbClr val="000000"/>
                          </a:solidFill>
                          <a:latin typeface="Calibri" panose="020F0502020204030204" pitchFamily="34" charset="0"/>
                          <a:ea typeface="微软雅黑" panose="020B0503020204020204" pitchFamily="34" charset="-122"/>
                          <a:sym typeface="+mn-ea"/>
                        </a:rPr>
                        <a:t>商业项目</a:t>
                      </a:r>
                      <a:endParaRPr lang="zh-CN" altLang="en-US" sz="1800" dirty="0">
                        <a:solidFill>
                          <a:srgbClr val="000000"/>
                        </a:solidFill>
                        <a:latin typeface="Calibri" panose="020F0502020204030204" pitchFamily="34" charset="0"/>
                        <a:ea typeface="微软雅黑" panose="020B0503020204020204" pitchFamily="34" charset="-122"/>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a:p>
                      <a:pPr marL="0" lvl="0" indent="0" algn="ctr">
                        <a:spcBef>
                          <a:spcPct val="20000"/>
                        </a:spcBef>
                        <a:buFont typeface="Arial" panose="020B0604020202020204" pitchFamily="34" charset="0"/>
                        <a:buNone/>
                      </a:pPr>
                      <a:r>
                        <a:rPr lang="zh-CN" altLang="en-US" sz="1800" dirty="0">
                          <a:latin typeface="微软雅黑" panose="020B0503020204020204" pitchFamily="34" charset="-122"/>
                          <a:ea typeface="微软雅黑" panose="020B0503020204020204" pitchFamily="34" charset="-122"/>
                          <a:sym typeface="+mn-ea"/>
                        </a:rPr>
                        <a:t>借款人财务状况：</a:t>
                      </a:r>
                      <a:r>
                        <a:rPr lang="zh-CN" altLang="en-US" sz="1800" dirty="0">
                          <a:solidFill>
                            <a:srgbClr val="000000"/>
                          </a:solidFill>
                          <a:latin typeface="Calibri" panose="020F0502020204030204" pitchFamily="34" charset="0"/>
                          <a:ea typeface="微软雅黑" panose="020B0503020204020204" pitchFamily="34" charset="-122"/>
                          <a:sym typeface="+mn-ea"/>
                        </a:rPr>
                        <a:t>资产负债率不高于</a:t>
                      </a:r>
                      <a:r>
                        <a:rPr lang="en-US" altLang="zh-CN" sz="1800" dirty="0">
                          <a:solidFill>
                            <a:srgbClr val="000000"/>
                          </a:solidFill>
                          <a:latin typeface="Calibri" panose="020F0502020204030204" pitchFamily="34" charset="0"/>
                          <a:ea typeface="微软雅黑" panose="020B0503020204020204" pitchFamily="34" charset="-122"/>
                          <a:sym typeface="+mn-ea"/>
                        </a:rPr>
                        <a:t>70%</a:t>
                      </a:r>
                      <a:r>
                        <a:rPr lang="zh-CN" sz="1800" dirty="0">
                          <a:solidFill>
                            <a:srgbClr val="000000"/>
                          </a:solidFill>
                          <a:latin typeface="Calibri" panose="020F0502020204030204" pitchFamily="34" charset="0"/>
                          <a:ea typeface="微软雅黑" panose="020B0503020204020204" pitchFamily="34" charset="-122"/>
                          <a:sym typeface="+mn-ea"/>
                        </a:rPr>
                        <a:t>，</a:t>
                      </a:r>
                      <a:r>
                        <a:rPr lang="zh-CN" altLang="en-US" sz="1800" dirty="0">
                          <a:solidFill>
                            <a:srgbClr val="000000"/>
                          </a:solidFill>
                          <a:latin typeface="Calibri" panose="020F0502020204030204" pitchFamily="34" charset="0"/>
                          <a:ea typeface="微软雅黑" panose="020B0503020204020204" pitchFamily="34" charset="-122"/>
                          <a:sym typeface="+mn-ea"/>
                        </a:rPr>
                        <a:t>过去</a:t>
                      </a:r>
                      <a:r>
                        <a:rPr lang="en-US" altLang="x-none" sz="1800" dirty="0">
                          <a:solidFill>
                            <a:srgbClr val="000000"/>
                          </a:solidFill>
                          <a:latin typeface="Calibri" panose="020F0502020204030204" pitchFamily="34" charset="0"/>
                          <a:ea typeface="微软雅黑" panose="020B0503020204020204" pitchFamily="34" charset="-122"/>
                          <a:sym typeface="+mn-ea"/>
                        </a:rPr>
                        <a:t>3</a:t>
                      </a:r>
                      <a:r>
                        <a:rPr lang="zh-CN" altLang="en-US" sz="1800" dirty="0">
                          <a:solidFill>
                            <a:srgbClr val="000000"/>
                          </a:solidFill>
                          <a:latin typeface="Calibri" panose="020F0502020204030204" pitchFamily="34" charset="0"/>
                          <a:ea typeface="微软雅黑" panose="020B0503020204020204" pitchFamily="34" charset="-122"/>
                          <a:sym typeface="+mn-ea"/>
                        </a:rPr>
                        <a:t>年累计盈利</a:t>
                      </a:r>
                      <a:endParaRPr lang="zh-CN" altLang="en-US" sz="1800" dirty="0">
                        <a:solidFill>
                          <a:srgbClr val="000000"/>
                        </a:solidFill>
                        <a:latin typeface="Calibri" panose="020F0502020204030204" pitchFamily="34" charset="0"/>
                        <a:ea typeface="微软雅黑" panose="020B0503020204020204" pitchFamily="34" charset="-122"/>
                        <a:sym typeface="+mn-ea"/>
                      </a:endParaRPr>
                    </a:p>
                    <a:p>
                      <a:pPr marL="0" lvl="0" indent="0" algn="ctr">
                        <a:spcBef>
                          <a:spcPct val="20000"/>
                        </a:spcBef>
                        <a:buFont typeface="Arial" panose="020B0604020202020204" pitchFamily="34" charset="0"/>
                        <a:buNone/>
                      </a:pPr>
                      <a:r>
                        <a:rPr lang="zh-CN" altLang="en-US" sz="1800" dirty="0">
                          <a:latin typeface="微软雅黑" panose="020B0503020204020204" pitchFamily="34" charset="-122"/>
                          <a:ea typeface="微软雅黑" panose="020B0503020204020204" pitchFamily="34" charset="-122"/>
                          <a:sym typeface="+mn-ea"/>
                        </a:rPr>
                        <a:t>项目经济可行性：</a:t>
                      </a:r>
                      <a:r>
                        <a:rPr lang="zh-CN" altLang="en-US" sz="1800" dirty="0">
                          <a:solidFill>
                            <a:srgbClr val="000000"/>
                          </a:solidFill>
                          <a:latin typeface="微软雅黑" panose="020B0503020204020204" pitchFamily="34" charset="-122"/>
                          <a:ea typeface="微软雅黑" panose="020B0503020204020204" pitchFamily="34" charset="-122"/>
                          <a:sym typeface="+mn-ea"/>
                        </a:rPr>
                        <a:t>项目产生的现金流能够覆盖贷款本息</a:t>
                      </a:r>
                      <a:endParaRPr lang="zh-CN" altLang="en-US" sz="1800" dirty="0">
                        <a:solidFill>
                          <a:srgbClr val="000000"/>
                        </a:solidFill>
                        <a:latin typeface="微软雅黑" panose="020B0503020204020204" pitchFamily="34" charset="-122"/>
                        <a:ea typeface="微软雅黑" panose="020B0503020204020204" pitchFamily="34" charset="-122"/>
                        <a:sym typeface="+mn-ea"/>
                      </a:endParaRPr>
                    </a:p>
                    <a:p>
                      <a:pPr marL="0" lvl="0" indent="0" algn="ctr">
                        <a:spcBef>
                          <a:spcPct val="20000"/>
                        </a:spcBef>
                        <a:buFont typeface="Arial" panose="020B0604020202020204" pitchFamily="34" charset="0"/>
                        <a:buNone/>
                      </a:pPr>
                      <a:r>
                        <a:rPr lang="zh-CN" altLang="en-US" sz="1800" dirty="0">
                          <a:latin typeface="微软雅黑" panose="020B0503020204020204" pitchFamily="34" charset="-122"/>
                          <a:ea typeface="微软雅黑" panose="020B0503020204020204" pitchFamily="34" charset="-122"/>
                          <a:sym typeface="+mn-ea"/>
                        </a:rPr>
                        <a:t>项目担保措施：</a:t>
                      </a:r>
                      <a:r>
                        <a:rPr lang="zh-CN" altLang="en-US" sz="1800" dirty="0">
                          <a:solidFill>
                            <a:srgbClr val="000000"/>
                          </a:solidFill>
                          <a:latin typeface="Calibri" panose="020F0502020204030204" pitchFamily="34" charset="0"/>
                          <a:ea typeface="微软雅黑" panose="020B0503020204020204" pitchFamily="34" charset="-122"/>
                          <a:sym typeface="+mn-ea"/>
                        </a:rPr>
                        <a:t>人的担保：要求同借款人；物的担保：覆盖还本付息</a:t>
                      </a:r>
                      <a:endParaRPr lang="zh-CN" altLang="en-US" sz="1800" dirty="0">
                        <a:solidFill>
                          <a:srgbClr val="000000"/>
                        </a:solidFill>
                        <a:latin typeface="微软雅黑" panose="020B0503020204020204" pitchFamily="34" charset="-122"/>
                        <a:ea typeface="微软雅黑" panose="020B0503020204020204" pitchFamily="34" charset="-122"/>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bl>
          </a:graphicData>
        </a:graphic>
      </p:graphicFrame>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sp>
        <p:nvSpPr>
          <p:cNvPr id="2" name="文本框 1"/>
          <p:cNvSpPr txBox="1"/>
          <p:nvPr/>
        </p:nvSpPr>
        <p:spPr>
          <a:xfrm>
            <a:off x="849630" y="946785"/>
            <a:ext cx="2621280" cy="607695"/>
          </a:xfrm>
          <a:prstGeom prst="rect">
            <a:avLst/>
          </a:prstGeom>
          <a:noFill/>
        </p:spPr>
        <p:txBody>
          <a:bodyPr wrap="none" rtlCol="0">
            <a:spAutoFit/>
            <a:scene3d>
              <a:camera prst="orthographicFront"/>
              <a:lightRig rig="threePt" dir="t"/>
            </a:scene3d>
          </a:bodyPr>
          <a:p>
            <a:pPr lvl="0" algn="l">
              <a:lnSpc>
                <a:spcPct val="140000"/>
              </a:lnSpc>
              <a:buClrTx/>
              <a:buSzTx/>
              <a:buFontTx/>
            </a:pPr>
            <a:r>
              <a:rPr lang="zh-CN" alt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中长期险保险要点</a:t>
            </a:r>
            <a:endParaRPr kumimoji="1" lang="zh-CN" alt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grpSp>
        <p:nvGrpSpPr>
          <p:cNvPr id="23" name="组合 2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1062566" y="252517"/>
            <a:ext cx="3937002" cy="694055"/>
          </a:xfrm>
          <a:prstGeom prst="rect">
            <a:avLst/>
          </a:prstGeom>
          <a:noFill/>
        </p:spPr>
        <p:txBody>
          <a:bodyPr wrap="square" rtlCol="0">
            <a:spAutoFit/>
          </a:bodyPr>
          <a:lstStyle/>
          <a:p>
            <a:pPr lvl="0" algn="l">
              <a:lnSpc>
                <a:spcPct val="140000"/>
              </a:lnSpc>
              <a:buClrTx/>
              <a:buSzTx/>
              <a:buFontTx/>
            </a:pP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海外投资保险</a:t>
            </a:r>
            <a:endParaRPr kumimoji="1"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grpSp>
        <p:nvGrpSpPr>
          <p:cNvPr id="12" name="组合 11"/>
          <p:cNvGrpSpPr/>
          <p:nvPr/>
        </p:nvGrpSpPr>
        <p:grpSpPr>
          <a:xfrm>
            <a:off x="5382895" y="1529080"/>
            <a:ext cx="4973320" cy="913130"/>
            <a:chOff x="7052" y="2408"/>
            <a:chExt cx="7466" cy="1438"/>
          </a:xfrm>
        </p:grpSpPr>
        <p:sp>
          <p:nvSpPr>
            <p:cNvPr id="4" name="îŝļiḓè"/>
            <p:cNvSpPr/>
            <p:nvPr/>
          </p:nvSpPr>
          <p:spPr>
            <a:xfrm>
              <a:off x="7052" y="2536"/>
              <a:ext cx="1343" cy="1302"/>
            </a:xfrm>
            <a:prstGeom prst="flowChartOffpageConnector">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91440" anchor="ctr">
              <a:normAutofit/>
            </a:bodyPr>
            <a:lstStyle>
              <a:defPPr>
                <a:defRPr lang="zh-CN"/>
              </a:defPPr>
              <a:lvl1pPr algn="l" rtl="0" fontAlgn="base">
                <a:spcBef>
                  <a:spcPct val="0"/>
                </a:spcBef>
                <a:spcAft>
                  <a:spcPct val="0"/>
                </a:spcAft>
                <a:buFont typeface="Arial" panose="020B0604020202020204" pitchFamily="34" charset="0"/>
                <a:defRPr kern="1200">
                  <a:solidFill>
                    <a:schemeClr val="lt1"/>
                  </a:solidFill>
                  <a:latin typeface="+mn-lt"/>
                  <a:ea typeface="+mn-ea"/>
                  <a:cs typeface="+mn-cs"/>
                </a:defRPr>
              </a:lvl1pPr>
              <a:lvl2pPr marL="457200" algn="l" rtl="0" fontAlgn="base">
                <a:spcBef>
                  <a:spcPct val="0"/>
                </a:spcBef>
                <a:spcAft>
                  <a:spcPct val="0"/>
                </a:spcAft>
                <a:buFont typeface="Arial" panose="020B0604020202020204" pitchFamily="34" charset="0"/>
                <a:defRPr kern="1200">
                  <a:solidFill>
                    <a:schemeClr val="lt1"/>
                  </a:solidFill>
                  <a:latin typeface="+mn-lt"/>
                  <a:ea typeface="+mn-ea"/>
                  <a:cs typeface="+mn-cs"/>
                </a:defRPr>
              </a:lvl2pPr>
              <a:lvl3pPr marL="914400" algn="l" rtl="0" fontAlgn="base">
                <a:spcBef>
                  <a:spcPct val="0"/>
                </a:spcBef>
                <a:spcAft>
                  <a:spcPct val="0"/>
                </a:spcAft>
                <a:buFont typeface="Arial" panose="020B0604020202020204" pitchFamily="34" charset="0"/>
                <a:defRPr kern="1200">
                  <a:solidFill>
                    <a:schemeClr val="lt1"/>
                  </a:solidFill>
                  <a:latin typeface="+mn-lt"/>
                  <a:ea typeface="+mn-ea"/>
                  <a:cs typeface="+mn-cs"/>
                </a:defRPr>
              </a:lvl3pPr>
              <a:lvl4pPr marL="1371600" algn="l" rtl="0" fontAlgn="base">
                <a:spcBef>
                  <a:spcPct val="0"/>
                </a:spcBef>
                <a:spcAft>
                  <a:spcPct val="0"/>
                </a:spcAft>
                <a:buFont typeface="Arial" panose="020B0604020202020204" pitchFamily="34" charset="0"/>
                <a:defRPr kern="1200">
                  <a:solidFill>
                    <a:schemeClr val="lt1"/>
                  </a:solidFill>
                  <a:latin typeface="+mn-lt"/>
                  <a:ea typeface="+mn-ea"/>
                  <a:cs typeface="+mn-cs"/>
                </a:defRPr>
              </a:lvl4pPr>
              <a:lvl5pPr marL="1828800" algn="l" rtl="0" fontAlgn="base">
                <a:spcBef>
                  <a:spcPct val="0"/>
                </a:spcBef>
                <a:spcAft>
                  <a:spcPct val="0"/>
                </a:spcAft>
                <a:buFont typeface="Arial" panose="020B0604020202020204"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defRPr/>
              </a:pPr>
              <a:r>
                <a:rPr lang="en-US" sz="1600" b="1" noProof="1">
                  <a:solidFill>
                    <a:schemeClr val="bg1"/>
                  </a:solidFill>
                  <a:latin typeface="微软雅黑" panose="020B0503020204020204" pitchFamily="34" charset="-122"/>
                  <a:ea typeface="微软雅黑" panose="020B0503020204020204" pitchFamily="34" charset="-122"/>
                </a:rPr>
                <a:t>01</a:t>
              </a:r>
              <a:endParaRPr lang="en-US" sz="1600" b="1" noProof="1">
                <a:solidFill>
                  <a:schemeClr val="bg1"/>
                </a:solidFill>
                <a:latin typeface="微软雅黑" panose="020B0503020204020204" pitchFamily="34" charset="-122"/>
                <a:ea typeface="微软雅黑" panose="020B0503020204020204" pitchFamily="34" charset="-122"/>
              </a:endParaRPr>
            </a:p>
          </p:txBody>
        </p:sp>
        <p:sp>
          <p:nvSpPr>
            <p:cNvPr id="5" name="íṧḻîḍè"/>
            <p:cNvSpPr txBox="1"/>
            <p:nvPr/>
          </p:nvSpPr>
          <p:spPr>
            <a:xfrm>
              <a:off x="8636" y="2408"/>
              <a:ext cx="5882" cy="1438"/>
            </a:xfrm>
            <a:prstGeom prst="rect">
              <a:avLst/>
            </a:prstGeom>
            <a:noFill/>
          </p:spPr>
          <p:txBody>
            <a:bodyPr lIns="0" tIns="0" rIns="0" bIns="0"/>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fontAlgn="auto">
                <a:lnSpc>
                  <a:spcPct val="120000"/>
                </a:lnSpc>
                <a:defRPr/>
              </a:pPr>
              <a:r>
                <a:rPr lang="zh-CN" altLang="en-US" sz="1600" b="1" dirty="0">
                  <a:solidFill>
                    <a:schemeClr val="bg1"/>
                  </a:solidFill>
                  <a:latin typeface="微软雅黑" panose="020B0503020204020204" pitchFamily="34" charset="-122"/>
                  <a:ea typeface="微软雅黑" panose="020B0503020204020204" pitchFamily="34" charset="-122"/>
                  <a:sym typeface="+mn-ea"/>
                </a:rPr>
                <a:t>损失补偿</a:t>
              </a:r>
              <a:endParaRPr lang="zh-CN" altLang="en-US" sz="1600" noProof="1">
                <a:solidFill>
                  <a:schemeClr val="bg1"/>
                </a:solidFill>
                <a:latin typeface="微软雅黑" panose="020B0503020204020204" pitchFamily="34" charset="-122"/>
                <a:ea typeface="微软雅黑" panose="020B0503020204020204" pitchFamily="34" charset="-122"/>
                <a:sym typeface="+mn-ea"/>
              </a:endParaRPr>
            </a:p>
            <a:p>
              <a:pPr algn="just" fontAlgn="auto">
                <a:lnSpc>
                  <a:spcPct val="120000"/>
                </a:lnSpc>
                <a:defRPr/>
              </a:pPr>
              <a:r>
                <a:rPr lang="zh-CN" altLang="en-US" sz="1600" dirty="0">
                  <a:solidFill>
                    <a:schemeClr val="bg1"/>
                  </a:solidFill>
                  <a:latin typeface="微软雅黑" panose="020B0503020204020204" pitchFamily="34" charset="-122"/>
                  <a:ea typeface="微软雅黑" panose="020B0503020204020204" pitchFamily="34" charset="-122"/>
                  <a:sym typeface="+mn-ea"/>
                </a:rPr>
                <a:t>对投资者和融资银行因发生承保风险而遭受的损失提供经济补偿</a:t>
              </a:r>
              <a:r>
                <a:rPr lang="zh-CN" altLang="en-US" sz="1600" noProof="1">
                  <a:solidFill>
                    <a:schemeClr val="bg1"/>
                  </a:solidFill>
                  <a:latin typeface="微软雅黑" panose="020B0503020204020204" pitchFamily="34" charset="-122"/>
                  <a:ea typeface="微软雅黑" panose="020B0503020204020204" pitchFamily="34" charset="-122"/>
                  <a:sym typeface="+mn-ea"/>
                </a:rPr>
                <a:t>。</a:t>
              </a:r>
              <a:endParaRPr lang="zh-CN" altLang="en-US" sz="1600" noProof="1">
                <a:solidFill>
                  <a:schemeClr val="bg1"/>
                </a:solidFill>
                <a:latin typeface="微软雅黑" panose="020B0503020204020204" pitchFamily="34" charset="-122"/>
                <a:ea typeface="微软雅黑" panose="020B0503020204020204" pitchFamily="34" charset="-122"/>
                <a:sym typeface="+mn-ea"/>
              </a:endParaRPr>
            </a:p>
          </p:txBody>
        </p:sp>
      </p:grpSp>
      <p:grpSp>
        <p:nvGrpSpPr>
          <p:cNvPr id="14" name="组合 13"/>
          <p:cNvGrpSpPr/>
          <p:nvPr/>
        </p:nvGrpSpPr>
        <p:grpSpPr>
          <a:xfrm>
            <a:off x="5382895" y="3113405"/>
            <a:ext cx="4973320" cy="913130"/>
            <a:chOff x="7052" y="2408"/>
            <a:chExt cx="7466" cy="1438"/>
          </a:xfrm>
        </p:grpSpPr>
        <p:sp>
          <p:nvSpPr>
            <p:cNvPr id="16" name="îŝļiḓè"/>
            <p:cNvSpPr/>
            <p:nvPr/>
          </p:nvSpPr>
          <p:spPr>
            <a:xfrm>
              <a:off x="7052" y="2536"/>
              <a:ext cx="1343" cy="1302"/>
            </a:xfrm>
            <a:prstGeom prst="flowChartOffpageConnector">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91440" anchor="ctr">
              <a:normAutofit/>
            </a:bodyPr>
            <a:lstStyle>
              <a:defPPr>
                <a:defRPr lang="zh-CN"/>
              </a:defPPr>
              <a:lvl1pPr algn="l" rtl="0" fontAlgn="base">
                <a:spcBef>
                  <a:spcPct val="0"/>
                </a:spcBef>
                <a:spcAft>
                  <a:spcPct val="0"/>
                </a:spcAft>
                <a:buFont typeface="Arial" panose="020B0604020202020204" pitchFamily="34" charset="0"/>
                <a:defRPr kern="1200">
                  <a:solidFill>
                    <a:schemeClr val="lt1"/>
                  </a:solidFill>
                  <a:latin typeface="+mn-lt"/>
                  <a:ea typeface="+mn-ea"/>
                  <a:cs typeface="+mn-cs"/>
                </a:defRPr>
              </a:lvl1pPr>
              <a:lvl2pPr marL="457200" algn="l" rtl="0" fontAlgn="base">
                <a:spcBef>
                  <a:spcPct val="0"/>
                </a:spcBef>
                <a:spcAft>
                  <a:spcPct val="0"/>
                </a:spcAft>
                <a:buFont typeface="Arial" panose="020B0604020202020204" pitchFamily="34" charset="0"/>
                <a:defRPr kern="1200">
                  <a:solidFill>
                    <a:schemeClr val="lt1"/>
                  </a:solidFill>
                  <a:latin typeface="+mn-lt"/>
                  <a:ea typeface="+mn-ea"/>
                  <a:cs typeface="+mn-cs"/>
                </a:defRPr>
              </a:lvl2pPr>
              <a:lvl3pPr marL="914400" algn="l" rtl="0" fontAlgn="base">
                <a:spcBef>
                  <a:spcPct val="0"/>
                </a:spcBef>
                <a:spcAft>
                  <a:spcPct val="0"/>
                </a:spcAft>
                <a:buFont typeface="Arial" panose="020B0604020202020204" pitchFamily="34" charset="0"/>
                <a:defRPr kern="1200">
                  <a:solidFill>
                    <a:schemeClr val="lt1"/>
                  </a:solidFill>
                  <a:latin typeface="+mn-lt"/>
                  <a:ea typeface="+mn-ea"/>
                  <a:cs typeface="+mn-cs"/>
                </a:defRPr>
              </a:lvl3pPr>
              <a:lvl4pPr marL="1371600" algn="l" rtl="0" fontAlgn="base">
                <a:spcBef>
                  <a:spcPct val="0"/>
                </a:spcBef>
                <a:spcAft>
                  <a:spcPct val="0"/>
                </a:spcAft>
                <a:buFont typeface="Arial" panose="020B0604020202020204" pitchFamily="34" charset="0"/>
                <a:defRPr kern="1200">
                  <a:solidFill>
                    <a:schemeClr val="lt1"/>
                  </a:solidFill>
                  <a:latin typeface="+mn-lt"/>
                  <a:ea typeface="+mn-ea"/>
                  <a:cs typeface="+mn-cs"/>
                </a:defRPr>
              </a:lvl4pPr>
              <a:lvl5pPr marL="1828800" algn="l" rtl="0" fontAlgn="base">
                <a:spcBef>
                  <a:spcPct val="0"/>
                </a:spcBef>
                <a:spcAft>
                  <a:spcPct val="0"/>
                </a:spcAft>
                <a:buFont typeface="Arial" panose="020B0604020202020204"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defRPr/>
              </a:pPr>
              <a:r>
                <a:rPr lang="en-US" sz="1600" b="1" noProof="1">
                  <a:solidFill>
                    <a:schemeClr val="bg1"/>
                  </a:solidFill>
                  <a:latin typeface="微软雅黑" panose="020B0503020204020204" pitchFamily="34" charset="-122"/>
                  <a:ea typeface="微软雅黑" panose="020B0503020204020204" pitchFamily="34" charset="-122"/>
                </a:rPr>
                <a:t>02</a:t>
              </a:r>
              <a:endParaRPr lang="en-US" sz="1600" b="1" noProof="1">
                <a:solidFill>
                  <a:schemeClr val="bg1"/>
                </a:solidFill>
                <a:latin typeface="微软雅黑" panose="020B0503020204020204" pitchFamily="34" charset="-122"/>
                <a:ea typeface="微软雅黑" panose="020B0503020204020204" pitchFamily="34" charset="-122"/>
              </a:endParaRPr>
            </a:p>
          </p:txBody>
        </p:sp>
        <p:sp>
          <p:nvSpPr>
            <p:cNvPr id="17" name="íṧḻîḍè"/>
            <p:cNvSpPr txBox="1"/>
            <p:nvPr/>
          </p:nvSpPr>
          <p:spPr>
            <a:xfrm>
              <a:off x="8636" y="2408"/>
              <a:ext cx="5882" cy="1438"/>
            </a:xfrm>
            <a:prstGeom prst="rect">
              <a:avLst/>
            </a:prstGeom>
            <a:noFill/>
          </p:spPr>
          <p:txBody>
            <a:bodyPr lIns="0" tIns="0" rIns="0" bIns="0"/>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fontAlgn="auto">
                <a:lnSpc>
                  <a:spcPct val="120000"/>
                </a:lnSpc>
                <a:defRPr/>
              </a:pPr>
              <a:r>
                <a:rPr lang="zh-CN" altLang="en-US"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融资便利</a:t>
              </a:r>
              <a:endParaRPr lang="zh-CN" altLang="en-US" sz="1600" noProof="1">
                <a:solidFill>
                  <a:schemeClr val="bg1"/>
                </a:solidFill>
                <a:latin typeface="微软雅黑" panose="020B0503020204020204" pitchFamily="34" charset="-122"/>
                <a:ea typeface="微软雅黑" panose="020B0503020204020204" pitchFamily="34" charset="-122"/>
                <a:sym typeface="+mn-ea"/>
              </a:endParaRPr>
            </a:p>
            <a:p>
              <a:pPr algn="just" fontAlgn="auto">
                <a:lnSpc>
                  <a:spcPct val="120000"/>
                </a:lnSpc>
                <a:defRPr/>
              </a:pP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解除银行对高风险业务的顾虑，提升借款人信用等级，使其更容易在资金市场上获得融资支持</a:t>
              </a:r>
              <a:r>
                <a:rPr lang="zh-CN" altLang="en-US" sz="1600" noProof="1">
                  <a:solidFill>
                    <a:schemeClr val="bg1"/>
                  </a:solidFill>
                  <a:latin typeface="微软雅黑" panose="020B0503020204020204" pitchFamily="34" charset="-122"/>
                  <a:ea typeface="微软雅黑" panose="020B0503020204020204" pitchFamily="34" charset="-122"/>
                  <a:sym typeface="+mn-ea"/>
                </a:rPr>
                <a:t>。</a:t>
              </a:r>
              <a:endParaRPr lang="zh-CN" altLang="en-US" sz="1600" noProof="1">
                <a:solidFill>
                  <a:schemeClr val="bg1"/>
                </a:solidFill>
                <a:latin typeface="微软雅黑" panose="020B0503020204020204" pitchFamily="34" charset="-122"/>
                <a:ea typeface="微软雅黑" panose="020B0503020204020204" pitchFamily="34" charset="-122"/>
                <a:sym typeface="+mn-ea"/>
              </a:endParaRPr>
            </a:p>
          </p:txBody>
        </p:sp>
      </p:grpSp>
      <p:grpSp>
        <p:nvGrpSpPr>
          <p:cNvPr id="35" name="组合 34"/>
          <p:cNvGrpSpPr/>
          <p:nvPr/>
        </p:nvGrpSpPr>
        <p:grpSpPr>
          <a:xfrm>
            <a:off x="5382895" y="4688205"/>
            <a:ext cx="4973320" cy="913130"/>
            <a:chOff x="7052" y="2408"/>
            <a:chExt cx="7466" cy="1438"/>
          </a:xfrm>
        </p:grpSpPr>
        <p:sp>
          <p:nvSpPr>
            <p:cNvPr id="36" name="îŝļiḓè"/>
            <p:cNvSpPr/>
            <p:nvPr/>
          </p:nvSpPr>
          <p:spPr>
            <a:xfrm>
              <a:off x="7052" y="2536"/>
              <a:ext cx="1343" cy="1302"/>
            </a:xfrm>
            <a:prstGeom prst="flowChartOffpageConnector">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91440" anchor="ctr">
              <a:normAutofit/>
            </a:bodyPr>
            <a:lstStyle>
              <a:defPPr>
                <a:defRPr lang="zh-CN"/>
              </a:defPPr>
              <a:lvl1pPr algn="l" rtl="0" fontAlgn="base">
                <a:spcBef>
                  <a:spcPct val="0"/>
                </a:spcBef>
                <a:spcAft>
                  <a:spcPct val="0"/>
                </a:spcAft>
                <a:buFont typeface="Arial" panose="020B0604020202020204" pitchFamily="34" charset="0"/>
                <a:defRPr kern="1200">
                  <a:solidFill>
                    <a:schemeClr val="lt1"/>
                  </a:solidFill>
                  <a:latin typeface="+mn-lt"/>
                  <a:ea typeface="+mn-ea"/>
                  <a:cs typeface="+mn-cs"/>
                </a:defRPr>
              </a:lvl1pPr>
              <a:lvl2pPr marL="457200" algn="l" rtl="0" fontAlgn="base">
                <a:spcBef>
                  <a:spcPct val="0"/>
                </a:spcBef>
                <a:spcAft>
                  <a:spcPct val="0"/>
                </a:spcAft>
                <a:buFont typeface="Arial" panose="020B0604020202020204" pitchFamily="34" charset="0"/>
                <a:defRPr kern="1200">
                  <a:solidFill>
                    <a:schemeClr val="lt1"/>
                  </a:solidFill>
                  <a:latin typeface="+mn-lt"/>
                  <a:ea typeface="+mn-ea"/>
                  <a:cs typeface="+mn-cs"/>
                </a:defRPr>
              </a:lvl2pPr>
              <a:lvl3pPr marL="914400" algn="l" rtl="0" fontAlgn="base">
                <a:spcBef>
                  <a:spcPct val="0"/>
                </a:spcBef>
                <a:spcAft>
                  <a:spcPct val="0"/>
                </a:spcAft>
                <a:buFont typeface="Arial" panose="020B0604020202020204" pitchFamily="34" charset="0"/>
                <a:defRPr kern="1200">
                  <a:solidFill>
                    <a:schemeClr val="lt1"/>
                  </a:solidFill>
                  <a:latin typeface="+mn-lt"/>
                  <a:ea typeface="+mn-ea"/>
                  <a:cs typeface="+mn-cs"/>
                </a:defRPr>
              </a:lvl3pPr>
              <a:lvl4pPr marL="1371600" algn="l" rtl="0" fontAlgn="base">
                <a:spcBef>
                  <a:spcPct val="0"/>
                </a:spcBef>
                <a:spcAft>
                  <a:spcPct val="0"/>
                </a:spcAft>
                <a:buFont typeface="Arial" panose="020B0604020202020204" pitchFamily="34" charset="0"/>
                <a:defRPr kern="1200">
                  <a:solidFill>
                    <a:schemeClr val="lt1"/>
                  </a:solidFill>
                  <a:latin typeface="+mn-lt"/>
                  <a:ea typeface="+mn-ea"/>
                  <a:cs typeface="+mn-cs"/>
                </a:defRPr>
              </a:lvl4pPr>
              <a:lvl5pPr marL="1828800" algn="l" rtl="0" fontAlgn="base">
                <a:spcBef>
                  <a:spcPct val="0"/>
                </a:spcBef>
                <a:spcAft>
                  <a:spcPct val="0"/>
                </a:spcAft>
                <a:buFont typeface="Arial" panose="020B0604020202020204"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defRPr/>
              </a:pPr>
              <a:r>
                <a:rPr lang="en-US" sz="1600" b="1" noProof="1">
                  <a:solidFill>
                    <a:schemeClr val="bg1"/>
                  </a:solidFill>
                  <a:latin typeface="微软雅黑" panose="020B0503020204020204" pitchFamily="34" charset="-122"/>
                  <a:ea typeface="微软雅黑" panose="020B0503020204020204" pitchFamily="34" charset="-122"/>
                </a:rPr>
                <a:t>03</a:t>
              </a:r>
              <a:endParaRPr lang="en-US" sz="1600" b="1" noProof="1">
                <a:solidFill>
                  <a:schemeClr val="bg1"/>
                </a:solidFill>
                <a:latin typeface="微软雅黑" panose="020B0503020204020204" pitchFamily="34" charset="-122"/>
                <a:ea typeface="微软雅黑" panose="020B0503020204020204" pitchFamily="34" charset="-122"/>
              </a:endParaRPr>
            </a:p>
          </p:txBody>
        </p:sp>
        <p:sp>
          <p:nvSpPr>
            <p:cNvPr id="37" name="íṧḻîḍè"/>
            <p:cNvSpPr txBox="1"/>
            <p:nvPr/>
          </p:nvSpPr>
          <p:spPr>
            <a:xfrm>
              <a:off x="8636" y="2408"/>
              <a:ext cx="5882" cy="1438"/>
            </a:xfrm>
            <a:prstGeom prst="rect">
              <a:avLst/>
            </a:prstGeom>
            <a:noFill/>
          </p:spPr>
          <p:txBody>
            <a:bodyPr lIns="0" tIns="0" rIns="0" bIns="0"/>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fontAlgn="auto">
                <a:lnSpc>
                  <a:spcPct val="120000"/>
                </a:lnSpc>
                <a:defRPr/>
              </a:pPr>
              <a:r>
                <a:rPr lang="zh-CN" altLang="en-US"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风险管理</a:t>
              </a:r>
              <a:endParaRPr lang="zh-CN" altLang="en-US" sz="1600" noProof="1">
                <a:solidFill>
                  <a:schemeClr val="bg1"/>
                </a:solidFill>
                <a:latin typeface="微软雅黑" panose="020B0503020204020204" pitchFamily="34" charset="-122"/>
                <a:ea typeface="微软雅黑" panose="020B0503020204020204" pitchFamily="34" charset="-122"/>
                <a:sym typeface="+mn-ea"/>
              </a:endParaRPr>
            </a:p>
            <a:p>
              <a:pPr algn="just" fontAlgn="auto">
                <a:lnSpc>
                  <a:spcPct val="120000"/>
                </a:lnSpc>
                <a:defRPr/>
              </a:pP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投资者可以借助海外投资保险搭建有效的风险防范机制，提升企业投资风险管理水平</a:t>
              </a:r>
              <a:r>
                <a:rPr lang="zh-CN" altLang="en-US" sz="1600" noProof="1">
                  <a:solidFill>
                    <a:schemeClr val="bg1"/>
                  </a:solidFill>
                  <a:latin typeface="微软雅黑" panose="020B0503020204020204" pitchFamily="34" charset="-122"/>
                  <a:ea typeface="微软雅黑" panose="020B0503020204020204" pitchFamily="34" charset="-122"/>
                  <a:sym typeface="+mn-ea"/>
                </a:rPr>
                <a:t>。</a:t>
              </a:r>
              <a:endParaRPr lang="zh-CN" altLang="en-US" sz="1600" noProof="1">
                <a:solidFill>
                  <a:schemeClr val="bg1"/>
                </a:solidFill>
                <a:latin typeface="微软雅黑" panose="020B0503020204020204" pitchFamily="34" charset="-122"/>
                <a:ea typeface="微软雅黑" panose="020B0503020204020204" pitchFamily="34" charset="-122"/>
                <a:sym typeface="+mn-ea"/>
              </a:endParaRPr>
            </a:p>
          </p:txBody>
        </p:sp>
      </p:grpSp>
      <p:sp>
        <p:nvSpPr>
          <p:cNvPr id="38" name="文本框 37"/>
          <p:cNvSpPr txBox="1"/>
          <p:nvPr/>
        </p:nvSpPr>
        <p:spPr>
          <a:xfrm>
            <a:off x="1169035" y="3025775"/>
            <a:ext cx="3924935" cy="1087755"/>
          </a:xfrm>
          <a:prstGeom prst="rect">
            <a:avLst/>
          </a:prstGeom>
          <a:noFill/>
        </p:spPr>
        <p:txBody>
          <a:bodyPr wrap="square" rtlCol="0">
            <a:spAutoFit/>
          </a:bodyPr>
          <a:lstStyle/>
          <a:p>
            <a:pPr algn="l">
              <a:lnSpc>
                <a:spcPct val="180000"/>
              </a:lnSpc>
            </a:pPr>
            <a:r>
              <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鼓励对外投资</a:t>
            </a:r>
            <a:endPar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l">
              <a:lnSpc>
                <a:spcPct val="180000"/>
              </a:lnSpc>
            </a:pPr>
            <a:r>
              <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承担政治风险导致的股权或债权损失</a:t>
            </a:r>
            <a:endPar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9" name="直接连接符 38"/>
          <p:cNvCxnSpPr/>
          <p:nvPr/>
        </p:nvCxnSpPr>
        <p:spPr>
          <a:xfrm>
            <a:off x="1695450" y="3604895"/>
            <a:ext cx="952500" cy="0"/>
          </a:xfrm>
          <a:prstGeom prst="line">
            <a:avLst/>
          </a:prstGeom>
          <a:ln w="28575" cmpd="sng">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1727200" y="4113530"/>
            <a:ext cx="952500" cy="0"/>
          </a:xfrm>
          <a:prstGeom prst="line">
            <a:avLst/>
          </a:prstGeom>
          <a:ln w="28575" cmpd="sng">
            <a:solidFill>
              <a:srgbClr val="C00000"/>
            </a:solidFill>
            <a:prstDash val="sysDot"/>
          </a:ln>
        </p:spPr>
        <p:style>
          <a:lnRef idx="1">
            <a:schemeClr val="accent1"/>
          </a:lnRef>
          <a:fillRef idx="0">
            <a:schemeClr val="accent1"/>
          </a:fillRef>
          <a:effectRef idx="0">
            <a:schemeClr val="accent1"/>
          </a:effectRef>
          <a:fontRef idx="minor">
            <a:schemeClr val="tx1"/>
          </a:fontRef>
        </p:style>
      </p:cxnSp>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grpSp>
        <p:nvGrpSpPr>
          <p:cNvPr id="23" name="组合 2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1062566" y="252517"/>
            <a:ext cx="3937002" cy="694055"/>
          </a:xfrm>
          <a:prstGeom prst="rect">
            <a:avLst/>
          </a:prstGeom>
          <a:noFill/>
        </p:spPr>
        <p:txBody>
          <a:bodyPr wrap="square" rtlCol="0">
            <a:spAutoFit/>
          </a:bodyPr>
          <a:lstStyle/>
          <a:p>
            <a:pPr lvl="0" algn="l">
              <a:lnSpc>
                <a:spcPct val="140000"/>
              </a:lnSpc>
              <a:buClrTx/>
              <a:buSzTx/>
              <a:buFontTx/>
            </a:pP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海外投资保险</a:t>
            </a:r>
            <a:endParaRPr kumimoji="1"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grpSp>
        <p:nvGrpSpPr>
          <p:cNvPr id="2" name="组合 1"/>
          <p:cNvGrpSpPr/>
          <p:nvPr/>
        </p:nvGrpSpPr>
        <p:grpSpPr>
          <a:xfrm>
            <a:off x="2209165" y="2169794"/>
            <a:ext cx="7720898" cy="3788807"/>
            <a:chOff x="2654" y="3078"/>
            <a:chExt cx="8508" cy="4053"/>
          </a:xfrm>
        </p:grpSpPr>
        <p:grpSp>
          <p:nvGrpSpPr>
            <p:cNvPr id="8194" name="Group 4"/>
            <p:cNvGrpSpPr/>
            <p:nvPr/>
          </p:nvGrpSpPr>
          <p:grpSpPr>
            <a:xfrm>
              <a:off x="2654" y="3078"/>
              <a:ext cx="8508" cy="3022"/>
              <a:chOff x="0" y="0"/>
              <a:chExt cx="8189913" cy="2909570"/>
            </a:xfrm>
          </p:grpSpPr>
          <p:sp>
            <p:nvSpPr>
              <p:cNvPr id="8195" name="Line 10"/>
              <p:cNvSpPr/>
              <p:nvPr/>
            </p:nvSpPr>
            <p:spPr>
              <a:xfrm flipH="1">
                <a:off x="1378585" y="1461770"/>
                <a:ext cx="1402715" cy="1078864"/>
              </a:xfrm>
              <a:prstGeom prst="line">
                <a:avLst/>
              </a:prstGeom>
              <a:ln w="38100" cap="flat" cmpd="sng">
                <a:solidFill>
                  <a:schemeClr val="bg1"/>
                </a:solidFill>
                <a:prstDash val="sysDot"/>
                <a:round/>
                <a:headEnd type="triangle" w="med" len="med"/>
                <a:tailEnd type="none" w="med" len="med"/>
              </a:ln>
            </p:spPr>
          </p:sp>
          <p:sp>
            <p:nvSpPr>
              <p:cNvPr id="8196" name="Line 23"/>
              <p:cNvSpPr/>
              <p:nvPr/>
            </p:nvSpPr>
            <p:spPr>
              <a:xfrm rot="5400000" flipH="1" flipV="1">
                <a:off x="4980827" y="2194047"/>
                <a:ext cx="1103454" cy="1"/>
              </a:xfrm>
              <a:prstGeom prst="line">
                <a:avLst/>
              </a:prstGeom>
              <a:ln w="38100" cap="flat" cmpd="sng">
                <a:solidFill>
                  <a:schemeClr val="bg1"/>
                </a:solidFill>
                <a:prstDash val="solid"/>
                <a:round/>
                <a:headEnd type="none" w="med" len="med"/>
                <a:tailEnd type="triangle" w="med" len="med"/>
              </a:ln>
            </p:spPr>
          </p:sp>
          <p:sp>
            <p:nvSpPr>
              <p:cNvPr id="50188" name="Text Box 27"/>
              <p:cNvSpPr/>
              <p:nvPr/>
            </p:nvSpPr>
            <p:spPr>
              <a:xfrm>
                <a:off x="4835525" y="1115695"/>
                <a:ext cx="1393825" cy="355656"/>
              </a:xfrm>
              <a:prstGeom prst="rect">
                <a:avLst/>
              </a:prstGeom>
              <a:noFill/>
              <a:ln w="9525">
                <a:noFill/>
              </a:ln>
            </p:spPr>
            <p:txBody>
              <a:bodyPr lIns="67662" tIns="33830" rIns="67662" bIns="33830" anchor="t">
                <a:spAutoFit/>
              </a:bodyPr>
              <a:lstStyle/>
              <a:p>
                <a:pPr lvl="0" indent="0" algn="ctr" fontAlgn="base"/>
                <a:r>
                  <a:rPr lang="zh-CN" altLang="en-US" b="1" strike="noStrike" noProof="1">
                    <a:solidFill>
                      <a:schemeClr val="bg1"/>
                    </a:solidFill>
                    <a:latin typeface="微软雅黑" panose="020B0503020204020204" pitchFamily="34" charset="-122"/>
                    <a:ea typeface="微软雅黑" panose="020B0503020204020204" pitchFamily="34" charset="-122"/>
                    <a:cs typeface="+mn-ea"/>
                  </a:rPr>
                  <a:t>股权投资</a:t>
                </a:r>
                <a:endParaRPr lang="zh-CN" altLang="en-US" b="1" strike="noStrike" noProof="1">
                  <a:solidFill>
                    <a:schemeClr val="bg1"/>
                  </a:solidFill>
                  <a:latin typeface="微软雅黑" panose="020B0503020204020204" pitchFamily="34" charset="-122"/>
                  <a:ea typeface="微软雅黑" panose="020B0503020204020204" pitchFamily="34" charset="-122"/>
                  <a:cs typeface="+mn-ea"/>
                </a:endParaRPr>
              </a:p>
            </p:txBody>
          </p:sp>
          <p:sp>
            <p:nvSpPr>
              <p:cNvPr id="50189" name="Text Box 14"/>
              <p:cNvSpPr/>
              <p:nvPr/>
            </p:nvSpPr>
            <p:spPr>
              <a:xfrm>
                <a:off x="5532315" y="1970144"/>
                <a:ext cx="2368303" cy="393937"/>
              </a:xfrm>
              <a:prstGeom prst="rect">
                <a:avLst/>
              </a:prstGeom>
              <a:noFill/>
              <a:ln w="9525">
                <a:noFill/>
              </a:ln>
            </p:spPr>
            <p:txBody>
              <a:bodyPr wrap="square" lIns="67194" tIns="33597" rIns="67194" bIns="33597" anchor="t">
                <a:spAutoFit/>
              </a:bodyPr>
              <a:lstStyle/>
              <a:p>
                <a:pPr lvl="0" indent="0" algn="ctr" fontAlgn="base">
                  <a:lnSpc>
                    <a:spcPct val="125000"/>
                  </a:lnSpc>
                  <a:spcBef>
                    <a:spcPct val="20000"/>
                  </a:spcBef>
                  <a:buClr>
                    <a:schemeClr val="tx2"/>
                  </a:buClr>
                  <a:buSzPct val="75000"/>
                </a:pPr>
                <a:r>
                  <a:rPr lang="zh-CN" altLang="en-US" b="1" strike="noStrike" noProof="1">
                    <a:solidFill>
                      <a:schemeClr val="bg1"/>
                    </a:solidFill>
                    <a:latin typeface="微软雅黑" panose="020B0503020204020204" pitchFamily="34" charset="-122"/>
                    <a:ea typeface="微软雅黑" panose="020B0503020204020204" pitchFamily="34" charset="-122"/>
                    <a:cs typeface="+mn-ea"/>
                    <a:sym typeface="Times New Roman" panose="02020603050405020304" charset="0"/>
                  </a:rPr>
                  <a:t>海外投资股权保险</a:t>
                </a:r>
                <a:endParaRPr lang="zh-CN" altLang="en-US" b="1" strike="noStrike" noProof="1">
                  <a:solidFill>
                    <a:schemeClr val="bg1"/>
                  </a:solidFill>
                  <a:latin typeface="微软雅黑" panose="020B0503020204020204" pitchFamily="34" charset="-122"/>
                  <a:ea typeface="微软雅黑" panose="020B0503020204020204" pitchFamily="34" charset="-122"/>
                  <a:cs typeface="+mn-ea"/>
                  <a:sym typeface="Times New Roman" panose="02020603050405020304" charset="0"/>
                </a:endParaRPr>
              </a:p>
            </p:txBody>
          </p:sp>
          <p:grpSp>
            <p:nvGrpSpPr>
              <p:cNvPr id="8199" name="Group 9"/>
              <p:cNvGrpSpPr/>
              <p:nvPr/>
            </p:nvGrpSpPr>
            <p:grpSpPr>
              <a:xfrm>
                <a:off x="6424613" y="1137920"/>
                <a:ext cx="1765300" cy="647700"/>
                <a:chOff x="0" y="0"/>
                <a:chExt cx="2040" cy="1020"/>
              </a:xfrm>
            </p:grpSpPr>
            <p:sp>
              <p:nvSpPr>
                <p:cNvPr id="8200" name="AutoShape 13"/>
                <p:cNvSpPr/>
                <p:nvPr/>
              </p:nvSpPr>
              <p:spPr>
                <a:xfrm>
                  <a:off x="0" y="0"/>
                  <a:ext cx="2041" cy="1021"/>
                </a:xfrm>
                <a:prstGeom prst="roundRect">
                  <a:avLst>
                    <a:gd name="adj" fmla="val 11917"/>
                  </a:avLst>
                </a:prstGeom>
                <a:gradFill rotWithShape="0">
                  <a:gsLst>
                    <a:gs pos="0">
                      <a:srgbClr val="2D5D97"/>
                    </a:gs>
                    <a:gs pos="100000">
                      <a:srgbClr val="152B45"/>
                    </a:gs>
                  </a:gsLst>
                  <a:lin ang="5400000" scaled="1"/>
                  <a:tileRect/>
                </a:gradFill>
                <a:ln w="25400" cap="flat" cmpd="sng">
                  <a:solidFill>
                    <a:srgbClr val="FEFEFE"/>
                  </a:solidFill>
                  <a:prstDash val="solid"/>
                  <a:round/>
                  <a:headEnd type="none" w="med" len="med"/>
                  <a:tailEnd type="none" w="med" len="med"/>
                </a:ln>
              </p:spPr>
              <p:txBody>
                <a:bodyPr wrap="none" anchor="ctr"/>
                <a:lstStyle/>
                <a:p>
                  <a:pPr algn="ctr"/>
                  <a:endPar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192" name="Rectangle 5"/>
                <p:cNvSpPr/>
                <p:nvPr/>
              </p:nvSpPr>
              <p:spPr>
                <a:xfrm>
                  <a:off x="181" y="209"/>
                  <a:ext cx="1701" cy="665"/>
                </a:xfrm>
                <a:prstGeom prst="rect">
                  <a:avLst/>
                </a:prstGeom>
                <a:noFill/>
                <a:ln w="9525">
                  <a:noFill/>
                </a:ln>
              </p:spPr>
              <p:txBody>
                <a:bodyPr wrap="none" lIns="67627" tIns="35242" rIns="67627" bIns="35242" anchor="ctr"/>
                <a:lstStyle/>
                <a:p>
                  <a:pPr lvl="0" indent="0" algn="ctr" fontAlgn="base"/>
                  <a:r>
                    <a:rPr lang="zh-CN" altLang="en-US" b="1" strike="noStrike" noProof="1">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项目企业</a:t>
                  </a:r>
                  <a:endParaRPr lang="zh-CN" altLang="en-US" b="1" strike="noStrike" noProof="1">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lvl="0" indent="0" algn="ctr" fontAlgn="base"/>
                  <a:r>
                    <a:rPr lang="zh-CN" altLang="en-US" sz="1050" b="1" strike="noStrike" noProof="1">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（注册地：东道国）</a:t>
                  </a:r>
                  <a:endParaRPr lang="zh-CN" altLang="en-US" sz="1050" b="1" strike="noStrike" noProof="1">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8202" name="Group 12"/>
              <p:cNvGrpSpPr/>
              <p:nvPr/>
            </p:nvGrpSpPr>
            <p:grpSpPr>
              <a:xfrm>
                <a:off x="5715" y="0"/>
                <a:ext cx="1296035" cy="648335"/>
                <a:chOff x="0" y="0"/>
                <a:chExt cx="2041" cy="1021"/>
              </a:xfrm>
            </p:grpSpPr>
            <p:sp>
              <p:nvSpPr>
                <p:cNvPr id="8203" name="AutoShape 13"/>
                <p:cNvSpPr/>
                <p:nvPr/>
              </p:nvSpPr>
              <p:spPr>
                <a:xfrm>
                  <a:off x="0" y="0"/>
                  <a:ext cx="2041" cy="1021"/>
                </a:xfrm>
                <a:prstGeom prst="roundRect">
                  <a:avLst>
                    <a:gd name="adj" fmla="val 11917"/>
                  </a:avLst>
                </a:prstGeom>
                <a:gradFill rotWithShape="0">
                  <a:gsLst>
                    <a:gs pos="0">
                      <a:srgbClr val="2D5D97"/>
                    </a:gs>
                    <a:gs pos="100000">
                      <a:srgbClr val="152B45"/>
                    </a:gs>
                  </a:gsLst>
                  <a:lin ang="5400000" scaled="1"/>
                  <a:tileRect/>
                </a:gradFill>
                <a:ln w="25400" cap="flat" cmpd="sng">
                  <a:solidFill>
                    <a:srgbClr val="FEFEFE"/>
                  </a:solidFill>
                  <a:prstDash val="solid"/>
                  <a:round/>
                  <a:headEnd type="none" w="med" len="med"/>
                  <a:tailEnd type="none" w="med" len="med"/>
                </a:ln>
              </p:spPr>
              <p:txBody>
                <a:bodyPr wrap="none" anchor="ctr"/>
                <a:lstStyle/>
                <a:p>
                  <a:pPr algn="ctr"/>
                  <a:endPar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195" name="Rectangle 5"/>
                <p:cNvSpPr/>
                <p:nvPr/>
              </p:nvSpPr>
              <p:spPr>
                <a:xfrm>
                  <a:off x="245" y="172"/>
                  <a:ext cx="1476" cy="665"/>
                </a:xfrm>
                <a:prstGeom prst="rect">
                  <a:avLst/>
                </a:prstGeom>
                <a:noFill/>
                <a:ln w="9525">
                  <a:noFill/>
                </a:ln>
              </p:spPr>
              <p:txBody>
                <a:bodyPr wrap="none" lIns="67627" tIns="35242" rIns="67627" bIns="35242" anchor="ctr"/>
                <a:lstStyle/>
                <a:p>
                  <a:pPr lvl="0" indent="0" algn="ctr" fontAlgn="base"/>
                  <a:r>
                    <a:rPr lang="zh-CN" altLang="en-US" b="1" strike="noStrike" noProof="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自有资金</a:t>
                  </a:r>
                  <a:endParaRPr lang="zh-CN" altLang="en-US" b="1" strike="noStrike" noProof="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grpSp>
            <p:nvGrpSpPr>
              <p:cNvPr id="8205" name="Group 15"/>
              <p:cNvGrpSpPr/>
              <p:nvPr/>
            </p:nvGrpSpPr>
            <p:grpSpPr>
              <a:xfrm>
                <a:off x="0" y="2261235"/>
                <a:ext cx="1296035" cy="648335"/>
                <a:chOff x="0" y="0"/>
                <a:chExt cx="2041" cy="1021"/>
              </a:xfrm>
            </p:grpSpPr>
            <p:sp>
              <p:nvSpPr>
                <p:cNvPr id="8206" name="AutoShape 13"/>
                <p:cNvSpPr/>
                <p:nvPr/>
              </p:nvSpPr>
              <p:spPr>
                <a:xfrm>
                  <a:off x="0" y="0"/>
                  <a:ext cx="2041" cy="1021"/>
                </a:xfrm>
                <a:prstGeom prst="roundRect">
                  <a:avLst>
                    <a:gd name="adj" fmla="val 11917"/>
                  </a:avLst>
                </a:prstGeom>
                <a:gradFill rotWithShape="0">
                  <a:gsLst>
                    <a:gs pos="0">
                      <a:srgbClr val="2D5D97"/>
                    </a:gs>
                    <a:gs pos="100000">
                      <a:srgbClr val="152B45"/>
                    </a:gs>
                  </a:gsLst>
                  <a:lin ang="5400000" scaled="1"/>
                  <a:tileRect/>
                </a:gradFill>
                <a:ln w="25400" cap="flat" cmpd="sng">
                  <a:solidFill>
                    <a:srgbClr val="FEFEFE"/>
                  </a:solidFill>
                  <a:prstDash val="solid"/>
                  <a:round/>
                  <a:headEnd type="none" w="med" len="med"/>
                  <a:tailEnd type="none" w="med" len="med"/>
                </a:ln>
              </p:spPr>
              <p:txBody>
                <a:bodyPr wrap="none" anchor="ctr"/>
                <a:lstStyle/>
                <a:p>
                  <a:pPr algn="ctr"/>
                  <a:endPar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198" name="Rectangle 5"/>
                <p:cNvSpPr/>
                <p:nvPr/>
              </p:nvSpPr>
              <p:spPr>
                <a:xfrm>
                  <a:off x="254" y="178"/>
                  <a:ext cx="1476" cy="665"/>
                </a:xfrm>
                <a:prstGeom prst="rect">
                  <a:avLst/>
                </a:prstGeom>
                <a:noFill/>
                <a:ln w="9525">
                  <a:noFill/>
                </a:ln>
              </p:spPr>
              <p:txBody>
                <a:bodyPr wrap="none" lIns="67627" tIns="35242" rIns="67627" bIns="35242" anchor="ctr"/>
                <a:lstStyle/>
                <a:p>
                  <a:pPr lvl="0" indent="0" algn="ctr" fontAlgn="base"/>
                  <a:r>
                    <a:rPr lang="zh-CN" altLang="en-US" b="1" strike="noStrike" noProof="1">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银行融资</a:t>
                  </a:r>
                  <a:endParaRPr lang="zh-CN" altLang="en-US" b="1" strike="noStrike" noProof="1">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8208" name="Group 18"/>
              <p:cNvGrpSpPr/>
              <p:nvPr/>
            </p:nvGrpSpPr>
            <p:grpSpPr>
              <a:xfrm>
                <a:off x="2851150" y="1109345"/>
                <a:ext cx="1765300" cy="647700"/>
                <a:chOff x="0" y="0"/>
                <a:chExt cx="2636" cy="1020"/>
              </a:xfrm>
            </p:grpSpPr>
            <p:sp>
              <p:nvSpPr>
                <p:cNvPr id="8209" name="AutoShape 13"/>
                <p:cNvSpPr/>
                <p:nvPr/>
              </p:nvSpPr>
              <p:spPr>
                <a:xfrm>
                  <a:off x="0" y="0"/>
                  <a:ext cx="2636" cy="1021"/>
                </a:xfrm>
                <a:prstGeom prst="roundRect">
                  <a:avLst>
                    <a:gd name="adj" fmla="val 11917"/>
                  </a:avLst>
                </a:prstGeom>
                <a:gradFill rotWithShape="0">
                  <a:gsLst>
                    <a:gs pos="0">
                      <a:srgbClr val="2D5D97"/>
                    </a:gs>
                    <a:gs pos="100000">
                      <a:srgbClr val="152B45"/>
                    </a:gs>
                  </a:gsLst>
                  <a:lin ang="5400000" scaled="1"/>
                  <a:tileRect/>
                </a:gradFill>
                <a:ln w="25400" cap="flat" cmpd="sng">
                  <a:solidFill>
                    <a:srgbClr val="FEFEFE"/>
                  </a:solidFill>
                  <a:prstDash val="solid"/>
                  <a:round/>
                  <a:headEnd type="none" w="med" len="med"/>
                  <a:tailEnd type="none" w="med" len="med"/>
                </a:ln>
              </p:spPr>
              <p:txBody>
                <a:bodyPr wrap="none" anchor="ctr"/>
                <a:lstStyle/>
                <a:p>
                  <a:pPr algn="ctr"/>
                  <a:endPar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201" name="Rectangle 5"/>
                <p:cNvSpPr/>
                <p:nvPr/>
              </p:nvSpPr>
              <p:spPr>
                <a:xfrm>
                  <a:off x="273" y="206"/>
                  <a:ext cx="2197" cy="665"/>
                </a:xfrm>
                <a:prstGeom prst="rect">
                  <a:avLst/>
                </a:prstGeom>
                <a:noFill/>
                <a:ln w="9525">
                  <a:noFill/>
                </a:ln>
              </p:spPr>
              <p:txBody>
                <a:bodyPr wrap="none" lIns="67627" tIns="35242" rIns="67627" bIns="35242" anchor="ctr"/>
                <a:lstStyle/>
                <a:p>
                  <a:pPr lvl="0" indent="0" algn="ctr" fontAlgn="base"/>
                  <a:r>
                    <a:rPr lang="zh-CN" altLang="en-US" b="1" strike="noStrike" noProof="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投资者</a:t>
                  </a:r>
                  <a:endParaRPr lang="zh-CN" altLang="en-US" b="1" strike="noStrike" noProof="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lvl="0" indent="0" algn="ctr" fontAlgn="base"/>
                  <a:r>
                    <a:rPr lang="zh-CN" altLang="en-US" sz="1050" b="1" strike="noStrike" noProof="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（注册地：中国/第三国）</a:t>
                  </a:r>
                  <a:endParaRPr lang="zh-CN" altLang="en-US" sz="1050" b="1" strike="noStrike" noProof="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grpSp>
          <p:sp>
            <p:nvSpPr>
              <p:cNvPr id="8211" name="Line 24"/>
              <p:cNvSpPr/>
              <p:nvPr/>
            </p:nvSpPr>
            <p:spPr>
              <a:xfrm rot="10800000">
                <a:off x="4737100" y="1480820"/>
                <a:ext cx="1595438" cy="1"/>
              </a:xfrm>
              <a:prstGeom prst="line">
                <a:avLst/>
              </a:prstGeom>
              <a:ln w="38100" cap="flat" cmpd="sng">
                <a:solidFill>
                  <a:schemeClr val="bg1"/>
                </a:solidFill>
                <a:prstDash val="solid"/>
                <a:round/>
                <a:headEnd type="triangle" w="med" len="med"/>
                <a:tailEnd type="none" w="med" len="med"/>
              </a:ln>
            </p:spPr>
          </p:sp>
          <p:sp>
            <p:nvSpPr>
              <p:cNvPr id="8212" name="Line 10"/>
              <p:cNvSpPr/>
              <p:nvPr/>
            </p:nvSpPr>
            <p:spPr>
              <a:xfrm rot="5400000" flipH="1">
                <a:off x="1651711" y="316305"/>
                <a:ext cx="881228" cy="1352550"/>
              </a:xfrm>
              <a:prstGeom prst="line">
                <a:avLst/>
              </a:prstGeom>
              <a:ln w="38100" cap="flat" cmpd="sng">
                <a:solidFill>
                  <a:schemeClr val="bg1"/>
                </a:solidFill>
                <a:prstDash val="solid"/>
                <a:round/>
                <a:headEnd type="triangle" w="med" len="med"/>
                <a:tailEnd type="none" w="med" len="med"/>
              </a:ln>
            </p:spPr>
          </p:sp>
        </p:grpSp>
        <p:pic>
          <p:nvPicPr>
            <p:cNvPr id="8213" name="图片 1"/>
            <p:cNvPicPr>
              <a:picLocks noChangeAspect="1"/>
            </p:cNvPicPr>
            <p:nvPr/>
          </p:nvPicPr>
          <p:blipFill>
            <a:blip r:embed="rId3"/>
            <a:srcRect l="28792" t="5869" r="32376" b="34386"/>
            <a:stretch>
              <a:fillRect/>
            </a:stretch>
          </p:blipFill>
          <p:spPr>
            <a:xfrm>
              <a:off x="7778" y="5983"/>
              <a:ext cx="1245" cy="1148"/>
            </a:xfrm>
            <a:prstGeom prst="rect">
              <a:avLst/>
            </a:prstGeom>
            <a:noFill/>
            <a:ln w="12700" cmpd="sng">
              <a:solidFill>
                <a:schemeClr val="bg1"/>
              </a:solidFill>
              <a:prstDash val="solid"/>
            </a:ln>
          </p:spPr>
        </p:pic>
      </p:grpSp>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sp>
        <p:nvSpPr>
          <p:cNvPr id="7175" name="Text Box 11"/>
          <p:cNvSpPr txBox="1"/>
          <p:nvPr/>
        </p:nvSpPr>
        <p:spPr>
          <a:xfrm>
            <a:off x="1204913" y="1476693"/>
            <a:ext cx="3497262" cy="368300"/>
          </a:xfrm>
          <a:prstGeom prst="rect">
            <a:avLst/>
          </a:prstGeom>
          <a:noFill/>
          <a:ln w="9525">
            <a:noFill/>
          </a:ln>
        </p:spPr>
        <p:txBody>
          <a:bodyPr anchor="t" anchorCtr="0">
            <a:spAutoFit/>
            <a:scene3d>
              <a:camera prst="orthographicFront"/>
              <a:lightRig rig="threePt" dir="t"/>
            </a:scene3d>
          </a:bodyPr>
          <a:p>
            <a:r>
              <a:rPr lang="zh-CN" alt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微软雅黑" panose="020B0503020204020204" pitchFamily="34" charset="-122"/>
              </a:rPr>
              <a:t>海外投资股权保险</a:t>
            </a:r>
            <a:endParaRPr lang="zh-CN" alt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微软雅黑" panose="020B0503020204020204" pitchFamily="34" charset="-122"/>
            </a:endParaRPr>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grpSp>
        <p:nvGrpSpPr>
          <p:cNvPr id="23" name="组合 2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1062566" y="252517"/>
            <a:ext cx="3937002" cy="694055"/>
          </a:xfrm>
          <a:prstGeom prst="rect">
            <a:avLst/>
          </a:prstGeom>
          <a:noFill/>
        </p:spPr>
        <p:txBody>
          <a:bodyPr wrap="square" rtlCol="0">
            <a:spAutoFit/>
          </a:bodyPr>
          <a:lstStyle/>
          <a:p>
            <a:pPr lvl="0" algn="l">
              <a:lnSpc>
                <a:spcPct val="140000"/>
              </a:lnSpc>
              <a:buClrTx/>
              <a:buSzTx/>
              <a:buFontTx/>
            </a:pP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海外投资保险</a:t>
            </a:r>
            <a:endParaRPr kumimoji="1"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grpSp>
        <p:nvGrpSpPr>
          <p:cNvPr id="55" name="组合 54"/>
          <p:cNvGrpSpPr/>
          <p:nvPr/>
        </p:nvGrpSpPr>
        <p:grpSpPr>
          <a:xfrm>
            <a:off x="990177" y="1804035"/>
            <a:ext cx="4763347" cy="3572933"/>
            <a:chOff x="1350" y="3382"/>
            <a:chExt cx="5626" cy="4220"/>
          </a:xfrm>
        </p:grpSpPr>
        <p:sp>
          <p:nvSpPr>
            <p:cNvPr id="56" name="文本框 2"/>
            <p:cNvSpPr/>
            <p:nvPr/>
          </p:nvSpPr>
          <p:spPr>
            <a:xfrm>
              <a:off x="1371" y="3382"/>
              <a:ext cx="5605" cy="599"/>
            </a:xfrm>
            <a:prstGeom prst="rect">
              <a:avLst/>
            </a:prstGeom>
            <a:noFill/>
            <a:ln w="9525">
              <a:noFill/>
            </a:ln>
          </p:spPr>
          <p:txBody>
            <a:bodyPr wrap="square" anchor="t">
              <a:spAutoFit/>
            </a:bodyPr>
            <a:lstStyle/>
            <a:p>
              <a:pPr lvl="0" indent="0" algn="ctr" fontAlgn="base">
                <a:lnSpc>
                  <a:spcPct val="150000"/>
                </a:lnSpc>
                <a:buNone/>
              </a:pPr>
              <a:r>
                <a:rPr lang="zh-CN" altLang="en-US" b="1" strike="noStrike" noProof="1">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股   东   适   用</a:t>
              </a:r>
              <a:endParaRPr lang="zh-CN" altLang="en-US" b="1" strike="noStrike" noProof="1">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nvGrpSpPr>
            <p:cNvPr id="57" name="Group 6"/>
            <p:cNvGrpSpPr/>
            <p:nvPr/>
          </p:nvGrpSpPr>
          <p:grpSpPr>
            <a:xfrm>
              <a:off x="1350" y="4168"/>
              <a:ext cx="5312" cy="3434"/>
              <a:chOff x="0" y="60960"/>
              <a:chExt cx="4494623" cy="2909639"/>
            </a:xfrm>
          </p:grpSpPr>
          <p:grpSp>
            <p:nvGrpSpPr>
              <p:cNvPr id="58" name="Group 7"/>
              <p:cNvGrpSpPr/>
              <p:nvPr/>
            </p:nvGrpSpPr>
            <p:grpSpPr>
              <a:xfrm>
                <a:off x="0" y="60960"/>
                <a:ext cx="4494623" cy="2909639"/>
                <a:chOff x="0" y="60960"/>
                <a:chExt cx="4494623" cy="2909639"/>
              </a:xfrm>
            </p:grpSpPr>
            <p:sp>
              <p:nvSpPr>
                <p:cNvPr id="59" name="Line 10"/>
                <p:cNvSpPr/>
                <p:nvPr/>
              </p:nvSpPr>
              <p:spPr>
                <a:xfrm flipH="1">
                  <a:off x="1448404" y="810214"/>
                  <a:ext cx="1211933" cy="419105"/>
                </a:xfrm>
                <a:prstGeom prst="line">
                  <a:avLst/>
                </a:prstGeom>
                <a:ln w="38100" cap="flat" cmpd="sng">
                  <a:solidFill>
                    <a:schemeClr val="bg1"/>
                  </a:solidFill>
                  <a:prstDash val="sysDot"/>
                  <a:round/>
                  <a:headEnd type="triangle" w="med" len="med"/>
                  <a:tailEnd type="none" w="med" len="med"/>
                </a:ln>
              </p:spPr>
            </p:sp>
            <p:sp>
              <p:nvSpPr>
                <p:cNvPr id="60" name="Line 23"/>
                <p:cNvSpPr/>
                <p:nvPr/>
              </p:nvSpPr>
              <p:spPr>
                <a:xfrm rot="5400000" flipV="1">
                  <a:off x="2344827" y="928082"/>
                  <a:ext cx="635" cy="2302944"/>
                </a:xfrm>
                <a:prstGeom prst="line">
                  <a:avLst/>
                </a:prstGeom>
                <a:ln w="38100" cap="flat" cmpd="sng">
                  <a:solidFill>
                    <a:schemeClr val="bg1"/>
                  </a:solidFill>
                  <a:prstDash val="solid"/>
                  <a:round/>
                  <a:headEnd type="none" w="med" len="med"/>
                  <a:tailEnd type="triangle" w="med" len="med"/>
                </a:ln>
              </p:spPr>
            </p:sp>
            <p:sp>
              <p:nvSpPr>
                <p:cNvPr id="61" name="Text Box 27"/>
                <p:cNvSpPr/>
                <p:nvPr/>
              </p:nvSpPr>
              <p:spPr>
                <a:xfrm>
                  <a:off x="2514240" y="1229674"/>
                  <a:ext cx="1393825" cy="305665"/>
                </a:xfrm>
                <a:prstGeom prst="rect">
                  <a:avLst/>
                </a:prstGeom>
                <a:noFill/>
                <a:ln w="9525">
                  <a:noFill/>
                </a:ln>
              </p:spPr>
              <p:txBody>
                <a:bodyPr lIns="90216" tIns="45106" rIns="90216" bIns="45106" anchor="t">
                  <a:spAutoFit/>
                </a:bodyPr>
                <a:lstStyle/>
                <a:p>
                  <a:pPr lvl="0" indent="0" algn="ctr" fontAlgn="base"/>
                  <a:r>
                    <a:rPr lang="zh-CN" altLang="en-US" sz="1400" strike="noStrike" noProof="1">
                      <a:solidFill>
                        <a:schemeClr val="bg1"/>
                      </a:solidFill>
                      <a:latin typeface="Arial" panose="020B0604020202020204" pitchFamily="34" charset="0"/>
                      <a:ea typeface="微软雅黑" panose="020B0503020204020204" pitchFamily="34" charset="-122"/>
                      <a:cs typeface="+mn-ea"/>
                    </a:rPr>
                    <a:t>股东贷款</a:t>
                  </a:r>
                  <a:endParaRPr lang="zh-CN" altLang="en-US" sz="1400" strike="noStrike" noProof="1">
                    <a:solidFill>
                      <a:schemeClr val="bg1"/>
                    </a:solidFill>
                    <a:latin typeface="Arial" panose="020B0604020202020204" pitchFamily="34" charset="0"/>
                    <a:ea typeface="微软雅黑" panose="020B0503020204020204" pitchFamily="34" charset="-122"/>
                    <a:cs typeface="+mn-ea"/>
                  </a:endParaRPr>
                </a:p>
              </p:txBody>
            </p:sp>
            <p:sp>
              <p:nvSpPr>
                <p:cNvPr id="62" name="Text Box 14"/>
                <p:cNvSpPr/>
                <p:nvPr/>
              </p:nvSpPr>
              <p:spPr>
                <a:xfrm>
                  <a:off x="1048066" y="1821544"/>
                  <a:ext cx="2618866" cy="563033"/>
                </a:xfrm>
                <a:prstGeom prst="rect">
                  <a:avLst/>
                </a:prstGeom>
                <a:noFill/>
                <a:ln w="9525">
                  <a:noFill/>
                </a:ln>
              </p:spPr>
              <p:txBody>
                <a:bodyPr lIns="89592" tIns="44796" rIns="89592" bIns="44796" anchor="t">
                  <a:spAutoFit/>
                </a:bodyPr>
                <a:lstStyle/>
                <a:p>
                  <a:pPr lvl="0" indent="0" algn="ctr" fontAlgn="base">
                    <a:spcBef>
                      <a:spcPct val="20000"/>
                    </a:spcBef>
                    <a:buClr>
                      <a:schemeClr val="tx2"/>
                    </a:buClr>
                    <a:buSzPct val="75000"/>
                  </a:pPr>
                  <a:r>
                    <a:rPr lang="zh-CN" altLang="en-US" sz="1400" strike="noStrike" noProof="1">
                      <a:solidFill>
                        <a:schemeClr val="bg1"/>
                      </a:solidFill>
                      <a:latin typeface="Times New Roman" panose="02020603050405020304" charset="0"/>
                      <a:ea typeface="微软雅黑" panose="020B0503020204020204" pitchFamily="34" charset="-122"/>
                      <a:cs typeface="+mn-ea"/>
                      <a:sym typeface="Times New Roman" panose="02020603050405020304" charset="0"/>
                    </a:rPr>
                    <a:t>海外投资债权保险</a:t>
                  </a:r>
                  <a:endParaRPr lang="en-US" altLang="zh-CN" sz="1400" strike="noStrike" noProof="1">
                    <a:solidFill>
                      <a:schemeClr val="bg1"/>
                    </a:solidFill>
                    <a:latin typeface="Times New Roman" panose="02020603050405020304" charset="0"/>
                    <a:ea typeface="微软雅黑" panose="020B0503020204020204" pitchFamily="34" charset="-122"/>
                    <a:sym typeface="Times New Roman" panose="02020603050405020304" charset="0"/>
                  </a:endParaRPr>
                </a:p>
                <a:p>
                  <a:pPr lvl="0" indent="0" algn="ctr" fontAlgn="base">
                    <a:spcBef>
                      <a:spcPct val="20000"/>
                    </a:spcBef>
                    <a:buClr>
                      <a:schemeClr val="tx2"/>
                    </a:buClr>
                    <a:buSzPct val="75000"/>
                  </a:pPr>
                  <a:r>
                    <a:rPr lang="zh-CN" altLang="en-US" sz="1400" strike="noStrike" noProof="1">
                      <a:solidFill>
                        <a:schemeClr val="bg1"/>
                      </a:solidFill>
                      <a:latin typeface="Times New Roman" panose="02020603050405020304" charset="0"/>
                      <a:ea typeface="微软雅黑" panose="020B0503020204020204" pitchFamily="34" charset="-122"/>
                      <a:cs typeface="+mn-ea"/>
                      <a:sym typeface="Times New Roman" panose="02020603050405020304" charset="0"/>
                    </a:rPr>
                    <a:t>（股东适用）</a:t>
                  </a:r>
                  <a:endParaRPr lang="zh-CN" altLang="en-US" sz="1400" strike="noStrike" noProof="1">
                    <a:solidFill>
                      <a:schemeClr val="bg1"/>
                    </a:solidFill>
                    <a:latin typeface="Times New Roman" panose="02020603050405020304" charset="0"/>
                    <a:ea typeface="微软雅黑" panose="020B0503020204020204" pitchFamily="34" charset="-122"/>
                    <a:cs typeface="+mn-ea"/>
                    <a:sym typeface="Times New Roman" panose="02020603050405020304" charset="0"/>
                  </a:endParaRPr>
                </a:p>
              </p:txBody>
            </p:sp>
            <p:grpSp>
              <p:nvGrpSpPr>
                <p:cNvPr id="63" name="Group 12"/>
                <p:cNvGrpSpPr/>
                <p:nvPr/>
              </p:nvGrpSpPr>
              <p:grpSpPr>
                <a:xfrm>
                  <a:off x="2728458" y="2322264"/>
                  <a:ext cx="1766165" cy="648335"/>
                  <a:chOff x="-101" y="-352"/>
                  <a:chExt cx="2041" cy="1021"/>
                </a:xfrm>
              </p:grpSpPr>
              <p:sp>
                <p:nvSpPr>
                  <p:cNvPr id="64" name="AutoShape 13"/>
                  <p:cNvSpPr/>
                  <p:nvPr/>
                </p:nvSpPr>
                <p:spPr>
                  <a:xfrm>
                    <a:off x="-101" y="-352"/>
                    <a:ext cx="2041" cy="1021"/>
                  </a:xfrm>
                  <a:prstGeom prst="roundRect">
                    <a:avLst>
                      <a:gd name="adj" fmla="val 11917"/>
                    </a:avLst>
                  </a:prstGeom>
                  <a:gradFill rotWithShape="0">
                    <a:gsLst>
                      <a:gs pos="0">
                        <a:srgbClr val="2D5D97"/>
                      </a:gs>
                      <a:gs pos="100000">
                        <a:srgbClr val="152B45"/>
                      </a:gs>
                    </a:gsLst>
                    <a:lin ang="5400000" scaled="1"/>
                    <a:tileRect/>
                  </a:gradFill>
                  <a:ln w="25400" cap="flat" cmpd="sng">
                    <a:solidFill>
                      <a:srgbClr val="FEFEFE"/>
                    </a:solidFill>
                    <a:prstDash val="solid"/>
                    <a:round/>
                    <a:headEnd type="none" w="med" len="med"/>
                    <a:tailEnd type="none" w="med" len="med"/>
                  </a:ln>
                </p:spPr>
                <p:txBody>
                  <a:bodyPr wrap="none" anchor="ctr"/>
                  <a:lstStyle/>
                  <a:p>
                    <a:pPr lvl="0" indent="0" algn="ctr" fontAlgn="base"/>
                    <a:endParaRPr lang="zh-CN" altLang="en-US" strike="noStrike"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Rectangle 5"/>
                  <p:cNvSpPr/>
                  <p:nvPr/>
                </p:nvSpPr>
                <p:spPr>
                  <a:xfrm>
                    <a:off x="70" y="-175"/>
                    <a:ext cx="1701" cy="665"/>
                  </a:xfrm>
                  <a:prstGeom prst="rect">
                    <a:avLst/>
                  </a:prstGeom>
                  <a:noFill/>
                  <a:ln w="9525">
                    <a:noFill/>
                  </a:ln>
                </p:spPr>
                <p:txBody>
                  <a:bodyPr wrap="none" lIns="90169" tIns="46989" rIns="90169" bIns="46989" anchor="ctr"/>
                  <a:lstStyle/>
                  <a:p>
                    <a:pPr lvl="0" indent="0" algn="ctr" fontAlgn="base"/>
                    <a:r>
                      <a:rPr lang="zh-CN" altLang="en-US" sz="1600" strike="noStrike"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项目企业</a:t>
                    </a:r>
                    <a:endParaRPr lang="zh-CN" altLang="en-US" sz="1600" strike="noStrike" noProof="1">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indent="0" algn="ctr" fontAlgn="base"/>
                    <a:r>
                      <a:rPr lang="zh-CN" altLang="en-US" sz="900" strike="noStrike"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（注册地：东道国）</a:t>
                    </a:r>
                    <a:endParaRPr lang="zh-CN" altLang="en-US" sz="900" strike="noStrike"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7" name="Group 16"/>
                <p:cNvGrpSpPr/>
                <p:nvPr/>
              </p:nvGrpSpPr>
              <p:grpSpPr>
                <a:xfrm>
                  <a:off x="17481" y="60960"/>
                  <a:ext cx="1296035" cy="648335"/>
                  <a:chOff x="0" y="96"/>
                  <a:chExt cx="2041" cy="1021"/>
                </a:xfrm>
              </p:grpSpPr>
              <p:sp>
                <p:nvSpPr>
                  <p:cNvPr id="68" name="AutoShape 13"/>
                  <p:cNvSpPr/>
                  <p:nvPr/>
                </p:nvSpPr>
                <p:spPr>
                  <a:xfrm>
                    <a:off x="0" y="96"/>
                    <a:ext cx="2041" cy="1021"/>
                  </a:xfrm>
                  <a:prstGeom prst="roundRect">
                    <a:avLst>
                      <a:gd name="adj" fmla="val 11917"/>
                    </a:avLst>
                  </a:prstGeom>
                  <a:gradFill rotWithShape="0">
                    <a:gsLst>
                      <a:gs pos="0">
                        <a:srgbClr val="2D5D97"/>
                      </a:gs>
                      <a:gs pos="100000">
                        <a:srgbClr val="152B45"/>
                      </a:gs>
                    </a:gsLst>
                    <a:lin ang="5400000" scaled="1"/>
                    <a:tileRect/>
                  </a:gradFill>
                  <a:ln w="25400" cap="flat" cmpd="sng">
                    <a:solidFill>
                      <a:srgbClr val="FEFEFE"/>
                    </a:solidFill>
                    <a:prstDash val="solid"/>
                    <a:round/>
                    <a:headEnd type="none" w="med" len="med"/>
                    <a:tailEnd type="none" w="med" len="med"/>
                  </a:ln>
                </p:spPr>
                <p:txBody>
                  <a:bodyPr wrap="none" anchor="ctr"/>
                  <a:lstStyle/>
                  <a:p>
                    <a:pPr algn="ctr"/>
                    <a:endParaRPr lang="zh-CN" altLang="en-US"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Rectangle 5"/>
                  <p:cNvSpPr/>
                  <p:nvPr/>
                </p:nvSpPr>
                <p:spPr>
                  <a:xfrm>
                    <a:off x="254" y="192"/>
                    <a:ext cx="1476" cy="665"/>
                  </a:xfrm>
                  <a:prstGeom prst="rect">
                    <a:avLst/>
                  </a:prstGeom>
                  <a:noFill/>
                  <a:ln w="9525">
                    <a:noFill/>
                  </a:ln>
                </p:spPr>
                <p:txBody>
                  <a:bodyPr wrap="none" lIns="90169" tIns="46989" rIns="90169" bIns="46989" anchor="ctr"/>
                  <a:lstStyle/>
                  <a:p>
                    <a:pPr lvl="0" indent="0" algn="ctr" fontAlgn="base"/>
                    <a:r>
                      <a:rPr lang="zh-CN" altLang="en-US" sz="1600" strike="noStrike" noProof="1">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 自有资金</a:t>
                    </a:r>
                    <a:endParaRPr lang="zh-CN" altLang="en-US" sz="1600" strike="noStrike" noProof="1">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70" name="Group 19"/>
                <p:cNvGrpSpPr/>
                <p:nvPr/>
              </p:nvGrpSpPr>
              <p:grpSpPr>
                <a:xfrm>
                  <a:off x="0" y="865195"/>
                  <a:ext cx="1296035" cy="648335"/>
                  <a:chOff x="0" y="0"/>
                  <a:chExt cx="2041" cy="1021"/>
                </a:xfrm>
              </p:grpSpPr>
              <p:sp>
                <p:nvSpPr>
                  <p:cNvPr id="71" name="AutoShape 13"/>
                  <p:cNvSpPr/>
                  <p:nvPr/>
                </p:nvSpPr>
                <p:spPr>
                  <a:xfrm>
                    <a:off x="0" y="0"/>
                    <a:ext cx="2041" cy="1021"/>
                  </a:xfrm>
                  <a:prstGeom prst="roundRect">
                    <a:avLst>
                      <a:gd name="adj" fmla="val 11917"/>
                    </a:avLst>
                  </a:prstGeom>
                  <a:gradFill rotWithShape="0">
                    <a:gsLst>
                      <a:gs pos="0">
                        <a:srgbClr val="2D5D97"/>
                      </a:gs>
                      <a:gs pos="100000">
                        <a:srgbClr val="152B45"/>
                      </a:gs>
                    </a:gsLst>
                    <a:lin ang="5400000" scaled="1"/>
                    <a:tileRect/>
                  </a:gradFill>
                  <a:ln w="25400" cap="flat" cmpd="sng">
                    <a:solidFill>
                      <a:srgbClr val="FEFEFE"/>
                    </a:solidFill>
                    <a:prstDash val="solid"/>
                    <a:round/>
                    <a:headEnd type="none" w="med" len="med"/>
                    <a:tailEnd type="none" w="med" len="med"/>
                  </a:ln>
                </p:spPr>
                <p:txBody>
                  <a:bodyPr wrap="none" anchor="ctr"/>
                  <a:lstStyle/>
                  <a:p>
                    <a:pPr algn="ctr"/>
                    <a:endParaRPr lang="zh-CN" altLang="en-US"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Rectangle 5"/>
                  <p:cNvSpPr/>
                  <p:nvPr/>
                </p:nvSpPr>
                <p:spPr>
                  <a:xfrm>
                    <a:off x="254" y="264"/>
                    <a:ext cx="1476" cy="665"/>
                  </a:xfrm>
                  <a:prstGeom prst="rect">
                    <a:avLst/>
                  </a:prstGeom>
                  <a:noFill/>
                  <a:ln w="9525">
                    <a:noFill/>
                  </a:ln>
                </p:spPr>
                <p:txBody>
                  <a:bodyPr wrap="none" lIns="90169" tIns="46989" rIns="90169" bIns="46989" anchor="ctr"/>
                  <a:lstStyle/>
                  <a:p>
                    <a:pPr lvl="0" indent="0" algn="ctr" fontAlgn="base"/>
                    <a:r>
                      <a:rPr lang="zh-CN" altLang="en-US" sz="1600" strike="noStrike" noProof="1">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银行融资</a:t>
                    </a:r>
                    <a:endParaRPr lang="zh-CN" altLang="en-US" sz="1600" strike="noStrike" noProof="1">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73" name="Group 22"/>
                <p:cNvGrpSpPr/>
                <p:nvPr/>
              </p:nvGrpSpPr>
              <p:grpSpPr>
                <a:xfrm>
                  <a:off x="2693129" y="415306"/>
                  <a:ext cx="1765300" cy="647700"/>
                  <a:chOff x="0" y="0"/>
                  <a:chExt cx="2636" cy="1020"/>
                </a:xfrm>
              </p:grpSpPr>
              <p:sp>
                <p:nvSpPr>
                  <p:cNvPr id="74" name="AutoShape 13"/>
                  <p:cNvSpPr/>
                  <p:nvPr/>
                </p:nvSpPr>
                <p:spPr>
                  <a:xfrm>
                    <a:off x="0" y="0"/>
                    <a:ext cx="2636" cy="1021"/>
                  </a:xfrm>
                  <a:prstGeom prst="roundRect">
                    <a:avLst>
                      <a:gd name="adj" fmla="val 11917"/>
                    </a:avLst>
                  </a:prstGeom>
                  <a:gradFill rotWithShape="0">
                    <a:gsLst>
                      <a:gs pos="0">
                        <a:srgbClr val="2D5D97"/>
                      </a:gs>
                      <a:gs pos="100000">
                        <a:srgbClr val="152B45"/>
                      </a:gs>
                    </a:gsLst>
                    <a:lin ang="5400000" scaled="1"/>
                    <a:tileRect/>
                  </a:gradFill>
                  <a:ln w="25400" cap="flat" cmpd="sng">
                    <a:solidFill>
                      <a:srgbClr val="FEFEFE"/>
                    </a:solidFill>
                    <a:prstDash val="solid"/>
                    <a:round/>
                    <a:headEnd type="none" w="med" len="med"/>
                    <a:tailEnd type="none" w="med" len="med"/>
                  </a:ln>
                </p:spPr>
                <p:txBody>
                  <a:bodyPr wrap="none" anchor="ctr"/>
                  <a:lstStyle/>
                  <a:p>
                    <a:pPr algn="ctr"/>
                    <a:endParaRPr lang="zh-CN" altLang="en-US"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Rectangle 5"/>
                  <p:cNvSpPr/>
                  <p:nvPr/>
                </p:nvSpPr>
                <p:spPr>
                  <a:xfrm>
                    <a:off x="273" y="206"/>
                    <a:ext cx="2197" cy="665"/>
                  </a:xfrm>
                  <a:prstGeom prst="rect">
                    <a:avLst/>
                  </a:prstGeom>
                  <a:noFill/>
                  <a:ln w="9525">
                    <a:noFill/>
                  </a:ln>
                </p:spPr>
                <p:txBody>
                  <a:bodyPr wrap="none" lIns="90169" tIns="46989" rIns="90169" bIns="46989" anchor="ctr"/>
                  <a:lstStyle/>
                  <a:p>
                    <a:pPr lvl="0" indent="0" algn="ctr" fontAlgn="base"/>
                    <a:r>
                      <a:rPr lang="zh-CN" altLang="en-US" sz="1600" strike="noStrike"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投资者</a:t>
                    </a:r>
                    <a:endParaRPr lang="zh-CN" altLang="en-US" sz="1600" strike="noStrike" noProof="1">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indent="0" algn="ctr" fontAlgn="base"/>
                    <a:r>
                      <a:rPr lang="zh-CN" altLang="en-US" sz="1000" strike="noStrike"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（注册地：中国/第三国）</a:t>
                    </a:r>
                    <a:endParaRPr lang="zh-CN" altLang="en-US" sz="1000" strike="noStrike"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6" name="Line 24"/>
                <p:cNvSpPr/>
                <p:nvPr/>
              </p:nvSpPr>
              <p:spPr>
                <a:xfrm rot="10800000">
                  <a:off x="3677465" y="1104923"/>
                  <a:ext cx="6769" cy="1194795"/>
                </a:xfrm>
                <a:prstGeom prst="line">
                  <a:avLst/>
                </a:prstGeom>
                <a:ln w="38100" cap="flat" cmpd="sng">
                  <a:solidFill>
                    <a:schemeClr val="bg1"/>
                  </a:solidFill>
                  <a:prstDash val="solid"/>
                  <a:round/>
                  <a:headEnd type="triangle" w="med" len="med"/>
                  <a:tailEnd type="none" w="med" len="med"/>
                </a:ln>
              </p:spPr>
            </p:sp>
            <p:sp>
              <p:nvSpPr>
                <p:cNvPr id="77" name="Line 10"/>
                <p:cNvSpPr/>
                <p:nvPr/>
              </p:nvSpPr>
              <p:spPr>
                <a:xfrm rot="5400000" flipH="1">
                  <a:off x="1880942" y="-17264"/>
                  <a:ext cx="344452" cy="1209593"/>
                </a:xfrm>
                <a:prstGeom prst="line">
                  <a:avLst/>
                </a:prstGeom>
                <a:ln w="38100" cap="flat" cmpd="sng">
                  <a:solidFill>
                    <a:schemeClr val="bg1"/>
                  </a:solidFill>
                  <a:prstDash val="solid"/>
                  <a:round/>
                  <a:headEnd type="triangle" w="med" len="med"/>
                  <a:tailEnd type="none" w="med" len="med"/>
                </a:ln>
              </p:spPr>
            </p:sp>
          </p:grpSp>
          <p:pic>
            <p:nvPicPr>
              <p:cNvPr id="78" name="图片 1"/>
              <p:cNvPicPr>
                <a:picLocks noChangeAspect="1"/>
              </p:cNvPicPr>
              <p:nvPr/>
            </p:nvPicPr>
            <p:blipFill>
              <a:blip r:embed="rId3"/>
              <a:srcRect l="28792" t="5869" r="32376" b="34386"/>
              <a:stretch>
                <a:fillRect/>
              </a:stretch>
            </p:blipFill>
            <p:spPr>
              <a:xfrm>
                <a:off x="137652" y="1885777"/>
                <a:ext cx="1055576" cy="971216"/>
              </a:xfrm>
              <a:prstGeom prst="rect">
                <a:avLst/>
              </a:prstGeom>
              <a:noFill/>
              <a:ln w="9525">
                <a:noFill/>
              </a:ln>
            </p:spPr>
          </p:pic>
        </p:grpSp>
      </p:grpSp>
      <p:grpSp>
        <p:nvGrpSpPr>
          <p:cNvPr id="79" name="组合 78"/>
          <p:cNvGrpSpPr/>
          <p:nvPr/>
        </p:nvGrpSpPr>
        <p:grpSpPr>
          <a:xfrm>
            <a:off x="6463877" y="1804035"/>
            <a:ext cx="4800600" cy="3572086"/>
            <a:chOff x="7414" y="3405"/>
            <a:chExt cx="5670" cy="4219"/>
          </a:xfrm>
        </p:grpSpPr>
        <p:sp>
          <p:nvSpPr>
            <p:cNvPr id="80" name="文本框 2"/>
            <p:cNvSpPr/>
            <p:nvPr/>
          </p:nvSpPr>
          <p:spPr>
            <a:xfrm>
              <a:off x="7414" y="3405"/>
              <a:ext cx="5670" cy="599"/>
            </a:xfrm>
            <a:prstGeom prst="rect">
              <a:avLst/>
            </a:prstGeom>
            <a:noFill/>
            <a:ln w="9525">
              <a:noFill/>
            </a:ln>
          </p:spPr>
          <p:txBody>
            <a:bodyPr wrap="square" anchor="t">
              <a:spAutoFit/>
            </a:bodyPr>
            <a:lstStyle/>
            <a:p>
              <a:pPr lvl="0" indent="0" algn="ctr" fontAlgn="base">
                <a:lnSpc>
                  <a:spcPct val="150000"/>
                </a:lnSpc>
                <a:buNone/>
              </a:pPr>
              <a:r>
                <a:rPr lang="en-US" altLang="zh-CN" strike="noStrike" noProof="1">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  </a:t>
              </a:r>
              <a:r>
                <a:rPr lang="zh-CN" altLang="en-US" b="1" strike="noStrike" noProof="1">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金融机构适用</a:t>
              </a:r>
              <a:endParaRPr lang="zh-CN" altLang="en-US" b="1" strike="noStrike" noProof="1">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nvGrpSpPr>
            <p:cNvPr id="81" name="Group 28"/>
            <p:cNvGrpSpPr/>
            <p:nvPr/>
          </p:nvGrpSpPr>
          <p:grpSpPr>
            <a:xfrm>
              <a:off x="7414" y="4280"/>
              <a:ext cx="5389" cy="3344"/>
              <a:chOff x="-670" y="235415"/>
              <a:chExt cx="4563929" cy="2832160"/>
            </a:xfrm>
          </p:grpSpPr>
          <p:grpSp>
            <p:nvGrpSpPr>
              <p:cNvPr id="82" name="Group 29"/>
              <p:cNvGrpSpPr/>
              <p:nvPr/>
            </p:nvGrpSpPr>
            <p:grpSpPr>
              <a:xfrm>
                <a:off x="-670" y="462603"/>
                <a:ext cx="4563666" cy="2604972"/>
                <a:chOff x="-670" y="352425"/>
                <a:chExt cx="4563666" cy="2604972"/>
              </a:xfrm>
            </p:grpSpPr>
            <p:sp>
              <p:nvSpPr>
                <p:cNvPr id="83" name="Line 23"/>
                <p:cNvSpPr/>
                <p:nvPr/>
              </p:nvSpPr>
              <p:spPr>
                <a:xfrm rot="-5400000" flipH="1" flipV="1">
                  <a:off x="221655" y="1616956"/>
                  <a:ext cx="1361256" cy="1"/>
                </a:xfrm>
                <a:prstGeom prst="line">
                  <a:avLst/>
                </a:prstGeom>
                <a:ln w="38100" cap="flat" cmpd="sng">
                  <a:solidFill>
                    <a:schemeClr val="bg1"/>
                  </a:solidFill>
                  <a:prstDash val="solid"/>
                  <a:round/>
                  <a:headEnd type="none" w="med" len="med"/>
                  <a:tailEnd type="triangle" w="med" len="med"/>
                </a:ln>
              </p:spPr>
            </p:sp>
            <p:sp>
              <p:nvSpPr>
                <p:cNvPr id="84" name="Text Box 27"/>
                <p:cNvSpPr/>
                <p:nvPr/>
              </p:nvSpPr>
              <p:spPr>
                <a:xfrm>
                  <a:off x="2032830" y="2267435"/>
                  <a:ext cx="1124349" cy="305533"/>
                </a:xfrm>
                <a:prstGeom prst="rect">
                  <a:avLst/>
                </a:prstGeom>
                <a:noFill/>
                <a:ln w="9525">
                  <a:noFill/>
                </a:ln>
              </p:spPr>
              <p:txBody>
                <a:bodyPr lIns="90216" tIns="45106" rIns="90216" bIns="45106" anchor="t">
                  <a:spAutoFit/>
                </a:bodyPr>
                <a:lstStyle/>
                <a:p>
                  <a:pPr lvl="0" indent="0" algn="ctr" fontAlgn="base"/>
                  <a:r>
                    <a:rPr lang="zh-CN" altLang="en-US" sz="1400" strike="noStrike" noProof="1">
                      <a:solidFill>
                        <a:schemeClr val="bg1"/>
                      </a:solidFill>
                      <a:latin typeface="Arial" panose="020B0604020202020204" pitchFamily="34" charset="0"/>
                      <a:ea typeface="微软雅黑" panose="020B0503020204020204" pitchFamily="34" charset="-122"/>
                      <a:cs typeface="+mn-ea"/>
                    </a:rPr>
                    <a:t>贷款协议</a:t>
                  </a:r>
                  <a:endParaRPr lang="zh-CN" altLang="en-US" sz="1400" strike="noStrike" noProof="1">
                    <a:solidFill>
                      <a:schemeClr val="bg1"/>
                    </a:solidFill>
                    <a:latin typeface="Arial" panose="020B0604020202020204" pitchFamily="34" charset="0"/>
                    <a:ea typeface="微软雅黑" panose="020B0503020204020204" pitchFamily="34" charset="-122"/>
                    <a:cs typeface="+mn-ea"/>
                  </a:endParaRPr>
                </a:p>
              </p:txBody>
            </p:sp>
            <p:sp>
              <p:nvSpPr>
                <p:cNvPr id="85" name="Text Box 14"/>
                <p:cNvSpPr/>
                <p:nvPr/>
              </p:nvSpPr>
              <p:spPr>
                <a:xfrm>
                  <a:off x="1473572" y="940815"/>
                  <a:ext cx="1914797" cy="670140"/>
                </a:xfrm>
                <a:prstGeom prst="rect">
                  <a:avLst/>
                </a:prstGeom>
                <a:noFill/>
                <a:ln w="9525">
                  <a:noFill/>
                </a:ln>
              </p:spPr>
              <p:txBody>
                <a:bodyPr wrap="square" lIns="89592" tIns="44796" rIns="89592" bIns="44796" anchor="t">
                  <a:spAutoFit/>
                </a:bodyPr>
                <a:lstStyle/>
                <a:p>
                  <a:pPr lvl="0" indent="0" algn="ctr" fontAlgn="base">
                    <a:lnSpc>
                      <a:spcPct val="125000"/>
                    </a:lnSpc>
                    <a:spcBef>
                      <a:spcPct val="20000"/>
                    </a:spcBef>
                    <a:buClr>
                      <a:schemeClr val="tx2"/>
                    </a:buClr>
                    <a:buSzPct val="75000"/>
                  </a:pPr>
                  <a:r>
                    <a:rPr lang="zh-CN" altLang="en-US" sz="1400" strike="noStrike" noProof="1">
                      <a:solidFill>
                        <a:schemeClr val="bg1"/>
                      </a:solidFill>
                      <a:latin typeface="Times New Roman" panose="02020603050405020304" charset="0"/>
                      <a:ea typeface="微软雅黑" panose="020B0503020204020204" pitchFamily="34" charset="-122"/>
                      <a:cs typeface="+mn-ea"/>
                      <a:sym typeface="Times New Roman" panose="02020603050405020304" charset="0"/>
                    </a:rPr>
                    <a:t>海外投资债权保险</a:t>
                  </a:r>
                  <a:endParaRPr lang="zh-CN" altLang="en-US" sz="1400" strike="noStrike" noProof="1">
                    <a:solidFill>
                      <a:schemeClr val="bg1"/>
                    </a:solidFill>
                    <a:latin typeface="Times New Roman" panose="02020603050405020304" charset="0"/>
                    <a:ea typeface="微软雅黑" panose="020B0503020204020204" pitchFamily="34" charset="-122"/>
                    <a:sym typeface="Times New Roman" panose="02020603050405020304" charset="0"/>
                  </a:endParaRPr>
                </a:p>
                <a:p>
                  <a:pPr lvl="0" indent="0" algn="ctr" fontAlgn="base">
                    <a:lnSpc>
                      <a:spcPct val="125000"/>
                    </a:lnSpc>
                    <a:spcBef>
                      <a:spcPct val="20000"/>
                    </a:spcBef>
                    <a:buClr>
                      <a:schemeClr val="tx2"/>
                    </a:buClr>
                    <a:buSzPct val="75000"/>
                  </a:pPr>
                  <a:r>
                    <a:rPr lang="zh-CN" altLang="en-US" sz="1400" strike="noStrike" noProof="1">
                      <a:solidFill>
                        <a:schemeClr val="bg1"/>
                      </a:solidFill>
                      <a:latin typeface="Times New Roman" panose="02020603050405020304" charset="0"/>
                      <a:ea typeface="微软雅黑" panose="020B0503020204020204" pitchFamily="34" charset="-122"/>
                      <a:cs typeface="+mn-ea"/>
                      <a:sym typeface="Times New Roman" panose="02020603050405020304" charset="0"/>
                    </a:rPr>
                    <a:t>（金融机构适用）</a:t>
                  </a:r>
                  <a:endParaRPr lang="zh-CN" altLang="en-US" sz="1400" strike="noStrike" noProof="1">
                    <a:solidFill>
                      <a:schemeClr val="bg1"/>
                    </a:solidFill>
                    <a:latin typeface="Times New Roman" panose="02020603050405020304" charset="0"/>
                    <a:ea typeface="微软雅黑" panose="020B0503020204020204" pitchFamily="34" charset="-122"/>
                    <a:cs typeface="+mn-ea"/>
                    <a:sym typeface="Times New Roman" panose="02020603050405020304" charset="0"/>
                  </a:endParaRPr>
                </a:p>
              </p:txBody>
            </p:sp>
            <p:sp>
              <p:nvSpPr>
                <p:cNvPr id="86" name="Line 24"/>
                <p:cNvSpPr/>
                <p:nvPr/>
              </p:nvSpPr>
              <p:spPr>
                <a:xfrm>
                  <a:off x="1802203" y="2612335"/>
                  <a:ext cx="1586457" cy="1"/>
                </a:xfrm>
                <a:prstGeom prst="line">
                  <a:avLst/>
                </a:prstGeom>
                <a:ln w="38100" cap="flat" cmpd="sng">
                  <a:solidFill>
                    <a:schemeClr val="bg1"/>
                  </a:solidFill>
                  <a:prstDash val="solid"/>
                  <a:round/>
                  <a:headEnd type="triangle" w="med" len="med"/>
                  <a:tailEnd type="none" w="med" len="med"/>
                </a:ln>
              </p:spPr>
            </p:sp>
            <p:sp>
              <p:nvSpPr>
                <p:cNvPr id="87" name="Line 10"/>
                <p:cNvSpPr/>
                <p:nvPr/>
              </p:nvSpPr>
              <p:spPr>
                <a:xfrm rot="5400000" flipH="1" flipV="1">
                  <a:off x="2505351" y="1180603"/>
                  <a:ext cx="1200982" cy="1032641"/>
                </a:xfrm>
                <a:prstGeom prst="line">
                  <a:avLst/>
                </a:prstGeom>
                <a:ln w="38100" cap="flat" cmpd="sng">
                  <a:solidFill>
                    <a:schemeClr val="bg1"/>
                  </a:solidFill>
                  <a:prstDash val="solid"/>
                  <a:round/>
                  <a:headEnd type="triangle" w="med" len="med"/>
                  <a:tailEnd type="none" w="med" len="med"/>
                </a:ln>
              </p:spPr>
            </p:sp>
            <p:sp>
              <p:nvSpPr>
                <p:cNvPr id="88" name="Text Box 16"/>
                <p:cNvSpPr/>
                <p:nvPr/>
              </p:nvSpPr>
              <p:spPr>
                <a:xfrm>
                  <a:off x="902107" y="1032574"/>
                  <a:ext cx="488710" cy="1166233"/>
                </a:xfrm>
                <a:prstGeom prst="rect">
                  <a:avLst/>
                </a:prstGeom>
                <a:noFill/>
                <a:ln w="9525">
                  <a:noFill/>
                </a:ln>
              </p:spPr>
              <p:txBody>
                <a:bodyPr lIns="89592" tIns="44796" rIns="89592" bIns="44796" anchor="t">
                  <a:spAutoFit/>
                </a:bodyPr>
                <a:lstStyle/>
                <a:p>
                  <a:pPr lvl="0" indent="0" algn="ctr" fontAlgn="base">
                    <a:lnSpc>
                      <a:spcPct val="125000"/>
                    </a:lnSpc>
                    <a:spcBef>
                      <a:spcPct val="20000"/>
                    </a:spcBef>
                    <a:buClr>
                      <a:schemeClr val="tx2"/>
                    </a:buClr>
                    <a:buSzPct val="75000"/>
                  </a:pPr>
                  <a:r>
                    <a:rPr lang="zh-CN" altLang="en-US" sz="1400" strike="noStrike" noProof="1">
                      <a:solidFill>
                        <a:schemeClr val="bg1"/>
                      </a:solidFill>
                      <a:latin typeface="Times New Roman" panose="02020603050405020304" charset="0"/>
                      <a:ea typeface="微软雅黑" panose="020B0503020204020204" pitchFamily="34" charset="-122"/>
                      <a:cs typeface="+mn-ea"/>
                      <a:sym typeface="Times New Roman" panose="02020603050405020304" charset="0"/>
                    </a:rPr>
                    <a:t>股权投资</a:t>
                  </a:r>
                  <a:endParaRPr lang="zh-CN" altLang="en-US" sz="1400" strike="noStrike" noProof="1">
                    <a:solidFill>
                      <a:schemeClr val="bg1"/>
                    </a:solidFill>
                    <a:latin typeface="Times New Roman" panose="02020603050405020304" charset="0"/>
                    <a:ea typeface="微软雅黑" panose="020B0503020204020204" pitchFamily="34" charset="-122"/>
                    <a:cs typeface="+mn-ea"/>
                    <a:sym typeface="Times New Roman" panose="02020603050405020304" charset="0"/>
                  </a:endParaRPr>
                </a:p>
              </p:txBody>
            </p:sp>
            <p:grpSp>
              <p:nvGrpSpPr>
                <p:cNvPr id="89" name="Group 36"/>
                <p:cNvGrpSpPr/>
                <p:nvPr/>
              </p:nvGrpSpPr>
              <p:grpSpPr>
                <a:xfrm>
                  <a:off x="-670" y="352425"/>
                  <a:ext cx="1765300" cy="648335"/>
                  <a:chOff x="-1" y="555"/>
                  <a:chExt cx="2636" cy="1021"/>
                </a:xfrm>
              </p:grpSpPr>
              <p:sp>
                <p:nvSpPr>
                  <p:cNvPr id="90" name="AutoShape 13"/>
                  <p:cNvSpPr/>
                  <p:nvPr/>
                </p:nvSpPr>
                <p:spPr>
                  <a:xfrm>
                    <a:off x="-1" y="555"/>
                    <a:ext cx="2636" cy="1021"/>
                  </a:xfrm>
                  <a:prstGeom prst="roundRect">
                    <a:avLst>
                      <a:gd name="adj" fmla="val 11917"/>
                    </a:avLst>
                  </a:prstGeom>
                  <a:gradFill rotWithShape="0">
                    <a:gsLst>
                      <a:gs pos="0">
                        <a:srgbClr val="2D5D97"/>
                      </a:gs>
                      <a:gs pos="100000">
                        <a:srgbClr val="152B45"/>
                      </a:gs>
                    </a:gsLst>
                    <a:lin ang="5400000" scaled="1"/>
                    <a:tileRect/>
                  </a:gradFill>
                  <a:ln w="25400" cap="flat" cmpd="sng">
                    <a:solidFill>
                      <a:srgbClr val="FEFEFE"/>
                    </a:solidFill>
                    <a:prstDash val="solid"/>
                    <a:round/>
                    <a:headEnd type="none" w="med" len="med"/>
                    <a:tailEnd type="none" w="med" len="med"/>
                  </a:ln>
                </p:spPr>
                <p:txBody>
                  <a:bodyPr wrap="none" anchor="ctr"/>
                  <a:lstStyle/>
                  <a:p>
                    <a:pPr algn="ctr"/>
                    <a:endParaRPr lang="zh-CN" altLang="en-US"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1" name="Rectangle 5"/>
                  <p:cNvSpPr/>
                  <p:nvPr/>
                </p:nvSpPr>
                <p:spPr>
                  <a:xfrm>
                    <a:off x="220" y="731"/>
                    <a:ext cx="2197" cy="665"/>
                  </a:xfrm>
                  <a:prstGeom prst="rect">
                    <a:avLst/>
                  </a:prstGeom>
                  <a:noFill/>
                  <a:ln w="9525">
                    <a:noFill/>
                  </a:ln>
                </p:spPr>
                <p:txBody>
                  <a:bodyPr wrap="none" lIns="90169" tIns="46989" rIns="90169" bIns="46989" anchor="ctr"/>
                  <a:lstStyle/>
                  <a:p>
                    <a:pPr lvl="0" indent="0" algn="ctr" fontAlgn="base"/>
                    <a:r>
                      <a:rPr lang="zh-CN" altLang="en-US" sz="1600" strike="noStrike"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投资者</a:t>
                    </a:r>
                    <a:endParaRPr lang="zh-CN" altLang="en-US" sz="1600" strike="noStrike" noProof="1">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indent="0" algn="ctr" fontAlgn="base"/>
                    <a:r>
                      <a:rPr lang="zh-CN" altLang="en-US" sz="1000" strike="noStrike"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（注册地：中国/第三国）</a:t>
                    </a:r>
                    <a:endParaRPr lang="zh-CN" altLang="en-US" sz="1000" strike="noStrike"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2" name="Group 39"/>
                <p:cNvGrpSpPr/>
                <p:nvPr/>
              </p:nvGrpSpPr>
              <p:grpSpPr>
                <a:xfrm>
                  <a:off x="34614" y="2309062"/>
                  <a:ext cx="1766165" cy="648335"/>
                  <a:chOff x="40" y="209"/>
                  <a:chExt cx="2041" cy="1021"/>
                </a:xfrm>
              </p:grpSpPr>
              <p:sp>
                <p:nvSpPr>
                  <p:cNvPr id="93" name="AutoShape 13"/>
                  <p:cNvSpPr/>
                  <p:nvPr/>
                </p:nvSpPr>
                <p:spPr>
                  <a:xfrm>
                    <a:off x="40" y="209"/>
                    <a:ext cx="2041" cy="1021"/>
                  </a:xfrm>
                  <a:prstGeom prst="roundRect">
                    <a:avLst>
                      <a:gd name="adj" fmla="val 11917"/>
                    </a:avLst>
                  </a:prstGeom>
                  <a:gradFill rotWithShape="0">
                    <a:gsLst>
                      <a:gs pos="0">
                        <a:srgbClr val="2D5D97"/>
                      </a:gs>
                      <a:gs pos="100000">
                        <a:srgbClr val="152B45"/>
                      </a:gs>
                    </a:gsLst>
                    <a:lin ang="5400000" scaled="1"/>
                    <a:tileRect/>
                  </a:gradFill>
                  <a:ln w="25400" cap="flat" cmpd="sng">
                    <a:solidFill>
                      <a:srgbClr val="FEFEFE"/>
                    </a:solidFill>
                    <a:prstDash val="solid"/>
                    <a:round/>
                    <a:headEnd type="none" w="med" len="med"/>
                    <a:tailEnd type="none" w="med" len="med"/>
                  </a:ln>
                </p:spPr>
                <p:txBody>
                  <a:bodyPr wrap="none" anchor="ctr"/>
                  <a:lstStyle/>
                  <a:p>
                    <a:pPr lvl="0" indent="0" algn="ctr" fontAlgn="base"/>
                    <a:endParaRPr lang="zh-CN" altLang="en-US" strike="noStrike"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4" name="Rectangle 5"/>
                  <p:cNvSpPr/>
                  <p:nvPr/>
                </p:nvSpPr>
                <p:spPr>
                  <a:xfrm>
                    <a:off x="193" y="354"/>
                    <a:ext cx="1701" cy="665"/>
                  </a:xfrm>
                  <a:prstGeom prst="rect">
                    <a:avLst/>
                  </a:prstGeom>
                  <a:noFill/>
                  <a:ln w="9525">
                    <a:noFill/>
                  </a:ln>
                </p:spPr>
                <p:txBody>
                  <a:bodyPr wrap="none" lIns="90169" tIns="46989" rIns="90169" bIns="46989" anchor="ctr"/>
                  <a:lstStyle/>
                  <a:p>
                    <a:pPr lvl="0" indent="0" algn="ctr" fontAlgn="base"/>
                    <a:r>
                      <a:rPr lang="zh-CN" altLang="en-US" sz="1600" strike="noStrike"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项目企业</a:t>
                    </a:r>
                    <a:endParaRPr lang="zh-CN" altLang="en-US" sz="1600" strike="noStrike" noProof="1">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indent="0" algn="ctr" fontAlgn="base"/>
                    <a:r>
                      <a:rPr lang="zh-CN" altLang="en-US" sz="900" strike="noStrike"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（注册地：东道国）</a:t>
                    </a:r>
                    <a:endParaRPr lang="zh-CN" altLang="en-US" sz="900" strike="noStrike"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5" name="Group 42"/>
                <p:cNvGrpSpPr/>
                <p:nvPr/>
              </p:nvGrpSpPr>
              <p:grpSpPr>
                <a:xfrm>
                  <a:off x="3266961" y="2267767"/>
                  <a:ext cx="1296035" cy="648335"/>
                  <a:chOff x="-27" y="268"/>
                  <a:chExt cx="2041" cy="1021"/>
                </a:xfrm>
              </p:grpSpPr>
              <p:sp>
                <p:nvSpPr>
                  <p:cNvPr id="96" name="AutoShape 13"/>
                  <p:cNvSpPr/>
                  <p:nvPr/>
                </p:nvSpPr>
                <p:spPr>
                  <a:xfrm>
                    <a:off x="-27" y="268"/>
                    <a:ext cx="2041" cy="1021"/>
                  </a:xfrm>
                  <a:prstGeom prst="roundRect">
                    <a:avLst>
                      <a:gd name="adj" fmla="val 11917"/>
                    </a:avLst>
                  </a:prstGeom>
                  <a:gradFill rotWithShape="0">
                    <a:gsLst>
                      <a:gs pos="0">
                        <a:srgbClr val="2D5D97"/>
                      </a:gs>
                      <a:gs pos="100000">
                        <a:srgbClr val="152B45"/>
                      </a:gs>
                    </a:gsLst>
                    <a:lin ang="5400000" scaled="1"/>
                    <a:tileRect/>
                  </a:gradFill>
                  <a:ln w="25400" cap="flat" cmpd="sng">
                    <a:solidFill>
                      <a:srgbClr val="FEFEFE"/>
                    </a:solidFill>
                    <a:prstDash val="solid"/>
                    <a:round/>
                    <a:headEnd type="none" w="med" len="med"/>
                    <a:tailEnd type="none" w="med" len="med"/>
                  </a:ln>
                </p:spPr>
                <p:txBody>
                  <a:bodyPr wrap="none" anchor="ctr"/>
                  <a:lstStyle/>
                  <a:p>
                    <a:pPr algn="ctr"/>
                    <a:endParaRPr lang="zh-CN" altLang="en-US"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Rectangle 5"/>
                  <p:cNvSpPr/>
                  <p:nvPr/>
                </p:nvSpPr>
                <p:spPr>
                  <a:xfrm>
                    <a:off x="254" y="416"/>
                    <a:ext cx="1476" cy="665"/>
                  </a:xfrm>
                  <a:prstGeom prst="rect">
                    <a:avLst/>
                  </a:prstGeom>
                  <a:noFill/>
                  <a:ln w="9525">
                    <a:noFill/>
                  </a:ln>
                </p:spPr>
                <p:txBody>
                  <a:bodyPr wrap="none" lIns="90169" tIns="46989" rIns="90169" bIns="46989" anchor="ctr"/>
                  <a:lstStyle/>
                  <a:p>
                    <a:pPr lvl="0" indent="0" algn="ctr" fontAlgn="base"/>
                    <a:r>
                      <a:rPr lang="zh-CN" altLang="en-US" sz="1600" strike="noStrike" noProof="1">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银行融资</a:t>
                    </a:r>
                    <a:endParaRPr lang="zh-CN" altLang="en-US" sz="1600" strike="noStrike" noProof="1">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pic>
            <p:nvPicPr>
              <p:cNvPr id="98" name="图片 1"/>
              <p:cNvPicPr>
                <a:picLocks noChangeAspect="1"/>
              </p:cNvPicPr>
              <p:nvPr/>
            </p:nvPicPr>
            <p:blipFill>
              <a:blip r:embed="rId3"/>
              <a:srcRect l="28792" t="5869" r="32376" b="34386"/>
              <a:stretch>
                <a:fillRect/>
              </a:stretch>
            </p:blipFill>
            <p:spPr>
              <a:xfrm>
                <a:off x="3507683" y="235415"/>
                <a:ext cx="1055576" cy="971216"/>
              </a:xfrm>
              <a:prstGeom prst="rect">
                <a:avLst/>
              </a:prstGeom>
              <a:noFill/>
              <a:ln w="9525">
                <a:noFill/>
              </a:ln>
            </p:spPr>
          </p:pic>
        </p:grpSp>
      </p:grpSp>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sp>
        <p:nvSpPr>
          <p:cNvPr id="7175" name="Text Box 11"/>
          <p:cNvSpPr txBox="1"/>
          <p:nvPr/>
        </p:nvSpPr>
        <p:spPr>
          <a:xfrm>
            <a:off x="1204913" y="1476693"/>
            <a:ext cx="3497262" cy="368300"/>
          </a:xfrm>
          <a:prstGeom prst="rect">
            <a:avLst/>
          </a:prstGeom>
          <a:noFill/>
          <a:ln w="9525">
            <a:noFill/>
          </a:ln>
        </p:spPr>
        <p:txBody>
          <a:bodyPr anchor="t" anchorCtr="0">
            <a:spAutoFit/>
            <a:scene3d>
              <a:camera prst="orthographicFront"/>
              <a:lightRig rig="threePt" dir="t"/>
            </a:scene3d>
          </a:bodyPr>
          <a:p>
            <a:r>
              <a:rPr lang="zh-CN" alt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微软雅黑" panose="020B0503020204020204" pitchFamily="34" charset="-122"/>
              </a:rPr>
              <a:t>海外投资债权保险</a:t>
            </a:r>
            <a:endParaRPr lang="zh-CN" alt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微软雅黑" panose="020B0503020204020204" pitchFamily="34" charset="-122"/>
            </a:endParaRP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grpSp>
        <p:nvGrpSpPr>
          <p:cNvPr id="23" name="组合 2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1062566" y="252517"/>
            <a:ext cx="3937002" cy="694055"/>
          </a:xfrm>
          <a:prstGeom prst="rect">
            <a:avLst/>
          </a:prstGeom>
          <a:noFill/>
        </p:spPr>
        <p:txBody>
          <a:bodyPr wrap="square" rtlCol="0">
            <a:spAutoFit/>
          </a:bodyPr>
          <a:lstStyle/>
          <a:p>
            <a:pPr lvl="0" algn="l">
              <a:lnSpc>
                <a:spcPct val="140000"/>
              </a:lnSpc>
              <a:buClrTx/>
              <a:buSzTx/>
              <a:buFontTx/>
            </a:pP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海外投资保险</a:t>
            </a:r>
            <a:endParaRPr kumimoji="1"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sp>
        <p:nvSpPr>
          <p:cNvPr id="23554" name="矩形 48"/>
          <p:cNvSpPr/>
          <p:nvPr/>
        </p:nvSpPr>
        <p:spPr>
          <a:xfrm>
            <a:off x="1779905" y="1570990"/>
            <a:ext cx="9083675" cy="4523105"/>
          </a:xfrm>
          <a:prstGeom prst="rect">
            <a:avLst/>
          </a:prstGeom>
          <a:noFill/>
          <a:ln w="9525">
            <a:noFill/>
          </a:ln>
        </p:spPr>
        <p:txBody>
          <a:bodyPr wrap="square">
            <a:spAutoFit/>
          </a:bodyPr>
          <a:lstStyle/>
          <a:p>
            <a:pPr marL="361950" lvl="0" indent="-361950" algn="just" fontAlgn="base">
              <a:lnSpc>
                <a:spcPct val="160000"/>
              </a:lnSpc>
              <a:buFont typeface="Wingdings" panose="05000000000000000000" charset="0"/>
              <a:buChar char="u"/>
            </a:pPr>
            <a:r>
              <a:rPr lang="zh-CN" altLang="en-US" sz="2000" b="1"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股权投入资金比例：</a:t>
            </a:r>
            <a:r>
              <a:rPr lang="en-US" altLang="zh-CN"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a:t>
            </a:r>
            <a:r>
              <a:rPr lang="zh-CN" altLang="en-US"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15%</a:t>
            </a:r>
            <a:endParaRPr lang="zh-CN" altLang="en-US"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marL="361950" lvl="0" indent="-361950" algn="just" fontAlgn="base">
              <a:lnSpc>
                <a:spcPct val="80000"/>
              </a:lnSpc>
              <a:buFont typeface="Wingdings" panose="05000000000000000000" charset="0"/>
              <a:buChar char="u"/>
            </a:pPr>
            <a:endParaRPr lang="zh-CN" altLang="en-US"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marL="361950" lvl="0" indent="-361950" algn="just" fontAlgn="base">
              <a:lnSpc>
                <a:spcPct val="160000"/>
              </a:lnSpc>
              <a:buFont typeface="Wingdings" panose="05000000000000000000" charset="0"/>
              <a:buChar char="u"/>
            </a:pPr>
            <a:r>
              <a:rPr lang="zh-CN" altLang="en-US" sz="2000" b="1"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保险期限：</a:t>
            </a:r>
            <a:r>
              <a:rPr lang="zh-CN" altLang="en-US"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1-20年</a:t>
            </a:r>
            <a:endParaRPr lang="zh-CN" altLang="en-US"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marL="361950" lvl="0" indent="-361950" algn="just" fontAlgn="base">
              <a:lnSpc>
                <a:spcPct val="80000"/>
              </a:lnSpc>
              <a:buFont typeface="Wingdings" panose="05000000000000000000" charset="0"/>
              <a:buChar char="u"/>
            </a:pPr>
            <a:endParaRPr lang="zh-CN" altLang="en-US" sz="2000" b="1"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marL="361950" lvl="0" indent="-361950" algn="just" fontAlgn="base">
              <a:lnSpc>
                <a:spcPct val="160000"/>
              </a:lnSpc>
              <a:buSzPct val="100000"/>
              <a:buFont typeface="Wingdings" panose="05000000000000000000" charset="0"/>
              <a:buChar char="u"/>
            </a:pPr>
            <a:r>
              <a:rPr lang="zh-CN" altLang="en-US" sz="2000" b="1"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赔偿比例：</a:t>
            </a:r>
            <a:r>
              <a:rPr lang="en-US" altLang="zh-CN"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a:t>
            </a:r>
            <a:r>
              <a:rPr lang="zh-CN" altLang="en-US"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95%</a:t>
            </a:r>
            <a:endParaRPr lang="zh-CN" altLang="en-US"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marL="361950" lvl="0" indent="-361950" algn="just" fontAlgn="base">
              <a:lnSpc>
                <a:spcPct val="80000"/>
              </a:lnSpc>
              <a:buSzPct val="100000"/>
              <a:buFont typeface="Wingdings" panose="05000000000000000000" charset="0"/>
              <a:buChar char="u"/>
            </a:pPr>
            <a:endParaRPr lang="zh-CN" altLang="en-US"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marL="361950" lvl="0" indent="-361950" algn="just" fontAlgn="base">
              <a:lnSpc>
                <a:spcPct val="160000"/>
              </a:lnSpc>
              <a:buSzPct val="100000"/>
              <a:buFont typeface="Wingdings" panose="05000000000000000000" charset="0"/>
              <a:buChar char="u"/>
            </a:pPr>
            <a:r>
              <a:rPr lang="zh-CN" altLang="en-US" sz="2000" b="1"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最高保险金额:</a:t>
            </a:r>
            <a:endParaRPr lang="zh-CN" altLang="en-US" sz="2000" b="1"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marL="724535" lvl="0" indent="-342900" algn="just" fontAlgn="base">
              <a:lnSpc>
                <a:spcPct val="160000"/>
              </a:lnSpc>
              <a:buFont typeface="Arial" panose="020B0604020202020204" pitchFamily="34" charset="0"/>
              <a:buChar char="•"/>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股权：</a:t>
            </a:r>
            <a:r>
              <a:rPr lang="zh-CN" altLang="en-US"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股本投入+收益，收益部分</a:t>
            </a:r>
            <a:r>
              <a:rPr lang="en-US" altLang="zh-CN" sz="20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a:t>
            </a:r>
            <a:r>
              <a:rPr lang="zh-CN" altLang="en-US"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股本投入的200%</a:t>
            </a:r>
            <a:endParaRPr lang="zh-CN" altLang="en-US" sz="2000" b="1"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marL="724535" lvl="0" indent="-342900" algn="just" fontAlgn="base">
              <a:lnSpc>
                <a:spcPct val="160000"/>
              </a:lnSpc>
              <a:buFont typeface="Arial" panose="020B0604020202020204" pitchFamily="34" charset="0"/>
              <a:buChar char="•"/>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债权：</a:t>
            </a:r>
            <a:r>
              <a:rPr lang="zh-CN" altLang="en-US"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贷款本金+利息，利息部分</a:t>
            </a:r>
            <a:r>
              <a:rPr lang="en-US" altLang="zh-CN" sz="20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a:t>
            </a:r>
            <a:r>
              <a:rPr lang="zh-CN" altLang="en-US"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本金的135%</a:t>
            </a:r>
            <a:endParaRPr lang="zh-CN" altLang="en-US"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marL="724535" lvl="0" indent="-342900" algn="just" fontAlgn="base">
              <a:lnSpc>
                <a:spcPct val="80000"/>
              </a:lnSpc>
              <a:buFont typeface="Arial" panose="020B0604020202020204" pitchFamily="34" charset="0"/>
              <a:buChar char="•"/>
            </a:pPr>
            <a:endParaRPr lang="zh-CN" altLang="en-US" sz="2000" b="1"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marL="361950" lvl="0" indent="-361950" algn="just" fontAlgn="base">
              <a:lnSpc>
                <a:spcPct val="160000"/>
              </a:lnSpc>
              <a:buSzPct val="100000"/>
              <a:buFont typeface="Wingdings" panose="05000000000000000000" charset="0"/>
              <a:buChar char="u"/>
            </a:pPr>
            <a:r>
              <a:rPr lang="zh-CN" altLang="en-US" sz="2000" b="1"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承保风险：</a:t>
            </a:r>
            <a:r>
              <a:rPr lang="zh-CN" altLang="en-US"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汇兑限制、征收、战争及政治暴乱、违约</a:t>
            </a:r>
            <a:endParaRPr lang="zh-CN" altLang="en-US"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 name="文本框 1"/>
          <p:cNvSpPr txBox="1"/>
          <p:nvPr/>
        </p:nvSpPr>
        <p:spPr>
          <a:xfrm>
            <a:off x="849630" y="946785"/>
            <a:ext cx="2621280" cy="607695"/>
          </a:xfrm>
          <a:prstGeom prst="rect">
            <a:avLst/>
          </a:prstGeom>
          <a:noFill/>
        </p:spPr>
        <p:txBody>
          <a:bodyPr wrap="none" rtlCol="0">
            <a:spAutoFit/>
            <a:scene3d>
              <a:camera prst="orthographicFront"/>
              <a:lightRig rig="threePt" dir="t"/>
            </a:scene3d>
          </a:bodyPr>
          <a:p>
            <a:pPr lvl="0" algn="l">
              <a:lnSpc>
                <a:spcPct val="140000"/>
              </a:lnSpc>
              <a:buClrTx/>
              <a:buSzTx/>
              <a:buFontTx/>
            </a:pPr>
            <a:r>
              <a:rPr lang="zh-CN" alt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海外投资保险要点</a:t>
            </a:r>
            <a:endParaRPr kumimoji="1" lang="zh-CN" alt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graphicFrame>
        <p:nvGraphicFramePr>
          <p:cNvPr id="12292" name="表格占位符 12291"/>
          <p:cNvGraphicFramePr/>
          <p:nvPr>
            <p:ph type="tbl" idx="4294967295"/>
          </p:nvPr>
        </p:nvGraphicFramePr>
        <p:xfrm>
          <a:off x="360045" y="1289685"/>
          <a:ext cx="11574145" cy="5020310"/>
        </p:xfrm>
        <a:graphic>
          <a:graphicData uri="http://schemas.openxmlformats.org/drawingml/2006/table">
            <a:tbl>
              <a:tblPr/>
              <a:tblGrid>
                <a:gridCol w="1283970"/>
                <a:gridCol w="1455420"/>
                <a:gridCol w="1504950"/>
                <a:gridCol w="1019175"/>
                <a:gridCol w="2597150"/>
                <a:gridCol w="3713480"/>
              </a:tblGrid>
              <a:tr h="525780">
                <a:tc gridSpan="2">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endParaRPr lang="zh-CN" altLang="en-US" sz="1800" b="1" dirty="0">
                        <a:solidFill>
                          <a:srgbClr val="FFFFFF"/>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b="1" dirty="0">
                          <a:solidFill>
                            <a:srgbClr val="FFFFFF"/>
                          </a:solidFill>
                          <a:latin typeface="Calibri" panose="020F0502020204030204" pitchFamily="34" charset="0"/>
                          <a:ea typeface="微软雅黑" panose="020B0503020204020204" pitchFamily="34" charset="-122"/>
                          <a:sym typeface="宋体" panose="02010600030101010101" pitchFamily="2" charset="-122"/>
                        </a:rPr>
                        <a:t>保险标的</a:t>
                      </a:r>
                      <a:endParaRPr lang="zh-CN" altLang="en-US" sz="1800" b="1" dirty="0">
                        <a:solidFill>
                          <a:srgbClr val="FFFFFF"/>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b="1" dirty="0">
                          <a:solidFill>
                            <a:srgbClr val="FFFFFF"/>
                          </a:solidFill>
                          <a:latin typeface="Calibri" panose="020F0502020204030204" pitchFamily="34" charset="0"/>
                          <a:ea typeface="微软雅黑" panose="020B0503020204020204" pitchFamily="34" charset="-122"/>
                          <a:sym typeface="宋体" panose="02010600030101010101" pitchFamily="2" charset="-122"/>
                        </a:rPr>
                        <a:t>被保险人</a:t>
                      </a:r>
                      <a:endParaRPr lang="zh-CN" altLang="en-US" sz="1800" b="1" dirty="0">
                        <a:solidFill>
                          <a:srgbClr val="FFFFFF"/>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b="1" dirty="0">
                          <a:solidFill>
                            <a:srgbClr val="FFFFFF"/>
                          </a:solidFill>
                          <a:latin typeface="Calibri" panose="020F0502020204030204" pitchFamily="34" charset="0"/>
                          <a:ea typeface="微软雅黑" panose="020B0503020204020204" pitchFamily="34" charset="-122"/>
                          <a:sym typeface="宋体" panose="02010600030101010101" pitchFamily="2" charset="-122"/>
                        </a:rPr>
                        <a:t>保障的损失（损失）</a:t>
                      </a:r>
                      <a:endParaRPr lang="zh-CN" altLang="en-US" sz="1800" b="1" dirty="0">
                        <a:solidFill>
                          <a:srgbClr val="FFFFFF"/>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b="1" dirty="0">
                          <a:solidFill>
                            <a:srgbClr val="FFFFFF"/>
                          </a:solidFill>
                          <a:latin typeface="Calibri" panose="020F0502020204030204" pitchFamily="34" charset="0"/>
                          <a:ea typeface="微软雅黑" panose="020B0503020204020204" pitchFamily="34" charset="-122"/>
                          <a:sym typeface="宋体" panose="02010600030101010101" pitchFamily="2" charset="-122"/>
                        </a:rPr>
                        <a:t>保障的风险（损因）</a:t>
                      </a:r>
                      <a:endParaRPr lang="zh-CN" altLang="en-US" sz="1800" b="1" dirty="0">
                        <a:solidFill>
                          <a:srgbClr val="FFFFFF"/>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r>
              <a:tr h="565150">
                <a:tc rowSpan="4">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中长期险</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出口买方</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p>
                      <a:pPr marL="0" lvl="0" indent="0" algn="ctr">
                        <a:spcBef>
                          <a:spcPct val="20000"/>
                        </a:spcBef>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信贷保险</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贷款协议</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贷款行</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贷款行无法</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p>
                      <a:pPr marL="0" lvl="0" indent="0" algn="ctr">
                        <a:spcBef>
                          <a:spcPct val="20000"/>
                        </a:spcBef>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收回贷款的损失</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政治风险：汇兑限制、战争</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p>
                      <a:pPr marL="0" lvl="0" indent="0" algn="ctr">
                        <a:spcBef>
                          <a:spcPct val="20000"/>
                        </a:spcBef>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商业风险</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r>
              <a:tr h="650875">
                <a:tc vMerge="1">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出口卖方</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p>
                      <a:pPr marL="0" lvl="0" indent="0" algn="ctr">
                        <a:spcBef>
                          <a:spcPct val="20000"/>
                        </a:spcBef>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信贷保险</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延付商务合同</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出口方</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出口方无法</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p>
                      <a:pPr marL="0" lvl="0" indent="0" algn="ctr">
                        <a:spcBef>
                          <a:spcPct val="20000"/>
                        </a:spcBef>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收汇的损失</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政治风险：汇兑限制、战争</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p>
                      <a:pPr marL="0" lvl="0" indent="0" algn="ctr">
                        <a:spcBef>
                          <a:spcPct val="20000"/>
                        </a:spcBef>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商业风险</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r>
              <a:tr h="165735">
                <a:tc vMerge="1">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B w="12700" cap="flat" cmpd="sng">
                      <a:solidFill>
                        <a:srgbClr val="FFFFFF"/>
                      </a:solidFill>
                      <a:prstDash val="solid"/>
                      <a:headEnd type="none" w="med" len="med"/>
                      <a:tailEnd type="none" w="med" len="med"/>
                    </a:lnB>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algn="ctr">
                        <a:spcBef>
                          <a:spcPct val="20000"/>
                        </a:spcBef>
                        <a:buClrTx/>
                        <a:buSzTx/>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再融资保险</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algn="ctr">
                        <a:spcBef>
                          <a:spcPct val="20000"/>
                        </a:spcBef>
                        <a:buClrTx/>
                        <a:buSzTx/>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应收账款协议</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algn="ctr">
                        <a:spcBef>
                          <a:spcPct val="20000"/>
                        </a:spcBef>
                        <a:buClrTx/>
                        <a:buSzTx/>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应收账款</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p>
                      <a:pPr marL="0" lvl="0" algn="ctr">
                        <a:spcBef>
                          <a:spcPct val="20000"/>
                        </a:spcBef>
                        <a:buClrTx/>
                        <a:buSzTx/>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买断行</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algn="ctr">
                        <a:spcBef>
                          <a:spcPct val="20000"/>
                        </a:spcBef>
                        <a:buClrTx/>
                        <a:buSzTx/>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应收账款买断行</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p>
                      <a:pPr marL="0" lvl="0" algn="ctr">
                        <a:spcBef>
                          <a:spcPct val="20000"/>
                        </a:spcBef>
                        <a:buClrTx/>
                        <a:buSzTx/>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无法收回应收账款的损失</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algn="ctr">
                        <a:spcBef>
                          <a:spcPct val="20000"/>
                        </a:spcBef>
                        <a:buClrTx/>
                        <a:buSzTx/>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政治风险：汇兑限制、战争</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p>
                      <a:pPr marL="0" lvl="0" algn="ctr">
                        <a:spcBef>
                          <a:spcPct val="20000"/>
                        </a:spcBef>
                        <a:buClrTx/>
                        <a:buSzTx/>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商业风险</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r>
              <a:tr h="165735">
                <a:tc vMerge="1">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B w="12700" cap="flat" cmpd="sng">
                      <a:solidFill>
                        <a:srgbClr val="FFFFFF"/>
                      </a:solidFill>
                      <a:prstDash val="solid"/>
                      <a:headEnd type="none" w="med" len="med"/>
                      <a:tailEnd type="none" w="med" len="med"/>
                    </a:lnB>
                    <a:solidFill>
                      <a:schemeClr val="accent1">
                        <a:alpha val="100000"/>
                      </a:schemeClr>
                    </a:solidFill>
                  </a:tcPr>
                </a:tc>
                <a:tc>
                  <a:txBody>
                    <a:bodyPr/>
                    <a:p>
                      <a:pPr marL="0" lvl="0" algn="ctr" eaLnBrk="0" fontAlgn="base" hangingPunct="0">
                        <a:spcBef>
                          <a:spcPct val="20000"/>
                        </a:spcBef>
                        <a:buClrTx/>
                        <a:buSzTx/>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海外租赁保险</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a:p>
                      <a:pPr marL="0" lvl="0" algn="ctr" eaLnBrk="0" fontAlgn="base" hangingPunct="0">
                        <a:spcBef>
                          <a:spcPct val="20000"/>
                        </a:spcBef>
                        <a:buClrTx/>
                        <a:buSzTx/>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租赁协议</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a:p>
                      <a:pPr marL="0" lvl="0" algn="ctr" eaLnBrk="0" fontAlgn="base" hangingPunct="0">
                        <a:spcBef>
                          <a:spcPct val="20000"/>
                        </a:spcBef>
                        <a:buClrTx/>
                        <a:buSzTx/>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出租人</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a:p>
                      <a:pPr marL="0" lvl="0" algn="ctr" eaLnBrk="0" fontAlgn="base" hangingPunct="0">
                        <a:spcBef>
                          <a:spcPct val="20000"/>
                        </a:spcBef>
                        <a:buClrTx/>
                        <a:buSzTx/>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出租人无法</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p>
                      <a:pPr marL="0" lvl="0" algn="ctr" eaLnBrk="0" fontAlgn="base" hangingPunct="0">
                        <a:spcBef>
                          <a:spcPct val="20000"/>
                        </a:spcBef>
                        <a:buClrTx/>
                        <a:buSzTx/>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收回租金的损失</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a:p>
                      <a:pPr marL="0" lvl="0" algn="ctr" eaLnBrk="0" fontAlgn="base" hangingPunct="0">
                        <a:spcBef>
                          <a:spcPct val="20000"/>
                        </a:spcBef>
                        <a:buClrTx/>
                        <a:buSzTx/>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政治风险：汇兑限制、战争</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p>
                      <a:pPr marL="0" lvl="0" algn="ctr" eaLnBrk="0" fontAlgn="base" hangingPunct="0">
                        <a:spcBef>
                          <a:spcPct val="20000"/>
                        </a:spcBef>
                        <a:buClrTx/>
                        <a:buSzTx/>
                        <a:buFont typeface="Arial" panose="020B0604020202020204" pitchFamily="34" charset="0"/>
                        <a:buNone/>
                      </a:pPr>
                      <a:r>
                        <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rPr>
                        <a:t>商业风险</a:t>
                      </a:r>
                      <a:endParaRPr lang="zh-CN" altLang="en-US" sz="1800" dirty="0">
                        <a:solidFill>
                          <a:schemeClr val="bg1"/>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r>
              <a:tr h="548640">
                <a:tc rowSpan="3">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rPr>
                        <a:t>海外投资险</a:t>
                      </a:r>
                      <a:endPar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CFF">
                        <a:alpha val="100000"/>
                      </a:srgb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rPr>
                        <a:t>股权保险</a:t>
                      </a:r>
                      <a:endPar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CFF">
                        <a:alpha val="100000"/>
                      </a:srgb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rPr>
                        <a:t>股权投入</a:t>
                      </a:r>
                      <a:endParaRPr lang="zh-CN" altLang="en-US" sz="18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CFF">
                        <a:alpha val="100000"/>
                      </a:srgb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rPr>
                        <a:t>股东</a:t>
                      </a:r>
                      <a:endPar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CFF">
                        <a:alpha val="100000"/>
                      </a:srgb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rPr>
                        <a:t>股东投入的损失</a:t>
                      </a:r>
                      <a:endPar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CFF">
                        <a:alpha val="100000"/>
                      </a:srgb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rPr>
                        <a:t>政治风险：征收、汇兑限制、战争、违约</a:t>
                      </a:r>
                      <a:endPar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CFF">
                        <a:alpha val="100000"/>
                      </a:srgbClr>
                    </a:solidFill>
                  </a:tcPr>
                </a:tc>
              </a:tr>
              <a:tr h="603250">
                <a:tc vMerge="1">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rPr>
                        <a:t>股东债权保险</a:t>
                      </a:r>
                      <a:endPar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CFF">
                        <a:alpha val="100000"/>
                      </a:srgb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rPr>
                        <a:t>股东贷款协议</a:t>
                      </a:r>
                      <a:endPar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CFF">
                        <a:alpha val="100000"/>
                      </a:srgb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rPr>
                        <a:t>股东</a:t>
                      </a:r>
                      <a:endPar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CFF">
                        <a:alpha val="100000"/>
                      </a:srgb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rPr>
                        <a:t>股东无法</a:t>
                      </a:r>
                      <a:endPar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endParaRPr>
                    </a:p>
                    <a:p>
                      <a:pPr marL="0" lvl="0" indent="0" algn="ctr">
                        <a:spcBef>
                          <a:spcPct val="20000"/>
                        </a:spcBef>
                        <a:buFont typeface="Arial" panose="020B0604020202020204" pitchFamily="34" charset="0"/>
                        <a:buNone/>
                      </a:pPr>
                      <a:r>
                        <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rPr>
                        <a:t>收回贷款的损失</a:t>
                      </a:r>
                      <a:endPar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CFF">
                        <a:alpha val="100000"/>
                      </a:srgb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rPr>
                        <a:t>政治风险：征收、汇兑限制、战争、违约</a:t>
                      </a:r>
                      <a:endPar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CFF">
                        <a:alpha val="100000"/>
                      </a:srgbClr>
                    </a:solidFill>
                  </a:tcPr>
                </a:tc>
              </a:tr>
              <a:tr h="607695">
                <a:tc vMerge="1">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B w="12700" cap="flat" cmpd="sng">
                      <a:solidFill>
                        <a:srgbClr val="FFFFFF"/>
                      </a:solidFill>
                      <a:prstDash val="solid"/>
                      <a:headEnd type="none" w="med" len="med"/>
                      <a:tailEnd type="none" w="med" len="med"/>
                    </a:lnB>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rPr>
                        <a:t>金融机构</a:t>
                      </a:r>
                      <a:endPar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endParaRPr>
                    </a:p>
                    <a:p>
                      <a:pPr marL="0" lvl="0" indent="0" algn="ctr">
                        <a:spcBef>
                          <a:spcPct val="20000"/>
                        </a:spcBef>
                        <a:buFont typeface="Arial" panose="020B0604020202020204" pitchFamily="34" charset="0"/>
                        <a:buNone/>
                      </a:pPr>
                      <a:r>
                        <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rPr>
                        <a:t>债权保险</a:t>
                      </a:r>
                      <a:endPar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CFF">
                        <a:alpha val="100000"/>
                      </a:srgb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rPr>
                        <a:t>金融机构</a:t>
                      </a:r>
                      <a:endPar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endParaRPr>
                    </a:p>
                    <a:p>
                      <a:pPr marL="0" lvl="0" indent="0" algn="ctr">
                        <a:spcBef>
                          <a:spcPct val="20000"/>
                        </a:spcBef>
                        <a:buFont typeface="Arial" panose="020B0604020202020204" pitchFamily="34" charset="0"/>
                        <a:buNone/>
                      </a:pPr>
                      <a:r>
                        <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rPr>
                        <a:t>贷款协议</a:t>
                      </a:r>
                      <a:endPar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CFF">
                        <a:alpha val="100000"/>
                      </a:srgb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rPr>
                        <a:t>贷款行</a:t>
                      </a:r>
                      <a:endPar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CFF">
                        <a:alpha val="100000"/>
                      </a:srgb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rPr>
                        <a:t>贷款行无法</a:t>
                      </a:r>
                      <a:endPar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endParaRPr>
                    </a:p>
                    <a:p>
                      <a:pPr marL="0" lvl="0" indent="0" algn="ctr">
                        <a:spcBef>
                          <a:spcPct val="20000"/>
                        </a:spcBef>
                        <a:buFont typeface="Arial" panose="020B0604020202020204" pitchFamily="34" charset="0"/>
                        <a:buNone/>
                      </a:pPr>
                      <a:r>
                        <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rPr>
                        <a:t>收回贷款的损失</a:t>
                      </a:r>
                      <a:endPar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CFF">
                        <a:alpha val="100000"/>
                      </a:srgbClr>
                    </a:solidFill>
                  </a:tcPr>
                </a:tc>
                <a:tc>
                  <a:txBody>
                    <a:bodyPr wrap="square"/>
                    <a:lstStyle>
                      <a:lvl1pPr marL="342900" lvl="0" indent="-342900" algn="l" defTabSz="91440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defRPr sz="2400" kern="1200"/>
                      </a:lvl2pPr>
                      <a:lvl3pPr marL="1143000" lvl="2" indent="-228600">
                        <a:defRPr sz="2000" kern="1200"/>
                      </a:lvl3pPr>
                      <a:lvl4pPr marL="1600200" lvl="3" indent="-228600">
                        <a:defRPr sz="1800" kern="1200"/>
                      </a:lvl4pPr>
                      <a:lvl5pPr marL="2057400" lvl="4" indent="-228600">
                        <a:defRPr sz="1800" kern="1200"/>
                      </a:lvl5pPr>
                    </a:lstStyle>
                    <a:p>
                      <a:pPr marL="0" lvl="0" indent="0" algn="ctr">
                        <a:spcBef>
                          <a:spcPct val="20000"/>
                        </a:spcBef>
                        <a:buFont typeface="Arial" panose="020B0604020202020204" pitchFamily="34" charset="0"/>
                        <a:buNone/>
                      </a:pPr>
                      <a:r>
                        <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rPr>
                        <a:t>政治风险：征收、汇兑限制、战争、违约</a:t>
                      </a:r>
                      <a:endParaRPr lang="zh-CN" altLang="en-US" sz="1800" dirty="0">
                        <a:solidFill>
                          <a:srgbClr val="000000"/>
                        </a:solidFill>
                        <a:latin typeface="Calibri" panose="020F0502020204030204" pitchFamily="34" charset="0"/>
                        <a:ea typeface="微软雅黑" panose="020B0503020204020204" pitchFamily="34" charset="-122"/>
                        <a:sym typeface="宋体" panose="02010600030101010101" pitchFamily="2" charset="-122"/>
                      </a:endParaRPr>
                    </a:p>
                  </a:txBody>
                  <a:tcPr marL="0" marR="0" marT="0" marB="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CFF">
                        <a:alpha val="100000"/>
                      </a:srgbClr>
                    </a:solidFill>
                  </a:tcPr>
                </a:tc>
              </a:tr>
            </a:tbl>
          </a:graphicData>
        </a:graphic>
      </p:graphicFrame>
      <p:grpSp>
        <p:nvGrpSpPr>
          <p:cNvPr id="23" name="组合 2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1062566" y="252517"/>
            <a:ext cx="3937002" cy="694055"/>
          </a:xfrm>
          <a:prstGeom prst="rect">
            <a:avLst/>
          </a:prstGeom>
          <a:noFill/>
        </p:spPr>
        <p:txBody>
          <a:bodyPr wrap="square" rtlCol="0">
            <a:spAutoFit/>
          </a:bodyPr>
          <a:p>
            <a:pPr lvl="0" algn="l">
              <a:lnSpc>
                <a:spcPct val="140000"/>
              </a:lnSpc>
              <a:buClrTx/>
              <a:buSzTx/>
              <a:buFontTx/>
            </a:pPr>
            <a:r>
              <a:rPr kumimoji="1"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项目险产品对比</a:t>
            </a:r>
            <a:endParaRPr kumimoji="1"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grpSp>
        <p:nvGrpSpPr>
          <p:cNvPr id="23" name="组合 2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1062566" y="252517"/>
            <a:ext cx="3937002" cy="694055"/>
          </a:xfrm>
          <a:prstGeom prst="rect">
            <a:avLst/>
          </a:prstGeom>
          <a:noFill/>
        </p:spPr>
        <p:txBody>
          <a:bodyPr wrap="square" rtlCol="0">
            <a:spAutoFit/>
          </a:bodyPr>
          <a:lstStyle/>
          <a:p>
            <a:pPr lvl="0" algn="l">
              <a:lnSpc>
                <a:spcPct val="140000"/>
              </a:lnSpc>
              <a:buClrTx/>
              <a:buSzTx/>
              <a:buFontTx/>
            </a:pPr>
            <a:r>
              <a:rPr lang="en-US" altLang="zh-CN"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a:t>
            </a: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走出去</a:t>
            </a:r>
            <a:r>
              <a:rPr lang="en-US" altLang="zh-CN"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a:t>
            </a: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面临的风险</a:t>
            </a:r>
            <a:endParaRPr kumimoji="1"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grpSp>
        <p:nvGrpSpPr>
          <p:cNvPr id="2" name="组合 1"/>
          <p:cNvGrpSpPr/>
          <p:nvPr/>
        </p:nvGrpSpPr>
        <p:grpSpPr>
          <a:xfrm>
            <a:off x="535940" y="1190625"/>
            <a:ext cx="11395075" cy="5316513"/>
            <a:chOff x="1775" y="2775"/>
            <a:chExt cx="11170" cy="5812"/>
          </a:xfrm>
        </p:grpSpPr>
        <p:sp>
          <p:nvSpPr>
            <p:cNvPr id="3" name="Oval 5"/>
            <p:cNvSpPr/>
            <p:nvPr/>
          </p:nvSpPr>
          <p:spPr>
            <a:xfrm>
              <a:off x="8885" y="2780"/>
              <a:ext cx="3545" cy="4425"/>
            </a:xfrm>
            <a:prstGeom prst="ellipse">
              <a:avLst/>
            </a:prstGeom>
            <a:solidFill>
              <a:srgbClr val="3366FF">
                <a:alpha val="20000"/>
              </a:srgbClr>
            </a:solidFill>
            <a:ln w="9525" cap="flat" cmpd="sng">
              <a:solidFill>
                <a:schemeClr val="tx1"/>
              </a:solidFill>
              <a:prstDash val="solid"/>
              <a:bevel/>
              <a:headEnd type="none" w="med" len="med"/>
              <a:tailEnd type="none" w="med" len="med"/>
            </a:ln>
          </p:spPr>
          <p:txBody>
            <a:bodyPr wrap="none"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4" name="Text Box 6"/>
            <p:cNvSpPr txBox="1"/>
            <p:nvPr/>
          </p:nvSpPr>
          <p:spPr>
            <a:xfrm>
              <a:off x="10630" y="3923"/>
              <a:ext cx="2095" cy="1984"/>
            </a:xfrm>
            <a:prstGeom prst="rect">
              <a:avLst/>
            </a:prstGeom>
            <a:noFill/>
            <a:ln w="9525">
              <a:noFill/>
            </a:ln>
          </p:spPr>
          <p:txBody>
            <a:bodyPr anchor="t">
              <a:spAutoFit/>
            </a:bodyPr>
            <a:lstStyle/>
            <a:p>
              <a:pPr>
                <a:buChar char="•"/>
              </a:pPr>
              <a:r>
                <a:rPr lang="en-US" altLang="zh-CN" sz="1600" dirty="0">
                  <a:solidFill>
                    <a:schemeClr val="bg1"/>
                  </a:solidFill>
                  <a:latin typeface="微软雅黑" panose="020B0503020204020204" pitchFamily="34" charset="-122"/>
                  <a:ea typeface="微软雅黑" panose="020B0503020204020204" pitchFamily="34" charset="-122"/>
                </a:rPr>
                <a:t> </a:t>
              </a:r>
              <a:r>
                <a:rPr lang="zh-CN" altLang="en-US" sz="1600" dirty="0">
                  <a:solidFill>
                    <a:schemeClr val="bg1"/>
                  </a:solidFill>
                  <a:latin typeface="微软雅黑" panose="020B0503020204020204" pitchFamily="34" charset="-122"/>
                  <a:ea typeface="微软雅黑" panose="020B0503020204020204" pitchFamily="34" charset="-122"/>
                </a:rPr>
                <a:t>利率</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汇率</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通货膨胀率</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人工成本</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产品市场</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产出市场</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回收成本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 name="AutoShape 8"/>
            <p:cNvSpPr/>
            <p:nvPr/>
          </p:nvSpPr>
          <p:spPr>
            <a:xfrm>
              <a:off x="3275" y="7857"/>
              <a:ext cx="3987" cy="642"/>
            </a:xfrm>
            <a:prstGeom prst="flowChartAlternateProcess">
              <a:avLst/>
            </a:prstGeom>
            <a:solidFill>
              <a:srgbClr val="C00000"/>
            </a:solidFill>
            <a:ln w="9525" cap="flat" cmpd="sng">
              <a:solidFill>
                <a:schemeClr val="tx1"/>
              </a:solidFill>
              <a:prstDash val="solid"/>
              <a:miter/>
              <a:headEnd type="none" w="med" len="med"/>
              <a:tailEnd type="none" w="med" len="med"/>
            </a:ln>
          </p:spPr>
          <p:txBody>
            <a:bodyPr anchor="ctr"/>
            <a:lstStyle/>
            <a:p>
              <a:pPr algn="ctr"/>
              <a:r>
                <a:rPr lang="zh-CN" altLang="en-US" sz="1865" b="1" dirty="0">
                  <a:solidFill>
                    <a:schemeClr val="bg1"/>
                  </a:solidFill>
                  <a:latin typeface="微软雅黑" panose="020B0503020204020204" pitchFamily="34" charset="-122"/>
                  <a:ea typeface="微软雅黑" panose="020B0503020204020204" pitchFamily="34" charset="-122"/>
                </a:rPr>
                <a:t>政治类风险</a:t>
              </a:r>
              <a:endParaRPr lang="zh-CN" altLang="en-US" sz="1865" b="1" dirty="0">
                <a:solidFill>
                  <a:schemeClr val="bg1"/>
                </a:solidFill>
                <a:latin typeface="微软雅黑" panose="020B0503020204020204" pitchFamily="34" charset="-122"/>
                <a:ea typeface="微软雅黑" panose="020B0503020204020204" pitchFamily="34" charset="-122"/>
              </a:endParaRPr>
            </a:p>
          </p:txBody>
        </p:sp>
        <p:sp>
          <p:nvSpPr>
            <p:cNvPr id="6" name="Oval 12"/>
            <p:cNvSpPr/>
            <p:nvPr/>
          </p:nvSpPr>
          <p:spPr>
            <a:xfrm>
              <a:off x="6177" y="2775"/>
              <a:ext cx="4350" cy="4425"/>
            </a:xfrm>
            <a:prstGeom prst="ellipse">
              <a:avLst/>
            </a:prstGeom>
            <a:solidFill>
              <a:srgbClr val="99CCFF">
                <a:alpha val="20000"/>
              </a:srgbClr>
            </a:solidFill>
            <a:ln w="9525" cap="flat" cmpd="sng">
              <a:solidFill>
                <a:schemeClr val="tx1"/>
              </a:solidFill>
              <a:prstDash val="solid"/>
              <a:bevel/>
              <a:headEnd type="none" w="med" len="med"/>
              <a:tailEnd type="none" w="med" len="med"/>
            </a:ln>
          </p:spPr>
          <p:txBody>
            <a:bodyPr wrap="none"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7" name="Oval 13"/>
            <p:cNvSpPr/>
            <p:nvPr/>
          </p:nvSpPr>
          <p:spPr>
            <a:xfrm>
              <a:off x="1775" y="2775"/>
              <a:ext cx="3625" cy="4425"/>
            </a:xfrm>
            <a:prstGeom prst="ellipse">
              <a:avLst/>
            </a:prstGeom>
            <a:solidFill>
              <a:srgbClr val="99CCFF">
                <a:alpha val="20000"/>
              </a:srgbClr>
            </a:solidFill>
            <a:ln w="9525" cap="flat" cmpd="sng">
              <a:solidFill>
                <a:schemeClr val="tx1"/>
              </a:solidFill>
              <a:prstDash val="solid"/>
              <a:bevel/>
              <a:headEnd type="none" w="med" len="med"/>
              <a:tailEnd type="none" w="med" len="med"/>
            </a:ln>
          </p:spPr>
          <p:txBody>
            <a:bodyPr wrap="none"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8" name="Oval 14"/>
            <p:cNvSpPr/>
            <p:nvPr/>
          </p:nvSpPr>
          <p:spPr>
            <a:xfrm>
              <a:off x="3600" y="2775"/>
              <a:ext cx="4270" cy="4430"/>
            </a:xfrm>
            <a:prstGeom prst="ellipse">
              <a:avLst/>
            </a:prstGeom>
            <a:solidFill>
              <a:srgbClr val="3366FF">
                <a:alpha val="20000"/>
              </a:srgbClr>
            </a:solidFill>
            <a:ln w="9525" cap="flat" cmpd="sng">
              <a:solidFill>
                <a:schemeClr val="tx1"/>
              </a:solidFill>
              <a:prstDash val="solid"/>
              <a:bevel/>
              <a:headEnd type="none" w="med" len="med"/>
              <a:tailEnd type="none" w="med" len="med"/>
            </a:ln>
          </p:spPr>
          <p:txBody>
            <a:bodyPr wrap="none" anchor="ctr"/>
            <a:lstStyle/>
            <a:p>
              <a:endParaRPr lang="zh-CN" altLang="en-US" sz="1600" dirty="0">
                <a:latin typeface="微软雅黑" panose="020B0503020204020204" pitchFamily="34" charset="-122"/>
                <a:ea typeface="微软雅黑" panose="020B0503020204020204" pitchFamily="34" charset="-122"/>
              </a:endParaRPr>
            </a:p>
          </p:txBody>
        </p:sp>
        <p:sp>
          <p:nvSpPr>
            <p:cNvPr id="9" name="Text Box 15"/>
            <p:cNvSpPr txBox="1"/>
            <p:nvPr/>
          </p:nvSpPr>
          <p:spPr>
            <a:xfrm>
              <a:off x="2110" y="4308"/>
              <a:ext cx="1085" cy="1445"/>
            </a:xfrm>
            <a:prstGeom prst="rect">
              <a:avLst/>
            </a:prstGeom>
            <a:noFill/>
            <a:ln w="9525">
              <a:noFill/>
            </a:ln>
          </p:spPr>
          <p:txBody>
            <a:bodyPr anchor="t">
              <a:spAutoFit/>
            </a:bodyPr>
            <a:lstStyle/>
            <a:p>
              <a:pPr>
                <a:buChar char="•"/>
              </a:pPr>
              <a:r>
                <a:rPr lang="en-US" altLang="zh-CN" sz="1600" dirty="0">
                  <a:solidFill>
                    <a:schemeClr val="bg1"/>
                  </a:solidFill>
                  <a:latin typeface="微软雅黑" panose="020B0503020204020204" pitchFamily="34" charset="-122"/>
                  <a:ea typeface="微软雅黑" panose="020B0503020204020204" pitchFamily="34" charset="-122"/>
                </a:rPr>
                <a:t> </a:t>
              </a:r>
              <a:r>
                <a:rPr lang="zh-CN" altLang="en-US" sz="1600" dirty="0">
                  <a:solidFill>
                    <a:schemeClr val="bg1"/>
                  </a:solidFill>
                  <a:latin typeface="微软雅黑" panose="020B0503020204020204" pitchFamily="34" charset="-122"/>
                  <a:ea typeface="微软雅黑" panose="020B0503020204020204" pitchFamily="34" charset="-122"/>
                </a:rPr>
                <a:t>火灾</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水灾</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地震</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火山</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疾病</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0" name="Text Box 16"/>
            <p:cNvSpPr txBox="1"/>
            <p:nvPr/>
          </p:nvSpPr>
          <p:spPr>
            <a:xfrm>
              <a:off x="8485" y="3830"/>
              <a:ext cx="2213" cy="3061"/>
            </a:xfrm>
            <a:prstGeom prst="rect">
              <a:avLst/>
            </a:prstGeom>
            <a:noFill/>
            <a:ln w="9525">
              <a:noFill/>
            </a:ln>
          </p:spPr>
          <p:txBody>
            <a:bodyPr anchor="t">
              <a:spAutoFit/>
            </a:bodyPr>
            <a:lstStyle/>
            <a:p>
              <a:pPr>
                <a:buChar char="•"/>
              </a:pPr>
              <a:r>
                <a:rPr lang="en-US" altLang="zh-CN" sz="1600" dirty="0">
                  <a:solidFill>
                    <a:schemeClr val="bg1"/>
                  </a:solidFill>
                  <a:latin typeface="微软雅黑" panose="020B0503020204020204" pitchFamily="34" charset="-122"/>
                  <a:ea typeface="微软雅黑" panose="020B0503020204020204" pitchFamily="34" charset="-122"/>
                </a:rPr>
                <a:t> </a:t>
              </a:r>
              <a:r>
                <a:rPr lang="zh-CN" altLang="en-US" sz="1600" dirty="0">
                  <a:solidFill>
                    <a:schemeClr val="bg1"/>
                  </a:solidFill>
                  <a:latin typeface="微软雅黑" panose="020B0503020204020204" pitchFamily="34" charset="-122"/>
                  <a:ea typeface="微软雅黑" panose="020B0503020204020204" pitchFamily="34" charset="-122"/>
                </a:rPr>
                <a:t>建造</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场地</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设备</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技术</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生产包销协议</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投入</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运营</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动力</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抵押</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矿产储量</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报告的正确性</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1" name="Text Box 17"/>
            <p:cNvSpPr txBox="1"/>
            <p:nvPr/>
          </p:nvSpPr>
          <p:spPr>
            <a:xfrm>
              <a:off x="8308" y="3405"/>
              <a:ext cx="1950" cy="369"/>
            </a:xfrm>
            <a:prstGeom prst="rect">
              <a:avLst/>
            </a:prstGeom>
            <a:noFill/>
            <a:ln w="9525">
              <a:noFill/>
            </a:ln>
          </p:spPr>
          <p:txBody>
            <a:bodyPr anchor="t">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商业风险</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2" name="Text Box 18"/>
            <p:cNvSpPr txBox="1"/>
            <p:nvPr/>
          </p:nvSpPr>
          <p:spPr>
            <a:xfrm>
              <a:off x="6488" y="3130"/>
              <a:ext cx="1607" cy="369"/>
            </a:xfrm>
            <a:prstGeom prst="rect">
              <a:avLst/>
            </a:prstGeom>
            <a:noFill/>
            <a:ln w="9525">
              <a:noFill/>
            </a:ln>
          </p:spPr>
          <p:txBody>
            <a:bodyPr anchor="t">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间接征用</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3" name="Text Box 19"/>
            <p:cNvSpPr txBox="1"/>
            <p:nvPr/>
          </p:nvSpPr>
          <p:spPr>
            <a:xfrm>
              <a:off x="3650" y="5363"/>
              <a:ext cx="1143" cy="369"/>
            </a:xfrm>
            <a:prstGeom prst="rect">
              <a:avLst/>
            </a:prstGeom>
            <a:noFill/>
            <a:ln w="9525">
              <a:noFill/>
            </a:ln>
          </p:spPr>
          <p:txBody>
            <a:bodyPr anchor="t">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征用</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4" name="Text Box 20"/>
            <p:cNvSpPr txBox="1"/>
            <p:nvPr/>
          </p:nvSpPr>
          <p:spPr>
            <a:xfrm>
              <a:off x="2000" y="3680"/>
              <a:ext cx="1555" cy="369"/>
            </a:xfrm>
            <a:prstGeom prst="rect">
              <a:avLst/>
            </a:prstGeom>
            <a:noFill/>
            <a:ln w="9525">
              <a:noFill/>
            </a:ln>
          </p:spPr>
          <p:txBody>
            <a:bodyPr anchor="t">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自然灾害</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5" name="Text Box 21"/>
            <p:cNvSpPr txBox="1"/>
            <p:nvPr/>
          </p:nvSpPr>
          <p:spPr>
            <a:xfrm>
              <a:off x="3473" y="3338"/>
              <a:ext cx="1580" cy="638"/>
            </a:xfrm>
            <a:prstGeom prst="rect">
              <a:avLst/>
            </a:prstGeom>
            <a:noFill/>
            <a:ln w="9525">
              <a:noFill/>
            </a:ln>
          </p:spPr>
          <p:txBody>
            <a:bodyPr anchor="t">
              <a:spAutoFit/>
            </a:bodyPr>
            <a:lstStyle/>
            <a:p>
              <a:pPr algn="l">
                <a:buClrTx/>
                <a:buSzTx/>
                <a:buFontTx/>
              </a:pPr>
              <a:r>
                <a:rPr lang="zh-CN" altLang="en-US" sz="1600" b="1" dirty="0">
                  <a:solidFill>
                    <a:schemeClr val="bg1"/>
                  </a:solidFill>
                  <a:latin typeface="微软雅黑" panose="020B0503020204020204" pitchFamily="34" charset="-122"/>
                  <a:ea typeface="微软雅黑" panose="020B0503020204020204" pitchFamily="34" charset="-122"/>
                </a:rPr>
                <a:t>战争及</a:t>
              </a:r>
              <a:endParaRPr lang="zh-CN" altLang="en-US" sz="1600" b="1" dirty="0">
                <a:solidFill>
                  <a:schemeClr val="bg1"/>
                </a:solidFill>
                <a:latin typeface="微软雅黑" panose="020B0503020204020204" pitchFamily="34" charset="-122"/>
                <a:ea typeface="微软雅黑" panose="020B0503020204020204" pitchFamily="34" charset="-122"/>
              </a:endParaRPr>
            </a:p>
            <a:p>
              <a:pPr algn="l">
                <a:buClrTx/>
                <a:buSzTx/>
                <a:buFontTx/>
              </a:pPr>
              <a:r>
                <a:rPr lang="zh-CN" altLang="en-US" sz="1600" b="1" dirty="0">
                  <a:solidFill>
                    <a:schemeClr val="bg1"/>
                  </a:solidFill>
                  <a:latin typeface="微软雅黑" panose="020B0503020204020204" pitchFamily="34" charset="-122"/>
                  <a:ea typeface="微软雅黑" panose="020B0503020204020204" pitchFamily="34" charset="-122"/>
                </a:rPr>
                <a:t>民间干扰</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6" name="Text Box 22"/>
            <p:cNvSpPr txBox="1"/>
            <p:nvPr/>
          </p:nvSpPr>
          <p:spPr>
            <a:xfrm>
              <a:off x="10623" y="3483"/>
              <a:ext cx="2322" cy="369"/>
            </a:xfrm>
            <a:prstGeom prst="rect">
              <a:avLst/>
            </a:prstGeom>
            <a:noFill/>
            <a:ln w="9525">
              <a:noFill/>
            </a:ln>
          </p:spPr>
          <p:txBody>
            <a:bodyPr anchor="t">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市场风险</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7" name="Text Box 23"/>
            <p:cNvSpPr txBox="1"/>
            <p:nvPr/>
          </p:nvSpPr>
          <p:spPr>
            <a:xfrm>
              <a:off x="4863" y="3158"/>
              <a:ext cx="1700" cy="369"/>
            </a:xfrm>
            <a:prstGeom prst="rect">
              <a:avLst/>
            </a:prstGeom>
            <a:noFill/>
            <a:ln w="9525">
              <a:noFill/>
            </a:ln>
          </p:spPr>
          <p:txBody>
            <a:bodyPr anchor="t">
              <a:spAutoFit/>
            </a:bodyPr>
            <a:lstStyle/>
            <a:p>
              <a:pPr algn="l">
                <a:buClrTx/>
                <a:buSzTx/>
                <a:buFontTx/>
              </a:pPr>
              <a:r>
                <a:rPr lang="zh-CN" altLang="en-US" sz="1600" b="1" dirty="0">
                  <a:solidFill>
                    <a:schemeClr val="bg1"/>
                  </a:solidFill>
                  <a:latin typeface="微软雅黑" panose="020B0503020204020204" pitchFamily="34" charset="-122"/>
                  <a:ea typeface="微软雅黑" panose="020B0503020204020204" pitchFamily="34" charset="-122"/>
                </a:rPr>
                <a:t>民间运动</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8" name="Text Box 24"/>
            <p:cNvSpPr txBox="1"/>
            <p:nvPr/>
          </p:nvSpPr>
          <p:spPr>
            <a:xfrm>
              <a:off x="4713" y="3469"/>
              <a:ext cx="2375" cy="1715"/>
            </a:xfrm>
            <a:prstGeom prst="rect">
              <a:avLst/>
            </a:prstGeom>
            <a:noFill/>
            <a:ln w="9525">
              <a:noFill/>
            </a:ln>
          </p:spPr>
          <p:txBody>
            <a:bodyPr wrap="square" anchor="t">
              <a:spAutoFit/>
            </a:bodyPr>
            <a:lstStyle/>
            <a:p>
              <a:pPr>
                <a:buChar char="•"/>
              </a:pPr>
              <a:r>
                <a:rPr lang="en-US" altLang="zh-CN" sz="1600" dirty="0">
                  <a:solidFill>
                    <a:schemeClr val="bg1"/>
                  </a:solidFill>
                  <a:latin typeface="微软雅黑" panose="020B0503020204020204" pitchFamily="34" charset="-122"/>
                  <a:ea typeface="微软雅黑" panose="020B0503020204020204" pitchFamily="34" charset="-122"/>
                </a:rPr>
                <a:t> </a:t>
              </a:r>
              <a:r>
                <a:rPr lang="zh-CN" altLang="en-US" sz="1600" dirty="0">
                  <a:solidFill>
                    <a:schemeClr val="bg1"/>
                  </a:solidFill>
                  <a:latin typeface="微软雅黑" panose="020B0503020204020204" pitchFamily="34" charset="-122"/>
                  <a:ea typeface="微软雅黑" panose="020B0503020204020204" pitchFamily="34" charset="-122"/>
                </a:rPr>
                <a:t>环境</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人权</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企业社会责任</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宗教</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民族主义</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全球化</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9" name="Text Box 25"/>
            <p:cNvSpPr txBox="1"/>
            <p:nvPr/>
          </p:nvSpPr>
          <p:spPr>
            <a:xfrm>
              <a:off x="6343" y="3465"/>
              <a:ext cx="2912" cy="3599"/>
            </a:xfrm>
            <a:prstGeom prst="rect">
              <a:avLst/>
            </a:prstGeom>
            <a:noFill/>
            <a:ln w="9525">
              <a:noFill/>
            </a:ln>
          </p:spPr>
          <p:txBody>
            <a:bodyPr anchor="t">
              <a:spAutoFit/>
            </a:bodyPr>
            <a:lstStyle/>
            <a:p>
              <a:pPr>
                <a:buChar char="•"/>
              </a:pPr>
              <a:r>
                <a:rPr lang="en-US" altLang="zh-CN" sz="1600" dirty="0">
                  <a:solidFill>
                    <a:schemeClr val="bg1"/>
                  </a:solidFill>
                  <a:latin typeface="微软雅黑" panose="020B0503020204020204" pitchFamily="34" charset="-122"/>
                  <a:ea typeface="微软雅黑" panose="020B0503020204020204" pitchFamily="34" charset="-122"/>
                </a:rPr>
                <a:t> </a:t>
              </a:r>
              <a:r>
                <a:rPr lang="zh-CN" altLang="en-US" sz="1600" dirty="0">
                  <a:solidFill>
                    <a:schemeClr val="bg1"/>
                  </a:solidFill>
                  <a:latin typeface="微软雅黑" panose="020B0503020204020204" pitchFamily="34" charset="-122"/>
                  <a:ea typeface="微软雅黑" panose="020B0503020204020204" pitchFamily="34" charset="-122"/>
                </a:rPr>
                <a:t>腐败</a:t>
              </a:r>
              <a:endParaRPr lang="zh-CN" altLang="en-US" sz="1600" b="1"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法律</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法规</a:t>
              </a:r>
              <a:endParaRPr lang="zh-CN" altLang="en-US"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  </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不合法</a:t>
              </a:r>
              <a:endParaRPr lang="zh-CN" altLang="en-US" sz="1600" dirty="0">
                <a:solidFill>
                  <a:schemeClr val="bg1"/>
                </a:solidFill>
                <a:latin typeface="微软雅黑" panose="020B0503020204020204" pitchFamily="34" charset="-122"/>
                <a:ea typeface="微软雅黑" panose="020B0503020204020204" pitchFamily="34" charset="-122"/>
              </a:endParaRPr>
            </a:p>
            <a:p>
              <a:pPr algn="l">
                <a:buClr>
                  <a:srgbClr val="FF0000"/>
                </a:buClr>
                <a:buSzTx/>
                <a:buFontTx/>
                <a:buChar char="•"/>
              </a:pPr>
              <a:r>
                <a:rPr lang="zh-CN" altLang="en-US" sz="1600" dirty="0">
                  <a:solidFill>
                    <a:schemeClr val="bg1"/>
                  </a:solidFill>
                  <a:latin typeface="微软雅黑" panose="020B0503020204020204" pitchFamily="34" charset="-122"/>
                  <a:ea typeface="微软雅黑" panose="020B0503020204020204" pitchFamily="34" charset="-122"/>
                </a:rPr>
                <a:t> </a:t>
              </a:r>
              <a:r>
                <a:rPr lang="zh-CN" altLang="en-US" sz="1600" b="1" dirty="0">
                  <a:solidFill>
                    <a:schemeClr val="bg1"/>
                  </a:solidFill>
                  <a:latin typeface="微软雅黑" panose="020B0503020204020204" pitchFamily="34" charset="-122"/>
                  <a:ea typeface="微软雅黑" panose="020B0503020204020204" pitchFamily="34" charset="-122"/>
                </a:rPr>
                <a:t>专利权/许可权</a:t>
              </a:r>
              <a:endParaRPr lang="zh-CN" altLang="en-US" sz="1600" b="1" dirty="0">
                <a:solidFill>
                  <a:schemeClr val="bg1"/>
                </a:solidFill>
                <a:latin typeface="微软雅黑" panose="020B0503020204020204" pitchFamily="34" charset="-122"/>
                <a:ea typeface="微软雅黑" panose="020B0503020204020204" pitchFamily="34" charset="-122"/>
              </a:endParaRPr>
            </a:p>
            <a:p>
              <a:pPr algn="l">
                <a:buClr>
                  <a:srgbClr val="FF0000"/>
                </a:buClr>
                <a:buSzTx/>
                <a:buFontTx/>
                <a:buChar char="•"/>
              </a:pPr>
              <a:r>
                <a:rPr lang="zh-CN" altLang="en-US" sz="1600" b="1" dirty="0">
                  <a:solidFill>
                    <a:schemeClr val="bg1"/>
                  </a:solidFill>
                  <a:latin typeface="微软雅黑" panose="020B0503020204020204" pitchFamily="34" charset="-122"/>
                  <a:ea typeface="微软雅黑" panose="020B0503020204020204" pitchFamily="34" charset="-122"/>
                </a:rPr>
                <a:t> 特许权</a:t>
              </a:r>
              <a:endParaRPr lang="zh-CN" altLang="en-US" sz="1600" b="1"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税赋</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持股经营</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b="1" dirty="0">
                  <a:solidFill>
                    <a:schemeClr val="bg1"/>
                  </a:solidFill>
                  <a:latin typeface="微软雅黑" panose="020B0503020204020204" pitchFamily="34" charset="-122"/>
                  <a:ea typeface="微软雅黑" panose="020B0503020204020204" pitchFamily="34" charset="-122"/>
                </a:rPr>
                <a:t> 货币-汇兑限制</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派遣</a:t>
              </a:r>
              <a:endParaRPr lang="zh-CN" altLang="en-US" sz="1600" dirty="0">
                <a:solidFill>
                  <a:schemeClr val="bg1"/>
                </a:solidFill>
                <a:latin typeface="微软雅黑" panose="020B0503020204020204" pitchFamily="34" charset="-122"/>
                <a:ea typeface="微软雅黑" panose="020B0503020204020204" pitchFamily="34" charset="-122"/>
              </a:endParaRPr>
            </a:p>
            <a:p>
              <a:pPr algn="l">
                <a:buClr>
                  <a:srgbClr val="FF0000"/>
                </a:buClr>
                <a:buSzTx/>
                <a:buFontTx/>
                <a:buChar char="•"/>
              </a:pPr>
              <a:r>
                <a:rPr lang="zh-CN" altLang="en-US" sz="1600" b="1" dirty="0">
                  <a:solidFill>
                    <a:schemeClr val="bg1"/>
                  </a:solidFill>
                  <a:latin typeface="微软雅黑" panose="020B0503020204020204" pitchFamily="34" charset="-122"/>
                  <a:ea typeface="微软雅黑" panose="020B0503020204020204" pitchFamily="34" charset="-122"/>
                </a:rPr>
                <a:t> 优先购买权/优先权</a:t>
              </a:r>
              <a:endParaRPr lang="zh-CN" altLang="en-US" sz="1600" b="1" dirty="0">
                <a:solidFill>
                  <a:schemeClr val="bg1"/>
                </a:solidFill>
                <a:latin typeface="微软雅黑" panose="020B0503020204020204" pitchFamily="34" charset="-122"/>
                <a:ea typeface="微软雅黑" panose="020B0503020204020204" pitchFamily="34" charset="-122"/>
              </a:endParaRPr>
            </a:p>
            <a:p>
              <a:pPr algn="l">
                <a:buClr>
                  <a:srgbClr val="FF0000"/>
                </a:buClr>
                <a:buSzTx/>
                <a:buFontTx/>
                <a:buChar char="•"/>
              </a:pPr>
              <a:r>
                <a:rPr lang="zh-CN" altLang="en-US" sz="1600" b="1" dirty="0">
                  <a:solidFill>
                    <a:schemeClr val="bg1"/>
                  </a:solidFill>
                  <a:latin typeface="微软雅黑" panose="020B0503020204020204" pitchFamily="34" charset="-122"/>
                  <a:ea typeface="微软雅黑" panose="020B0503020204020204" pitchFamily="34" charset="-122"/>
                </a:rPr>
                <a:t> 合同违约</a:t>
              </a:r>
              <a:endParaRPr lang="zh-CN" altLang="en-US" sz="1600" b="1"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外籍员工限制</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执法</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0" name="Text Box 26"/>
            <p:cNvSpPr txBox="1"/>
            <p:nvPr/>
          </p:nvSpPr>
          <p:spPr>
            <a:xfrm>
              <a:off x="3478" y="5685"/>
              <a:ext cx="1435" cy="907"/>
            </a:xfrm>
            <a:prstGeom prst="rect">
              <a:avLst/>
            </a:prstGeom>
            <a:noFill/>
            <a:ln w="9525">
              <a:noFill/>
            </a:ln>
          </p:spPr>
          <p:txBody>
            <a:bodyPr anchor="t">
              <a:spAutoFit/>
            </a:bodyPr>
            <a:lstStyle/>
            <a:p>
              <a:pPr algn="l">
                <a:buClr>
                  <a:srgbClr val="FF0000"/>
                </a:buClr>
                <a:buSzTx/>
                <a:buFontTx/>
                <a:buChar char="•"/>
              </a:pPr>
              <a:r>
                <a:rPr lang="en-US" altLang="zh-CN" sz="1600" b="1" dirty="0">
                  <a:solidFill>
                    <a:schemeClr val="bg1"/>
                  </a:solidFill>
                  <a:latin typeface="微软雅黑" panose="020B0503020204020204" pitchFamily="34" charset="-122"/>
                  <a:ea typeface="微软雅黑" panose="020B0503020204020204" pitchFamily="34" charset="-122"/>
                </a:rPr>
                <a:t> </a:t>
              </a:r>
              <a:r>
                <a:rPr lang="zh-CN" altLang="en-US" sz="1600" b="1" dirty="0">
                  <a:solidFill>
                    <a:schemeClr val="bg1"/>
                  </a:solidFill>
                  <a:latin typeface="微软雅黑" panose="020B0503020204020204" pitchFamily="34" charset="-122"/>
                  <a:ea typeface="微软雅黑" panose="020B0503020204020204" pitchFamily="34" charset="-122"/>
                </a:rPr>
                <a:t>征用</a:t>
              </a:r>
              <a:endParaRPr lang="zh-CN" altLang="en-US" sz="1600" b="1" dirty="0">
                <a:solidFill>
                  <a:schemeClr val="bg1"/>
                </a:solidFill>
                <a:latin typeface="微软雅黑" panose="020B0503020204020204" pitchFamily="34" charset="-122"/>
                <a:ea typeface="微软雅黑" panose="020B0503020204020204" pitchFamily="34" charset="-122"/>
              </a:endParaRPr>
            </a:p>
            <a:p>
              <a:pPr algn="l">
                <a:buClr>
                  <a:srgbClr val="FF0000"/>
                </a:buClr>
                <a:buSzTx/>
                <a:buFontTx/>
                <a:buChar char="•"/>
              </a:pPr>
              <a:r>
                <a:rPr lang="zh-CN" altLang="en-US" sz="1600" b="1" dirty="0">
                  <a:solidFill>
                    <a:schemeClr val="bg1"/>
                  </a:solidFill>
                  <a:latin typeface="微软雅黑" panose="020B0503020204020204" pitchFamily="34" charset="-122"/>
                  <a:ea typeface="微软雅黑" panose="020B0503020204020204" pitchFamily="34" charset="-122"/>
                </a:rPr>
                <a:t> 没收</a:t>
              </a:r>
              <a:endParaRPr lang="zh-CN" altLang="en-US" sz="1600" b="1" dirty="0">
                <a:solidFill>
                  <a:schemeClr val="bg1"/>
                </a:solidFill>
                <a:latin typeface="微软雅黑" panose="020B0503020204020204" pitchFamily="34" charset="-122"/>
                <a:ea typeface="微软雅黑" panose="020B0503020204020204" pitchFamily="34" charset="-122"/>
              </a:endParaRPr>
            </a:p>
            <a:p>
              <a:pPr algn="l">
                <a:buClr>
                  <a:srgbClr val="FF0000"/>
                </a:buClr>
                <a:buSzTx/>
                <a:buFontTx/>
                <a:buChar char="•"/>
              </a:pPr>
              <a:r>
                <a:rPr lang="zh-CN" altLang="en-US" sz="1600" b="1" dirty="0">
                  <a:solidFill>
                    <a:schemeClr val="bg1"/>
                  </a:solidFill>
                  <a:latin typeface="微软雅黑" panose="020B0503020204020204" pitchFamily="34" charset="-122"/>
                  <a:ea typeface="微软雅黑" panose="020B0503020204020204" pitchFamily="34" charset="-122"/>
                </a:rPr>
                <a:t> 国有化</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1" name="Text Box 27"/>
            <p:cNvSpPr txBox="1"/>
            <p:nvPr/>
          </p:nvSpPr>
          <p:spPr>
            <a:xfrm>
              <a:off x="3470" y="3968"/>
              <a:ext cx="1650" cy="1177"/>
            </a:xfrm>
            <a:prstGeom prst="rect">
              <a:avLst/>
            </a:prstGeom>
            <a:noFill/>
            <a:ln w="9525">
              <a:noFill/>
            </a:ln>
          </p:spPr>
          <p:txBody>
            <a:bodyPr anchor="t">
              <a:spAutoFit/>
            </a:bodyPr>
            <a:lstStyle/>
            <a:p>
              <a:pPr>
                <a:buClr>
                  <a:srgbClr val="FF0000"/>
                </a:buClr>
                <a:buChar char="•"/>
              </a:pPr>
              <a:r>
                <a:rPr lang="en-US" altLang="zh-CN" sz="1600" b="1" dirty="0">
                  <a:solidFill>
                    <a:schemeClr val="bg1"/>
                  </a:solidFill>
                  <a:latin typeface="微软雅黑" panose="020B0503020204020204" pitchFamily="34" charset="-122"/>
                  <a:ea typeface="微软雅黑" panose="020B0503020204020204" pitchFamily="34" charset="-122"/>
                </a:rPr>
                <a:t> </a:t>
              </a:r>
              <a:r>
                <a:rPr lang="zh-CN" altLang="en-US" sz="1600" b="1" dirty="0">
                  <a:solidFill>
                    <a:schemeClr val="bg1"/>
                  </a:solidFill>
                  <a:latin typeface="微软雅黑" panose="020B0503020204020204" pitchFamily="34" charset="-122"/>
                  <a:ea typeface="微软雅黑" panose="020B0503020204020204" pitchFamily="34" charset="-122"/>
                </a:rPr>
                <a:t>罢工</a:t>
              </a:r>
              <a:endParaRPr lang="zh-CN" altLang="en-US" sz="1600" b="1" dirty="0">
                <a:solidFill>
                  <a:schemeClr val="bg1"/>
                </a:solidFill>
                <a:latin typeface="微软雅黑" panose="020B0503020204020204" pitchFamily="34" charset="-122"/>
                <a:ea typeface="微软雅黑" panose="020B0503020204020204" pitchFamily="34" charset="-122"/>
              </a:endParaRPr>
            </a:p>
            <a:p>
              <a:pPr>
                <a:buClr>
                  <a:srgbClr val="FF0000"/>
                </a:buClr>
                <a:buChar char="•"/>
              </a:pPr>
              <a:r>
                <a:rPr lang="zh-CN" altLang="en-US" sz="1600" b="1" dirty="0">
                  <a:solidFill>
                    <a:schemeClr val="bg1"/>
                  </a:solidFill>
                  <a:latin typeface="微软雅黑" panose="020B0503020204020204" pitchFamily="34" charset="-122"/>
                  <a:ea typeface="微软雅黑" panose="020B0503020204020204" pitchFamily="34" charset="-122"/>
                </a:rPr>
                <a:t> 暴动</a:t>
              </a:r>
              <a:endParaRPr lang="zh-CN" altLang="en-US" sz="1600" b="1" dirty="0">
                <a:solidFill>
                  <a:schemeClr val="bg1"/>
                </a:solidFill>
                <a:latin typeface="微软雅黑" panose="020B0503020204020204" pitchFamily="34" charset="-122"/>
                <a:ea typeface="微软雅黑" panose="020B0503020204020204" pitchFamily="34" charset="-122"/>
              </a:endParaRPr>
            </a:p>
            <a:p>
              <a:pPr>
                <a:buClr>
                  <a:srgbClr val="FF0000"/>
                </a:buClr>
                <a:buChar char="•"/>
              </a:pPr>
              <a:r>
                <a:rPr lang="zh-CN" altLang="en-US" sz="1600" b="1" dirty="0">
                  <a:solidFill>
                    <a:schemeClr val="bg1"/>
                  </a:solidFill>
                  <a:latin typeface="微软雅黑" panose="020B0503020204020204" pitchFamily="34" charset="-122"/>
                  <a:ea typeface="微软雅黑" panose="020B0503020204020204" pitchFamily="34" charset="-122"/>
                </a:rPr>
                <a:t> 恐怖活动</a:t>
              </a:r>
              <a:endParaRPr lang="zh-CN" altLang="en-US" sz="1600" b="1" dirty="0">
                <a:solidFill>
                  <a:schemeClr val="bg1"/>
                </a:solidFill>
                <a:latin typeface="微软雅黑" panose="020B0503020204020204" pitchFamily="34" charset="-122"/>
                <a:ea typeface="微软雅黑" panose="020B0503020204020204" pitchFamily="34" charset="-122"/>
              </a:endParaRPr>
            </a:p>
            <a:p>
              <a:pPr>
                <a:buClr>
                  <a:srgbClr val="FF0000"/>
                </a:buClr>
                <a:buChar char="•"/>
              </a:pPr>
              <a:r>
                <a:rPr lang="zh-CN" altLang="en-US" sz="1600" b="1" dirty="0">
                  <a:solidFill>
                    <a:schemeClr val="bg1"/>
                  </a:solidFill>
                  <a:latin typeface="微软雅黑" panose="020B0503020204020204" pitchFamily="34" charset="-122"/>
                  <a:ea typeface="微软雅黑" panose="020B0503020204020204" pitchFamily="34" charset="-122"/>
                </a:rPr>
                <a:t> 战争</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2" name="Text Box 28"/>
            <p:cNvSpPr txBox="1"/>
            <p:nvPr/>
          </p:nvSpPr>
          <p:spPr>
            <a:xfrm>
              <a:off x="4728" y="5318"/>
              <a:ext cx="2025" cy="638"/>
            </a:xfrm>
            <a:prstGeom prst="rect">
              <a:avLst/>
            </a:prstGeom>
            <a:noFill/>
            <a:ln w="9525">
              <a:noFill/>
            </a:ln>
          </p:spPr>
          <p:txBody>
            <a:bodyPr anchor="t">
              <a:spAutoFit/>
            </a:bodyPr>
            <a:lstStyle/>
            <a:p>
              <a:pPr algn="l">
                <a:buClr>
                  <a:srgbClr val="FF0000"/>
                </a:buClr>
                <a:buSzTx/>
                <a:buFontTx/>
              </a:pPr>
              <a:r>
                <a:rPr lang="zh-CN" altLang="en-US" sz="1600" b="1" dirty="0">
                  <a:solidFill>
                    <a:schemeClr val="bg1"/>
                  </a:solidFill>
                  <a:latin typeface="微软雅黑" panose="020B0503020204020204" pitchFamily="34" charset="-122"/>
                  <a:ea typeface="微软雅黑" panose="020B0503020204020204" pitchFamily="34" charset="-122"/>
                </a:rPr>
                <a:t>民间违法</a:t>
              </a:r>
              <a:endParaRPr lang="zh-CN" altLang="en-US" sz="1600" b="1" dirty="0">
                <a:solidFill>
                  <a:schemeClr val="bg1"/>
                </a:solidFill>
                <a:latin typeface="微软雅黑" panose="020B0503020204020204" pitchFamily="34" charset="-122"/>
                <a:ea typeface="微软雅黑" panose="020B0503020204020204" pitchFamily="34" charset="-122"/>
              </a:endParaRPr>
            </a:p>
            <a:p>
              <a:pPr indent="0" algn="l">
                <a:buClr>
                  <a:srgbClr val="FF0000"/>
                </a:buClr>
                <a:buSzTx/>
                <a:buFontTx/>
                <a:buNone/>
              </a:pPr>
              <a:r>
                <a:rPr lang="zh-CN" altLang="en-US" sz="1600" b="1" dirty="0">
                  <a:solidFill>
                    <a:schemeClr val="bg1"/>
                  </a:solidFill>
                  <a:latin typeface="微软雅黑" panose="020B0503020204020204" pitchFamily="34" charset="-122"/>
                  <a:ea typeface="微软雅黑" panose="020B0503020204020204" pitchFamily="34" charset="-122"/>
                </a:rPr>
                <a:t>及过失行为</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7" name="Text Box 29"/>
            <p:cNvSpPr txBox="1"/>
            <p:nvPr/>
          </p:nvSpPr>
          <p:spPr>
            <a:xfrm>
              <a:off x="4685" y="5958"/>
              <a:ext cx="2068" cy="907"/>
            </a:xfrm>
            <a:prstGeom prst="rect">
              <a:avLst/>
            </a:prstGeom>
            <a:noFill/>
            <a:ln w="9525">
              <a:noFill/>
            </a:ln>
          </p:spPr>
          <p:txBody>
            <a:bodyPr wrap="square" anchor="t">
              <a:spAutoFit/>
            </a:bodyPr>
            <a:lstStyle/>
            <a:p>
              <a:pPr>
                <a:buChar char="•"/>
              </a:pPr>
              <a:r>
                <a:rPr lang="en-US" altLang="zh-CN" sz="1600" dirty="0">
                  <a:solidFill>
                    <a:schemeClr val="bg1"/>
                  </a:solidFill>
                  <a:latin typeface="微软雅黑" panose="020B0503020204020204" pitchFamily="34" charset="-122"/>
                  <a:ea typeface="微软雅黑" panose="020B0503020204020204" pitchFamily="34" charset="-122"/>
                </a:rPr>
                <a:t> </a:t>
              </a:r>
              <a:r>
                <a:rPr lang="zh-CN" altLang="en-US" sz="1600" dirty="0">
                  <a:solidFill>
                    <a:schemeClr val="bg1"/>
                  </a:solidFill>
                  <a:latin typeface="微软雅黑" panose="020B0503020204020204" pitchFamily="34" charset="-122"/>
                  <a:ea typeface="微软雅黑" panose="020B0503020204020204" pitchFamily="34" charset="-122"/>
                </a:rPr>
                <a:t>盗抢行为</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故意破坏</a:t>
              </a:r>
              <a:endParaRPr lang="zh-CN" altLang="en-US" sz="1600" dirty="0">
                <a:solidFill>
                  <a:schemeClr val="bg1"/>
                </a:solidFill>
                <a:latin typeface="微软雅黑" panose="020B0503020204020204" pitchFamily="34" charset="-122"/>
                <a:ea typeface="微软雅黑" panose="020B0503020204020204" pitchFamily="34" charset="-122"/>
              </a:endParaRPr>
            </a:p>
            <a:p>
              <a:pPr>
                <a:buChar char="•"/>
              </a:pPr>
              <a:r>
                <a:rPr lang="zh-CN" altLang="en-US" sz="1600" dirty="0">
                  <a:solidFill>
                    <a:schemeClr val="bg1"/>
                  </a:solidFill>
                  <a:latin typeface="微软雅黑" panose="020B0503020204020204" pitchFamily="34" charset="-122"/>
                  <a:ea typeface="微软雅黑" panose="020B0503020204020204" pitchFamily="34" charset="-122"/>
                </a:rPr>
                <a:t> 人为过失 损失</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8" name="Text Box 33"/>
            <p:cNvSpPr txBox="1"/>
            <p:nvPr/>
          </p:nvSpPr>
          <p:spPr>
            <a:xfrm>
              <a:off x="11340" y="8218"/>
              <a:ext cx="411" cy="369"/>
            </a:xfrm>
            <a:prstGeom prst="rect">
              <a:avLst/>
            </a:prstGeom>
            <a:noFill/>
            <a:ln w="9525">
              <a:noFill/>
            </a:ln>
          </p:spPr>
          <p:txBody>
            <a:bodyPr wrap="square" anchor="t">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3</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nvGrpSpPr>
            <p:cNvPr id="29" name="组合 16411"/>
            <p:cNvGrpSpPr/>
            <p:nvPr/>
          </p:nvGrpSpPr>
          <p:grpSpPr>
            <a:xfrm>
              <a:off x="2917" y="7457"/>
              <a:ext cx="765" cy="760"/>
              <a:chOff x="0" y="0"/>
              <a:chExt cx="764" cy="760"/>
            </a:xfrm>
          </p:grpSpPr>
          <p:sp>
            <p:nvSpPr>
              <p:cNvPr id="30" name="AutoShape 30"/>
              <p:cNvSpPr/>
              <p:nvPr/>
            </p:nvSpPr>
            <p:spPr>
              <a:xfrm>
                <a:off x="0" y="0"/>
                <a:ext cx="764" cy="760"/>
              </a:xfrm>
              <a:prstGeom prst="diamond">
                <a:avLst/>
              </a:prstGeom>
              <a:solidFill>
                <a:srgbClr val="74A1DE"/>
              </a:solidFill>
              <a:ln w="25400" cap="flat" cmpd="sng">
                <a:solidFill>
                  <a:schemeClr val="bg1"/>
                </a:solidFill>
                <a:prstDash val="solid"/>
                <a:miter/>
                <a:headEnd type="none" w="med" len="med"/>
                <a:tailEnd type="none" w="med" len="med"/>
              </a:ln>
              <a:effectLst>
                <a:outerShdw dist="76200" algn="ctr" rotWithShape="0">
                  <a:schemeClr val="bg2"/>
                </a:outerShdw>
              </a:effectLst>
            </p:spPr>
            <p:txBody>
              <a:bodyPr wrap="none" anchor="ctr"/>
              <a:lstStyle/>
              <a:p>
                <a:endParaRPr lang="zh-CN" altLang="en-US" sz="1600" dirty="0">
                  <a:latin typeface="微软雅黑" panose="020B0503020204020204" pitchFamily="34" charset="-122"/>
                  <a:ea typeface="微软雅黑" panose="020B0503020204020204" pitchFamily="34" charset="-122"/>
                </a:endParaRPr>
              </a:p>
            </p:txBody>
          </p:sp>
          <p:sp>
            <p:nvSpPr>
              <p:cNvPr id="31" name="Text Box 34"/>
              <p:cNvSpPr txBox="1"/>
              <p:nvPr/>
            </p:nvSpPr>
            <p:spPr>
              <a:xfrm>
                <a:off x="173" y="160"/>
                <a:ext cx="410" cy="369"/>
              </a:xfrm>
              <a:prstGeom prst="rect">
                <a:avLst/>
              </a:prstGeom>
              <a:noFill/>
              <a:ln w="9525">
                <a:noFill/>
              </a:ln>
            </p:spPr>
            <p:txBody>
              <a:bodyPr wrap="square" anchor="t">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1</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sp>
          <p:nvSpPr>
            <p:cNvPr id="32" name="AutoShape 8"/>
            <p:cNvSpPr/>
            <p:nvPr/>
          </p:nvSpPr>
          <p:spPr>
            <a:xfrm>
              <a:off x="7427" y="7855"/>
              <a:ext cx="2022" cy="642"/>
            </a:xfrm>
            <a:prstGeom prst="flowChartAlternateProcess">
              <a:avLst/>
            </a:prstGeom>
            <a:solidFill>
              <a:srgbClr val="C00000"/>
            </a:solidFill>
            <a:ln w="9525" cap="flat" cmpd="sng">
              <a:solidFill>
                <a:schemeClr val="tx1"/>
              </a:solidFill>
              <a:prstDash val="solid"/>
              <a:miter/>
              <a:headEnd type="none" w="med" len="med"/>
              <a:tailEnd type="none" w="med" len="med"/>
            </a:ln>
          </p:spPr>
          <p:txBody>
            <a:bodyPr anchor="ctr"/>
            <a:lstStyle/>
            <a:p>
              <a:pPr algn="ctr"/>
              <a:r>
                <a:rPr lang="zh-CN" altLang="en-US" sz="1865" b="1" dirty="0">
                  <a:solidFill>
                    <a:schemeClr val="bg1"/>
                  </a:solidFill>
                  <a:latin typeface="微软雅黑" panose="020B0503020204020204" pitchFamily="34" charset="-122"/>
                  <a:ea typeface="微软雅黑" panose="020B0503020204020204" pitchFamily="34" charset="-122"/>
                </a:rPr>
                <a:t>商业类风险</a:t>
              </a:r>
              <a:endParaRPr lang="zh-CN" altLang="en-US" sz="1865" b="1" dirty="0">
                <a:solidFill>
                  <a:schemeClr val="bg1"/>
                </a:solidFill>
                <a:latin typeface="微软雅黑" panose="020B0503020204020204" pitchFamily="34" charset="-122"/>
                <a:ea typeface="微软雅黑" panose="020B0503020204020204" pitchFamily="34" charset="-122"/>
              </a:endParaRPr>
            </a:p>
          </p:txBody>
        </p:sp>
        <p:sp>
          <p:nvSpPr>
            <p:cNvPr id="33" name="AutoShape 8"/>
            <p:cNvSpPr/>
            <p:nvPr/>
          </p:nvSpPr>
          <p:spPr>
            <a:xfrm>
              <a:off x="9660" y="7857"/>
              <a:ext cx="3285" cy="642"/>
            </a:xfrm>
            <a:prstGeom prst="flowChartAlternateProcess">
              <a:avLst/>
            </a:prstGeom>
            <a:solidFill>
              <a:srgbClr val="C00000"/>
            </a:solidFill>
            <a:ln w="9525" cap="flat" cmpd="sng">
              <a:solidFill>
                <a:schemeClr val="tx1"/>
              </a:solidFill>
              <a:prstDash val="solid"/>
              <a:miter/>
              <a:headEnd type="none" w="med" len="med"/>
              <a:tailEnd type="none" w="med" len="med"/>
            </a:ln>
          </p:spPr>
          <p:txBody>
            <a:bodyPr anchor="ctr"/>
            <a:lstStyle/>
            <a:p>
              <a:pPr algn="ctr"/>
              <a:r>
                <a:rPr lang="zh-CN" altLang="en-US" sz="1865" b="1" dirty="0">
                  <a:solidFill>
                    <a:schemeClr val="bg1"/>
                  </a:solidFill>
                  <a:latin typeface="微软雅黑" panose="020B0503020204020204" pitchFamily="34" charset="-122"/>
                  <a:ea typeface="微软雅黑" panose="020B0503020204020204" pitchFamily="34" charset="-122"/>
                </a:rPr>
                <a:t>其他风险</a:t>
              </a:r>
              <a:endParaRPr lang="zh-CN" altLang="en-US" sz="1865" b="1" dirty="0">
                <a:solidFill>
                  <a:schemeClr val="bg1"/>
                </a:solidFill>
                <a:latin typeface="微软雅黑" panose="020B0503020204020204" pitchFamily="34" charset="-122"/>
                <a:ea typeface="微软雅黑" panose="020B0503020204020204" pitchFamily="34" charset="-122"/>
              </a:endParaRPr>
            </a:p>
            <a:p>
              <a:pPr algn="ctr"/>
              <a:r>
                <a:rPr lang="zh-CN" altLang="en-US" sz="1865" b="1" dirty="0">
                  <a:solidFill>
                    <a:schemeClr val="bg1"/>
                  </a:solidFill>
                  <a:latin typeface="微软雅黑" panose="020B0503020204020204" pitchFamily="34" charset="-122"/>
                  <a:ea typeface="微软雅黑" panose="020B0503020204020204" pitchFamily="34" charset="-122"/>
                </a:rPr>
                <a:t>如财产、巨灾、法律税务</a:t>
              </a:r>
              <a:endParaRPr lang="zh-CN" altLang="en-US" sz="1865" b="1" dirty="0">
                <a:solidFill>
                  <a:schemeClr val="bg1"/>
                </a:solidFill>
                <a:latin typeface="微软雅黑" panose="020B0503020204020204" pitchFamily="34" charset="-122"/>
                <a:ea typeface="微软雅黑" panose="020B0503020204020204" pitchFamily="34" charset="-122"/>
              </a:endParaRPr>
            </a:p>
          </p:txBody>
        </p:sp>
        <p:grpSp>
          <p:nvGrpSpPr>
            <p:cNvPr id="34" name="组合 16416"/>
            <p:cNvGrpSpPr/>
            <p:nvPr/>
          </p:nvGrpSpPr>
          <p:grpSpPr>
            <a:xfrm>
              <a:off x="7087" y="7437"/>
              <a:ext cx="762" cy="760"/>
              <a:chOff x="0" y="0"/>
              <a:chExt cx="764" cy="760"/>
            </a:xfrm>
          </p:grpSpPr>
          <p:sp>
            <p:nvSpPr>
              <p:cNvPr id="35" name="AutoShape 30"/>
              <p:cNvSpPr/>
              <p:nvPr/>
            </p:nvSpPr>
            <p:spPr>
              <a:xfrm>
                <a:off x="0" y="0"/>
                <a:ext cx="764" cy="760"/>
              </a:xfrm>
              <a:prstGeom prst="diamond">
                <a:avLst/>
              </a:prstGeom>
              <a:solidFill>
                <a:srgbClr val="74A1DE"/>
              </a:solidFill>
              <a:ln w="25400" cap="flat" cmpd="sng">
                <a:solidFill>
                  <a:schemeClr val="bg1"/>
                </a:solidFill>
                <a:prstDash val="solid"/>
                <a:miter/>
                <a:headEnd type="none" w="med" len="med"/>
                <a:tailEnd type="none" w="med" len="med"/>
              </a:ln>
              <a:effectLst>
                <a:outerShdw dist="76200" algn="ctr" rotWithShape="0">
                  <a:schemeClr val="bg2"/>
                </a:outerShdw>
              </a:effectLst>
            </p:spPr>
            <p:txBody>
              <a:bodyPr wrap="none" anchor="ctr"/>
              <a:lstStyle/>
              <a:p>
                <a:endParaRPr lang="zh-CN" altLang="en-US" sz="1600" dirty="0">
                  <a:latin typeface="微软雅黑" panose="020B0503020204020204" pitchFamily="34" charset="-122"/>
                  <a:ea typeface="微软雅黑" panose="020B0503020204020204" pitchFamily="34" charset="-122"/>
                </a:endParaRPr>
              </a:p>
            </p:txBody>
          </p:sp>
          <p:sp>
            <p:nvSpPr>
              <p:cNvPr id="36" name="Text Box 34"/>
              <p:cNvSpPr txBox="1"/>
              <p:nvPr/>
            </p:nvSpPr>
            <p:spPr>
              <a:xfrm>
                <a:off x="173" y="160"/>
                <a:ext cx="412" cy="369"/>
              </a:xfrm>
              <a:prstGeom prst="rect">
                <a:avLst/>
              </a:prstGeom>
              <a:noFill/>
              <a:ln w="9525">
                <a:noFill/>
              </a:ln>
            </p:spPr>
            <p:txBody>
              <a:bodyPr wrap="square" anchor="t">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2</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grpSp>
          <p:nvGrpSpPr>
            <p:cNvPr id="37" name="组合 16419"/>
            <p:cNvGrpSpPr/>
            <p:nvPr/>
          </p:nvGrpSpPr>
          <p:grpSpPr>
            <a:xfrm>
              <a:off x="9307" y="7457"/>
              <a:ext cx="765" cy="760"/>
              <a:chOff x="0" y="0"/>
              <a:chExt cx="764" cy="760"/>
            </a:xfrm>
          </p:grpSpPr>
          <p:sp>
            <p:nvSpPr>
              <p:cNvPr id="38" name="AutoShape 30"/>
              <p:cNvSpPr/>
              <p:nvPr/>
            </p:nvSpPr>
            <p:spPr>
              <a:xfrm>
                <a:off x="0" y="0"/>
                <a:ext cx="764" cy="760"/>
              </a:xfrm>
              <a:prstGeom prst="diamond">
                <a:avLst/>
              </a:prstGeom>
              <a:solidFill>
                <a:srgbClr val="74A1DE"/>
              </a:solidFill>
              <a:ln w="25400" cap="flat" cmpd="sng">
                <a:solidFill>
                  <a:schemeClr val="bg1"/>
                </a:solidFill>
                <a:prstDash val="solid"/>
                <a:miter/>
                <a:headEnd type="none" w="med" len="med"/>
                <a:tailEnd type="none" w="med" len="med"/>
              </a:ln>
              <a:effectLst>
                <a:outerShdw dist="76200" algn="ctr" rotWithShape="0">
                  <a:schemeClr val="bg2"/>
                </a:outerShdw>
              </a:effectLst>
            </p:spPr>
            <p:txBody>
              <a:bodyPr wrap="none" anchor="ctr"/>
              <a:lstStyle/>
              <a:p>
                <a:endParaRPr lang="zh-CN" altLang="en-US" sz="1600" dirty="0">
                  <a:latin typeface="微软雅黑" panose="020B0503020204020204" pitchFamily="34" charset="-122"/>
                  <a:ea typeface="微软雅黑" panose="020B0503020204020204" pitchFamily="34" charset="-122"/>
                </a:endParaRPr>
              </a:p>
            </p:txBody>
          </p:sp>
          <p:sp>
            <p:nvSpPr>
              <p:cNvPr id="39" name="Text Box 34"/>
              <p:cNvSpPr txBox="1"/>
              <p:nvPr/>
            </p:nvSpPr>
            <p:spPr>
              <a:xfrm>
                <a:off x="173" y="160"/>
                <a:ext cx="410" cy="369"/>
              </a:xfrm>
              <a:prstGeom prst="rect">
                <a:avLst/>
              </a:prstGeom>
              <a:noFill/>
              <a:ln w="9525">
                <a:noFill/>
              </a:ln>
            </p:spPr>
            <p:txBody>
              <a:bodyPr wrap="square" anchor="t">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3</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grpSp>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grpSp>
        <p:nvGrpSpPr>
          <p:cNvPr id="23" name="组合 2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1062355" y="252730"/>
            <a:ext cx="6267450" cy="694055"/>
          </a:xfrm>
          <a:prstGeom prst="rect">
            <a:avLst/>
          </a:prstGeom>
          <a:noFill/>
        </p:spPr>
        <p:txBody>
          <a:bodyPr wrap="square" rtlCol="0">
            <a:spAutoFit/>
          </a:bodyPr>
          <a:lstStyle/>
          <a:p>
            <a:pPr lvl="0" algn="l">
              <a:lnSpc>
                <a:spcPct val="140000"/>
              </a:lnSpc>
              <a:buClrTx/>
              <a:buSzTx/>
              <a:buFontTx/>
            </a:pP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海外投资保险 承保风险</a:t>
            </a:r>
            <a:endParaRPr kumimoji="1"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sp>
        <p:nvSpPr>
          <p:cNvPr id="40" name="平行四边形 39"/>
          <p:cNvSpPr/>
          <p:nvPr/>
        </p:nvSpPr>
        <p:spPr>
          <a:xfrm>
            <a:off x="922443" y="1483891"/>
            <a:ext cx="3200400" cy="575734"/>
          </a:xfrm>
          <a:prstGeom prst="parallelogram">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dirty="0">
                <a:solidFill>
                  <a:schemeClr val="tx1"/>
                </a:solidFill>
                <a:latin typeface="微软雅黑" panose="020B0503020204020204" pitchFamily="34" charset="-122"/>
                <a:ea typeface="微软雅黑" panose="020B0503020204020204" pitchFamily="34" charset="-122"/>
              </a:rPr>
              <a:t>汇兑限制</a:t>
            </a:r>
            <a:endParaRPr kumimoji="1"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41" name="平行四边形 40"/>
          <p:cNvSpPr/>
          <p:nvPr/>
        </p:nvSpPr>
        <p:spPr>
          <a:xfrm>
            <a:off x="922443" y="2606360"/>
            <a:ext cx="3200400" cy="575310"/>
          </a:xfrm>
          <a:prstGeom prst="parallelogram">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dirty="0">
                <a:solidFill>
                  <a:schemeClr val="tx1"/>
                </a:solidFill>
                <a:latin typeface="微软雅黑" panose="020B0503020204020204" pitchFamily="34" charset="-122"/>
                <a:ea typeface="微软雅黑" panose="020B0503020204020204" pitchFamily="34" charset="-122"/>
              </a:rPr>
              <a:t>征收</a:t>
            </a:r>
            <a:endParaRPr kumimoji="1"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42" name="平行四边形 41"/>
          <p:cNvSpPr/>
          <p:nvPr/>
        </p:nvSpPr>
        <p:spPr>
          <a:xfrm>
            <a:off x="922443" y="3728405"/>
            <a:ext cx="3200400" cy="575310"/>
          </a:xfrm>
          <a:prstGeom prst="parallelogram">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战争及政治暴乱</a:t>
            </a:r>
            <a:endParaRPr kumimoji="1" lang="zh-CN" altLang="en-US" sz="24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平行四边形 42"/>
          <p:cNvSpPr/>
          <p:nvPr/>
        </p:nvSpPr>
        <p:spPr>
          <a:xfrm>
            <a:off x="922443" y="4850450"/>
            <a:ext cx="3200400" cy="575310"/>
          </a:xfrm>
          <a:prstGeom prst="parallelogram">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dirty="0">
                <a:solidFill>
                  <a:schemeClr val="tx1"/>
                </a:solidFill>
                <a:latin typeface="微软雅黑" panose="020B0503020204020204" pitchFamily="34" charset="-122"/>
                <a:ea typeface="微软雅黑" panose="020B0503020204020204" pitchFamily="34" charset="-122"/>
              </a:rPr>
              <a:t>违约</a:t>
            </a:r>
            <a:endParaRPr kumimoji="1"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1.04167E-6 -3.33333E-6 L -0.09648 0.62963 " pathEditMode="relative" rAng="0" ptsTypes="AA">
                                      <p:cBhvr>
                                        <p:cTn id="6" dur="2000" fill="hold"/>
                                        <p:tgtEl>
                                          <p:spTgt spid="40"/>
                                        </p:tgtEl>
                                        <p:attrNameLst>
                                          <p:attrName>ppt_x</p:attrName>
                                          <p:attrName>ppt_y</p:attrName>
                                        </p:attrNameLst>
                                      </p:cBhvr>
                                      <p:rCtr x="-4831" y="31481"/>
                                    </p:animMotion>
                                  </p:childTnLst>
                                </p:cTn>
                              </p:par>
                              <p:par>
                                <p:cTn id="7" presetID="0" presetClass="path" presetSubtype="0" accel="50000" decel="50000" fill="hold" grpId="0" nodeType="withEffect">
                                  <p:stCondLst>
                                    <p:cond delay="0"/>
                                  </p:stCondLst>
                                  <p:childTnLst>
                                    <p:animMotion origin="layout" path="M -1.04167E-6 -7.40741E-7 L 0.16524 0.44676 " pathEditMode="relative" rAng="0" ptsTypes="AA">
                                      <p:cBhvr>
                                        <p:cTn id="8" dur="2000" fill="hold"/>
                                        <p:tgtEl>
                                          <p:spTgt spid="41"/>
                                        </p:tgtEl>
                                        <p:attrNameLst>
                                          <p:attrName>ppt_x</p:attrName>
                                          <p:attrName>ppt_y</p:attrName>
                                        </p:attrNameLst>
                                      </p:cBhvr>
                                      <p:rCtr x="8255" y="22338"/>
                                    </p:animMotion>
                                  </p:childTnLst>
                                </p:cTn>
                              </p:par>
                              <p:par>
                                <p:cTn id="9" presetID="0" presetClass="path" presetSubtype="0" accel="50000" decel="50000" fill="hold" grpId="0" nodeType="withEffect">
                                  <p:stCondLst>
                                    <p:cond delay="0"/>
                                  </p:stCondLst>
                                  <p:childTnLst>
                                    <p:animMotion origin="layout" path="M -1.04167E-6 1.85185E-6 L 0.42422 0.30231 " pathEditMode="relative" rAng="0" ptsTypes="AA">
                                      <p:cBhvr>
                                        <p:cTn id="10" dur="2000" fill="hold"/>
                                        <p:tgtEl>
                                          <p:spTgt spid="42"/>
                                        </p:tgtEl>
                                        <p:attrNameLst>
                                          <p:attrName>ppt_x</p:attrName>
                                          <p:attrName>ppt_y</p:attrName>
                                        </p:attrNameLst>
                                      </p:cBhvr>
                                      <p:rCtr x="21211" y="15116"/>
                                    </p:animMotion>
                                  </p:childTnLst>
                                </p:cTn>
                              </p:par>
                              <p:par>
                                <p:cTn id="11" presetID="0" presetClass="path" presetSubtype="0" accel="50000" decel="50000" fill="hold" grpId="0" nodeType="withEffect">
                                  <p:stCondLst>
                                    <p:cond delay="0"/>
                                  </p:stCondLst>
                                  <p:childTnLst>
                                    <p:animMotion origin="layout" path="M -1.04167E-6 -4.07407E-6 L 0.6832 0.12176 " pathEditMode="relative" rAng="0" ptsTypes="AA">
                                      <p:cBhvr>
                                        <p:cTn id="12" dur="2000" fill="hold"/>
                                        <p:tgtEl>
                                          <p:spTgt spid="43"/>
                                        </p:tgtEl>
                                        <p:attrNameLst>
                                          <p:attrName>ppt_x</p:attrName>
                                          <p:attrName>ppt_y</p:attrName>
                                        </p:attrNameLst>
                                      </p:cBhvr>
                                      <p:rCtr x="34154" y="608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1062355" y="252730"/>
            <a:ext cx="5820410" cy="694055"/>
          </a:xfrm>
          <a:prstGeom prst="rect">
            <a:avLst/>
          </a:prstGeom>
          <a:noFill/>
        </p:spPr>
        <p:txBody>
          <a:bodyPr wrap="square" rtlCol="0">
            <a:spAutoFit/>
          </a:bodyPr>
          <a:lstStyle/>
          <a:p>
            <a:pPr lvl="0" algn="l">
              <a:lnSpc>
                <a:spcPct val="140000"/>
              </a:lnSpc>
              <a:buClrTx/>
              <a:buSzTx/>
              <a:buFontTx/>
            </a:pP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海外投资保险 承保风险</a:t>
            </a:r>
            <a:endParaRPr kumimoji="1"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sp>
        <p:nvSpPr>
          <p:cNvPr id="11" name="平行四边形 10"/>
          <p:cNvSpPr/>
          <p:nvPr/>
        </p:nvSpPr>
        <p:spPr>
          <a:xfrm>
            <a:off x="-253625" y="5774278"/>
            <a:ext cx="3200400" cy="575734"/>
          </a:xfrm>
          <a:prstGeom prst="parallelogram">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dirty="0">
                <a:solidFill>
                  <a:schemeClr val="bg1"/>
                </a:solidFill>
                <a:latin typeface="微软雅黑" panose="020B0503020204020204" pitchFamily="34" charset="-122"/>
                <a:ea typeface="微软雅黑" panose="020B0503020204020204" pitchFamily="34" charset="-122"/>
              </a:rPr>
              <a:t>汇兑限制</a:t>
            </a:r>
            <a:endParaRPr kumimoji="1"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2" name="平行四边形 11"/>
          <p:cNvSpPr/>
          <p:nvPr/>
        </p:nvSpPr>
        <p:spPr>
          <a:xfrm>
            <a:off x="2946775" y="5687364"/>
            <a:ext cx="3200400" cy="575310"/>
          </a:xfrm>
          <a:prstGeom prst="parallelogram">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dirty="0">
                <a:solidFill>
                  <a:schemeClr val="tx1"/>
                </a:solidFill>
                <a:latin typeface="微软雅黑" panose="020B0503020204020204" pitchFamily="34" charset="-122"/>
                <a:ea typeface="微软雅黑" panose="020B0503020204020204" pitchFamily="34" charset="-122"/>
              </a:rPr>
              <a:t>征收</a:t>
            </a:r>
            <a:endParaRPr kumimoji="1"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3" name="平行四边形 12"/>
          <p:cNvSpPr/>
          <p:nvPr/>
        </p:nvSpPr>
        <p:spPr>
          <a:xfrm>
            <a:off x="6096000" y="5782187"/>
            <a:ext cx="3200400" cy="575310"/>
          </a:xfrm>
          <a:prstGeom prst="parallelogram">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战争及政治暴乱</a:t>
            </a:r>
            <a:endParaRPr kumimoji="1" lang="zh-CN" altLang="en-US" sz="24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平行四边形 13"/>
          <p:cNvSpPr/>
          <p:nvPr/>
        </p:nvSpPr>
        <p:spPr>
          <a:xfrm>
            <a:off x="9245225" y="5681294"/>
            <a:ext cx="3200400" cy="575310"/>
          </a:xfrm>
          <a:prstGeom prst="parallelogram">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dirty="0">
                <a:solidFill>
                  <a:schemeClr val="tx1"/>
                </a:solidFill>
                <a:latin typeface="微软雅黑" panose="020B0503020204020204" pitchFamily="34" charset="-122"/>
                <a:ea typeface="微软雅黑" panose="020B0503020204020204" pitchFamily="34" charset="-122"/>
              </a:rPr>
              <a:t>违约</a:t>
            </a:r>
            <a:endParaRPr kumimoji="1"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2" name="矩形 1"/>
          <p:cNvSpPr/>
          <p:nvPr/>
        </p:nvSpPr>
        <p:spPr>
          <a:xfrm>
            <a:off x="728345" y="1089025"/>
            <a:ext cx="10831195" cy="2276475"/>
          </a:xfrm>
          <a:prstGeom prst="rect">
            <a:avLst/>
          </a:prstGeom>
        </p:spPr>
        <p:txBody>
          <a:bodyPr wrap="square">
            <a:spAutoFit/>
          </a:bodyPr>
          <a:lstStyle/>
          <a:p>
            <a:pPr marL="213360" lvl="0" indent="-213360" algn="just" fontAlgn="base">
              <a:lnSpc>
                <a:spcPct val="140000"/>
              </a:lnSpc>
              <a:buFont typeface="Arial" panose="020B0604020202020204" pitchFamily="34" charset="0"/>
              <a:buChar char="•"/>
            </a:pPr>
            <a:r>
              <a:rPr lang="zh-CN" altLang="en-US" sz="2000" dirty="0">
                <a:solidFill>
                  <a:schemeClr val="bg1"/>
                </a:solidFill>
                <a:ea typeface="微软雅黑" panose="020B0503020204020204" pitchFamily="34" charset="-122"/>
                <a:sym typeface="微软雅黑" panose="020B0503020204020204" pitchFamily="34" charset="-122"/>
              </a:rPr>
              <a:t>东道国政府或代表东道国政府从事外汇交易管理的机构禁止、限制用于偿还应还款的当地货币兑换成保险单货币及任何可自由兑换货币，或将保险单货币或可自由兑换货币汇出</a:t>
            </a:r>
            <a:endParaRPr lang="zh-CN" altLang="en-US" sz="2000" dirty="0">
              <a:solidFill>
                <a:schemeClr val="bg1"/>
              </a:solidFill>
              <a:ea typeface="微软雅黑" panose="020B0503020204020204" pitchFamily="34" charset="-122"/>
              <a:sym typeface="微软雅黑" panose="020B0503020204020204" pitchFamily="34" charset="-122"/>
            </a:endParaRPr>
          </a:p>
          <a:p>
            <a:pPr marL="213360" lvl="0" indent="-213360" algn="just" fontAlgn="base">
              <a:lnSpc>
                <a:spcPct val="150000"/>
              </a:lnSpc>
              <a:buFont typeface="Arial" panose="020B0604020202020204" pitchFamily="34" charset="0"/>
              <a:buChar char="•"/>
            </a:pPr>
            <a:r>
              <a:rPr lang="zh-CN" altLang="en-US" sz="2000" dirty="0">
                <a:solidFill>
                  <a:schemeClr val="bg1"/>
                </a:solidFill>
                <a:ea typeface="微软雅黑" panose="020B0503020204020204" pitchFamily="34" charset="-122"/>
                <a:sym typeface="微软雅黑" panose="020B0503020204020204" pitchFamily="34" charset="-122"/>
              </a:rPr>
              <a:t>向被保险人或项目企业实行歧视性汇率</a:t>
            </a:r>
            <a:endParaRPr lang="zh-CN" altLang="en-US" sz="2000" dirty="0">
              <a:solidFill>
                <a:schemeClr val="bg1"/>
              </a:solidFill>
              <a:ea typeface="微软雅黑" panose="020B0503020204020204" pitchFamily="34" charset="-122"/>
              <a:sym typeface="微软雅黑" panose="020B0503020204020204" pitchFamily="34" charset="-122"/>
            </a:endParaRPr>
          </a:p>
          <a:p>
            <a:pPr marL="213360" lvl="0" indent="-213360" algn="just" fontAlgn="base">
              <a:lnSpc>
                <a:spcPct val="140000"/>
              </a:lnSpc>
              <a:buFont typeface="Arial" panose="020B0604020202020204" pitchFamily="34" charset="0"/>
              <a:buChar char="•"/>
            </a:pPr>
            <a:r>
              <a:rPr lang="zh-CN" altLang="en-US" sz="2000" noProof="1">
                <a:solidFill>
                  <a:schemeClr val="bg1"/>
                </a:solidFill>
                <a:ea typeface="微软雅黑" panose="020B0503020204020204" pitchFamily="34" charset="-122"/>
                <a:sym typeface="微软雅黑" panose="020B0503020204020204" pitchFamily="34" charset="-122"/>
              </a:rPr>
              <a:t>东道国发生战争及政治暴乱、遭受制裁（联合国安全理事会制裁除外）导致用于偿还应还款的当地货币兑换成保险单货币及任何可自由兑换货币，或将保险单货币或可自由兑换货币汇出</a:t>
            </a:r>
            <a:endParaRPr lang="zh-CN" altLang="en-US" sz="2000" noProof="1">
              <a:solidFill>
                <a:schemeClr val="bg1"/>
              </a:solidFill>
              <a:ea typeface="微软雅黑" panose="020B0503020204020204" pitchFamily="34" charset="-122"/>
              <a:sym typeface="微软雅黑" panose="020B0503020204020204" pitchFamily="34" charset="-122"/>
            </a:endParaRPr>
          </a:p>
        </p:txBody>
      </p:sp>
      <p:grpSp>
        <p:nvGrpSpPr>
          <p:cNvPr id="16" name="组合 15"/>
          <p:cNvGrpSpPr/>
          <p:nvPr/>
        </p:nvGrpSpPr>
        <p:grpSpPr>
          <a:xfrm>
            <a:off x="838200" y="3776980"/>
            <a:ext cx="10633075" cy="1233805"/>
            <a:chOff x="-290" y="5606"/>
            <a:chExt cx="16525" cy="1943"/>
          </a:xfrm>
        </p:grpSpPr>
        <p:grpSp>
          <p:nvGrpSpPr>
            <p:cNvPr id="17" name="组合 18"/>
            <p:cNvGrpSpPr/>
            <p:nvPr/>
          </p:nvGrpSpPr>
          <p:grpSpPr>
            <a:xfrm>
              <a:off x="7598" y="5606"/>
              <a:ext cx="2920" cy="1942"/>
              <a:chOff x="2082" y="7545"/>
              <a:chExt cx="4031" cy="2723"/>
            </a:xfrm>
          </p:grpSpPr>
          <p:sp>
            <p:nvSpPr>
              <p:cNvPr id="27" name="单圆角矩形 26"/>
              <p:cNvSpPr/>
              <p:nvPr/>
            </p:nvSpPr>
            <p:spPr>
              <a:xfrm>
                <a:off x="2082" y="7628"/>
                <a:ext cx="4031" cy="2640"/>
              </a:xfrm>
              <a:prstGeom prst="round1Rect">
                <a:avLst>
                  <a:gd name="adj" fmla="val 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pic>
            <p:nvPicPr>
              <p:cNvPr id="28" name="图片 14" descr="A000220150322H34PPIC"/>
              <p:cNvPicPr>
                <a:picLocks noChangeAspect="1"/>
              </p:cNvPicPr>
              <p:nvPr/>
            </p:nvPicPr>
            <p:blipFill>
              <a:blip r:embed="rId3"/>
              <a:stretch>
                <a:fillRect/>
              </a:stretch>
            </p:blipFill>
            <p:spPr>
              <a:xfrm rot="2340000">
                <a:off x="2795" y="7545"/>
                <a:ext cx="2601" cy="2372"/>
              </a:xfrm>
              <a:prstGeom prst="rect">
                <a:avLst/>
              </a:prstGeom>
              <a:noFill/>
              <a:ln w="9525">
                <a:noFill/>
              </a:ln>
            </p:spPr>
          </p:pic>
        </p:grpSp>
        <p:grpSp>
          <p:nvGrpSpPr>
            <p:cNvPr id="18" name="组合 20"/>
            <p:cNvGrpSpPr/>
            <p:nvPr/>
          </p:nvGrpSpPr>
          <p:grpSpPr>
            <a:xfrm>
              <a:off x="-290" y="5668"/>
              <a:ext cx="2783" cy="1881"/>
              <a:chOff x="7276" y="7498"/>
              <a:chExt cx="4051" cy="2701"/>
            </a:xfrm>
          </p:grpSpPr>
          <p:pic>
            <p:nvPicPr>
              <p:cNvPr id="21" name="图片 20"/>
              <p:cNvPicPr>
                <a:picLocks noChangeAspect="1"/>
              </p:cNvPicPr>
              <p:nvPr/>
            </p:nvPicPr>
            <p:blipFill rotWithShape="1">
              <a:blip r:embed="rId4" cstate="print">
                <a:extLst>
                  <a:ext uri="{28A0092B-C50C-407E-A947-70E740481C1C}">
                    <a14:useLocalDpi xmlns:a14="http://schemas.microsoft.com/office/drawing/2010/main" val="0"/>
                  </a:ext>
                </a:extLst>
              </a:blip>
              <a:srcRect b="12912"/>
              <a:stretch>
                <a:fillRect/>
              </a:stretch>
            </p:blipFill>
            <p:spPr>
              <a:xfrm>
                <a:off x="7276" y="7498"/>
                <a:ext cx="4051" cy="2701"/>
              </a:xfrm>
              <a:prstGeom prst="rect">
                <a:avLst/>
              </a:prstGeom>
              <a:ln>
                <a:noFill/>
              </a:ln>
              <a:effectLst>
                <a:outerShdw blurRad="292100" dist="139700" dir="2700000" algn="tl" rotWithShape="0">
                  <a:srgbClr val="333333">
                    <a:alpha val="65000"/>
                  </a:srgbClr>
                </a:outerShdw>
              </a:effectLst>
            </p:spPr>
          </p:pic>
          <p:sp>
            <p:nvSpPr>
              <p:cNvPr id="22" name="禁止符 21"/>
              <p:cNvSpPr/>
              <p:nvPr/>
            </p:nvSpPr>
            <p:spPr>
              <a:xfrm>
                <a:off x="8520" y="7995"/>
                <a:ext cx="1815" cy="1784"/>
              </a:xfrm>
              <a:prstGeom prst="noSmoking">
                <a:avLst>
                  <a:gd name="adj" fmla="val 7157"/>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solidFill>
                    <a:schemeClr val="tx1"/>
                  </a:solidFill>
                </a:endParaRPr>
              </a:p>
            </p:txBody>
          </p:sp>
        </p:grpSp>
        <p:sp>
          <p:nvSpPr>
            <p:cNvPr id="19" name="文本框 18"/>
            <p:cNvSpPr txBox="1"/>
            <p:nvPr/>
          </p:nvSpPr>
          <p:spPr>
            <a:xfrm>
              <a:off x="2714" y="5665"/>
              <a:ext cx="4663" cy="1464"/>
            </a:xfrm>
            <a:prstGeom prst="rect">
              <a:avLst/>
            </a:prstGeom>
            <a:noFill/>
          </p:spPr>
          <p:txBody>
            <a:bodyPr wrap="square" rtlCol="0">
              <a:spAutoFit/>
            </a:bodyPr>
            <a:lstStyle/>
            <a:p>
              <a:pPr marL="130810" indent="-130810" fontAlgn="auto">
                <a:lnSpc>
                  <a:spcPct val="130000"/>
                </a:lnSpc>
                <a:buFont typeface="Arial" panose="020B0604020202020204" pitchFamily="34" charset="0"/>
                <a:buChar char="•"/>
              </a:pPr>
              <a:r>
                <a:rPr lang="en-US" altLang="zh-CN" sz="1400" b="1" noProof="1">
                  <a:solidFill>
                    <a:schemeClr val="bg1"/>
                  </a:solidFill>
                  <a:latin typeface="微软雅黑" panose="020B0503020204020204" pitchFamily="34" charset="-122"/>
                  <a:ea typeface="微软雅黑" panose="020B0503020204020204" pitchFamily="34" charset="-122"/>
                  <a:cs typeface="+mn-ea"/>
                </a:rPr>
                <a:t>2002</a:t>
              </a:r>
              <a:r>
                <a:rPr lang="zh-CN" altLang="en-US" sz="1400" b="1" noProof="1">
                  <a:solidFill>
                    <a:schemeClr val="bg1"/>
                  </a:solidFill>
                  <a:latin typeface="微软雅黑" panose="020B0503020204020204" pitchFamily="34" charset="-122"/>
                  <a:ea typeface="微软雅黑" panose="020B0503020204020204" pitchFamily="34" charset="-122"/>
                  <a:cs typeface="+mn-ea"/>
                </a:rPr>
                <a:t>年</a:t>
              </a:r>
              <a:r>
                <a:rPr lang="en-US" altLang="zh-CN" sz="1400" b="1" noProof="1">
                  <a:solidFill>
                    <a:schemeClr val="bg1"/>
                  </a:solidFill>
                  <a:latin typeface="微软雅黑" panose="020B0503020204020204" pitchFamily="34" charset="-122"/>
                  <a:ea typeface="微软雅黑" panose="020B0503020204020204" pitchFamily="34" charset="-122"/>
                  <a:cs typeface="+mn-ea"/>
                </a:rPr>
                <a:t>8</a:t>
              </a:r>
              <a:r>
                <a:rPr lang="zh-CN" altLang="en-US" sz="1400" b="1" noProof="1">
                  <a:solidFill>
                    <a:schemeClr val="bg1"/>
                  </a:solidFill>
                  <a:latin typeface="微软雅黑" panose="020B0503020204020204" pitchFamily="34" charset="-122"/>
                  <a:ea typeface="微软雅黑" panose="020B0503020204020204" pitchFamily="34" charset="-122"/>
                  <a:cs typeface="+mn-ea"/>
                </a:rPr>
                <a:t>月</a:t>
              </a:r>
              <a:endParaRPr lang="zh-CN" altLang="en-US" sz="1400" b="1" noProof="1">
                <a:solidFill>
                  <a:schemeClr val="bg1"/>
                </a:solidFill>
                <a:latin typeface="微软雅黑" panose="020B0503020204020204" pitchFamily="34" charset="-122"/>
                <a:ea typeface="微软雅黑" panose="020B0503020204020204" pitchFamily="34" charset="-122"/>
              </a:endParaRPr>
            </a:p>
            <a:p>
              <a:pPr marL="130810" indent="-130810" fontAlgn="auto">
                <a:lnSpc>
                  <a:spcPct val="130000"/>
                </a:lnSpc>
                <a:buFont typeface="Arial" panose="020B0604020202020204" pitchFamily="34" charset="0"/>
                <a:buChar char="•"/>
              </a:pPr>
              <a:r>
                <a:rPr lang="zh-CN" sz="1400" b="1" noProof="1">
                  <a:solidFill>
                    <a:schemeClr val="bg1"/>
                  </a:solidFill>
                  <a:latin typeface="微软雅黑" panose="020B0503020204020204" pitchFamily="34" charset="-122"/>
                  <a:ea typeface="微软雅黑" panose="020B0503020204020204" pitchFamily="34" charset="-122"/>
                  <a:cs typeface="+mn-ea"/>
                  <a:sym typeface="+mn-ea"/>
                </a:rPr>
                <a:t>阿根廷货币危机，政府禁止投资者将外汇汇出</a:t>
              </a:r>
              <a:endParaRPr lang="zh-CN" sz="1400" b="1" noProof="1">
                <a:solidFill>
                  <a:schemeClr val="bg1"/>
                </a:solidFill>
                <a:latin typeface="微软雅黑" panose="020B0503020204020204" pitchFamily="34" charset="-122"/>
                <a:ea typeface="微软雅黑" panose="020B0503020204020204" pitchFamily="34" charset="-122"/>
                <a:sym typeface="+mn-ea"/>
              </a:endParaRPr>
            </a:p>
          </p:txBody>
        </p:sp>
        <p:sp>
          <p:nvSpPr>
            <p:cNvPr id="20" name="文本框 19"/>
            <p:cNvSpPr txBox="1"/>
            <p:nvPr/>
          </p:nvSpPr>
          <p:spPr>
            <a:xfrm>
              <a:off x="10743" y="5668"/>
              <a:ext cx="5492" cy="1364"/>
            </a:xfrm>
            <a:prstGeom prst="rect">
              <a:avLst/>
            </a:prstGeom>
            <a:noFill/>
          </p:spPr>
          <p:txBody>
            <a:bodyPr wrap="square" rtlCol="0">
              <a:spAutoFit/>
            </a:bodyPr>
            <a:lstStyle/>
            <a:p>
              <a:pPr marL="149225" indent="-149225">
                <a:lnSpc>
                  <a:spcPct val="120000"/>
                </a:lnSpc>
                <a:buClrTx/>
                <a:buFont typeface="Arial" panose="020B0604020202020204" pitchFamily="34" charset="0"/>
                <a:buChar char="•"/>
              </a:pPr>
              <a:r>
                <a:rPr lang="en-US" altLang="zh-CN" sz="1400" b="1" noProof="1">
                  <a:solidFill>
                    <a:schemeClr val="bg1"/>
                  </a:solidFill>
                  <a:latin typeface="微软雅黑" panose="020B0503020204020204" pitchFamily="34" charset="-122"/>
                  <a:ea typeface="微软雅黑" panose="020B0503020204020204" pitchFamily="34" charset="-122"/>
                  <a:cs typeface="+mn-ea"/>
                </a:rPr>
                <a:t>2015</a:t>
              </a:r>
              <a:r>
                <a:rPr lang="zh-CN" altLang="en-US" sz="1400" b="1" noProof="1">
                  <a:solidFill>
                    <a:schemeClr val="bg1"/>
                  </a:solidFill>
                  <a:latin typeface="微软雅黑" panose="020B0503020204020204" pitchFamily="34" charset="-122"/>
                  <a:ea typeface="微软雅黑" panose="020B0503020204020204" pitchFamily="34" charset="-122"/>
                  <a:cs typeface="+mn-ea"/>
                </a:rPr>
                <a:t>年</a:t>
              </a:r>
              <a:r>
                <a:rPr lang="en-US" altLang="zh-CN" sz="1400" b="1" noProof="1">
                  <a:solidFill>
                    <a:schemeClr val="bg1"/>
                  </a:solidFill>
                  <a:latin typeface="微软雅黑" panose="020B0503020204020204" pitchFamily="34" charset="-122"/>
                  <a:ea typeface="微软雅黑" panose="020B0503020204020204" pitchFamily="34" charset="-122"/>
                  <a:cs typeface="+mn-ea"/>
                </a:rPr>
                <a:t>2</a:t>
              </a:r>
              <a:r>
                <a:rPr lang="zh-CN" altLang="en-US" sz="1400" b="1" noProof="1">
                  <a:solidFill>
                    <a:schemeClr val="bg1"/>
                  </a:solidFill>
                  <a:latin typeface="微软雅黑" panose="020B0503020204020204" pitchFamily="34" charset="-122"/>
                  <a:ea typeface="微软雅黑" panose="020B0503020204020204" pitchFamily="34" charset="-122"/>
                  <a:cs typeface="+mn-ea"/>
                </a:rPr>
                <a:t>月</a:t>
              </a:r>
              <a:endParaRPr lang="zh-CN" altLang="en-US" sz="1400" b="1" noProof="1">
                <a:solidFill>
                  <a:schemeClr val="bg1"/>
                </a:solidFill>
                <a:latin typeface="微软雅黑" panose="020B0503020204020204" pitchFamily="34" charset="-122"/>
                <a:ea typeface="微软雅黑" panose="020B0503020204020204" pitchFamily="34" charset="-122"/>
              </a:endParaRPr>
            </a:p>
            <a:p>
              <a:pPr marL="149225" indent="-149225">
                <a:lnSpc>
                  <a:spcPct val="120000"/>
                </a:lnSpc>
                <a:buClrTx/>
                <a:buFont typeface="Arial" panose="020B0604020202020204" pitchFamily="34" charset="0"/>
                <a:buChar char="•"/>
              </a:pPr>
              <a:r>
                <a:rPr lang="zh-CN" altLang="en-US" sz="1400" b="1" noProof="1">
                  <a:solidFill>
                    <a:schemeClr val="bg1"/>
                  </a:solidFill>
                  <a:latin typeface="微软雅黑" panose="020B0503020204020204" pitchFamily="34" charset="-122"/>
                  <a:ea typeface="微软雅黑" panose="020B0503020204020204" pitchFamily="34" charset="-122"/>
                  <a:cs typeface="+mn-ea"/>
                </a:rPr>
                <a:t>埃及央行宣布限制国内外汇交易，并限制银行账户内的外汇现金存款</a:t>
              </a:r>
              <a:endParaRPr lang="zh-CN" altLang="en-US" sz="1400" b="1" noProof="1">
                <a:solidFill>
                  <a:schemeClr val="bg1"/>
                </a:solidFill>
                <a:latin typeface="微软雅黑" panose="020B0503020204020204" pitchFamily="34" charset="-122"/>
                <a:ea typeface="微软雅黑" panose="020B0503020204020204" pitchFamily="34" charset="-122"/>
              </a:endParaRPr>
            </a:p>
          </p:txBody>
        </p:sp>
      </p:grpSp>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1062355" y="252730"/>
            <a:ext cx="6138545" cy="694055"/>
          </a:xfrm>
          <a:prstGeom prst="rect">
            <a:avLst/>
          </a:prstGeom>
          <a:noFill/>
        </p:spPr>
        <p:txBody>
          <a:bodyPr wrap="square" rtlCol="0">
            <a:spAutoFit/>
          </a:bodyPr>
          <a:lstStyle/>
          <a:p>
            <a:pPr lvl="0" algn="l">
              <a:lnSpc>
                <a:spcPct val="140000"/>
              </a:lnSpc>
              <a:buClrTx/>
              <a:buSzTx/>
              <a:buFontTx/>
            </a:pP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海外投资保险 承保风险</a:t>
            </a:r>
            <a:endParaRPr kumimoji="1"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sp>
        <p:nvSpPr>
          <p:cNvPr id="11" name="平行四边形 10"/>
          <p:cNvSpPr/>
          <p:nvPr/>
        </p:nvSpPr>
        <p:spPr>
          <a:xfrm>
            <a:off x="-253625" y="5774278"/>
            <a:ext cx="3200400" cy="575734"/>
          </a:xfrm>
          <a:prstGeom prst="parallelogram">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dirty="0">
                <a:solidFill>
                  <a:schemeClr val="tx1"/>
                </a:solidFill>
                <a:latin typeface="微软雅黑" panose="020B0503020204020204" pitchFamily="34" charset="-122"/>
                <a:ea typeface="微软雅黑" panose="020B0503020204020204" pitchFamily="34" charset="-122"/>
              </a:rPr>
              <a:t>汇兑限制</a:t>
            </a:r>
            <a:endParaRPr kumimoji="1"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2" name="平行四边形 11"/>
          <p:cNvSpPr/>
          <p:nvPr/>
        </p:nvSpPr>
        <p:spPr>
          <a:xfrm>
            <a:off x="2946775" y="5687364"/>
            <a:ext cx="3200400" cy="575310"/>
          </a:xfrm>
          <a:prstGeom prst="parallelogram">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dirty="0">
                <a:solidFill>
                  <a:schemeClr val="bg1"/>
                </a:solidFill>
                <a:latin typeface="微软雅黑" panose="020B0503020204020204" pitchFamily="34" charset="-122"/>
                <a:ea typeface="微软雅黑" panose="020B0503020204020204" pitchFamily="34" charset="-122"/>
              </a:rPr>
              <a:t>征收</a:t>
            </a:r>
            <a:endParaRPr kumimoji="1"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3" name="平行四边形 12"/>
          <p:cNvSpPr/>
          <p:nvPr/>
        </p:nvSpPr>
        <p:spPr>
          <a:xfrm>
            <a:off x="6096000" y="5782187"/>
            <a:ext cx="3200400" cy="575310"/>
          </a:xfrm>
          <a:prstGeom prst="parallelogram">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战争及政治暴乱</a:t>
            </a:r>
            <a:endParaRPr kumimoji="1" lang="zh-CN" altLang="en-US" sz="24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平行四边形 13"/>
          <p:cNvSpPr/>
          <p:nvPr/>
        </p:nvSpPr>
        <p:spPr>
          <a:xfrm>
            <a:off x="9245225" y="5681294"/>
            <a:ext cx="3200400" cy="575310"/>
          </a:xfrm>
          <a:prstGeom prst="parallelogram">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dirty="0">
                <a:solidFill>
                  <a:schemeClr val="tx1"/>
                </a:solidFill>
                <a:latin typeface="微软雅黑" panose="020B0503020204020204" pitchFamily="34" charset="-122"/>
                <a:ea typeface="微软雅黑" panose="020B0503020204020204" pitchFamily="34" charset="-122"/>
              </a:rPr>
              <a:t>违约</a:t>
            </a:r>
            <a:endParaRPr kumimoji="1"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2" name="矩形 1"/>
          <p:cNvSpPr/>
          <p:nvPr/>
        </p:nvSpPr>
        <p:spPr>
          <a:xfrm>
            <a:off x="728345" y="1089025"/>
            <a:ext cx="10688955" cy="1322070"/>
          </a:xfrm>
          <a:prstGeom prst="rect">
            <a:avLst/>
          </a:prstGeom>
        </p:spPr>
        <p:txBody>
          <a:bodyPr wrap="square">
            <a:spAutoFit/>
          </a:bodyPr>
          <a:lstStyle/>
          <a:p>
            <a:pPr lvl="0" algn="just" fontAlgn="base">
              <a:lnSpc>
                <a:spcPct val="200000"/>
              </a:lnSpc>
            </a:pPr>
            <a:r>
              <a:rPr lang="zh-CN" altLang="en-US" sz="2000" dirty="0">
                <a:solidFill>
                  <a:schemeClr val="bg1"/>
                </a:solidFill>
                <a:ea typeface="微软雅黑" panose="020B0503020204020204" pitchFamily="34" charset="-122"/>
                <a:sym typeface="微软雅黑" panose="020B0503020204020204" pitchFamily="34" charset="-122"/>
              </a:rPr>
              <a:t>东道国政府以国有化、没收、征用及与前述行为具有同等效果的其他行为剥夺项目企业对投资项目的所有权或经营权，项目企业对投资项目的资金、资产所有权</a:t>
            </a:r>
            <a:endParaRPr lang="zh-CN" altLang="en-US" sz="2000" dirty="0">
              <a:solidFill>
                <a:schemeClr val="bg1"/>
              </a:solidFill>
              <a:ea typeface="微软雅黑" panose="020B0503020204020204" pitchFamily="34" charset="-122"/>
              <a:sym typeface="微软雅黑" panose="020B0503020204020204" pitchFamily="34" charset="-122"/>
            </a:endParaRPr>
          </a:p>
        </p:txBody>
      </p:sp>
      <p:grpSp>
        <p:nvGrpSpPr>
          <p:cNvPr id="29" name="组合 28"/>
          <p:cNvGrpSpPr/>
          <p:nvPr/>
        </p:nvGrpSpPr>
        <p:grpSpPr>
          <a:xfrm>
            <a:off x="804545" y="3355975"/>
            <a:ext cx="10531352" cy="1277620"/>
            <a:chOff x="1209" y="5245"/>
            <a:chExt cx="17239" cy="2012"/>
          </a:xfrm>
        </p:grpSpPr>
        <p:pic>
          <p:nvPicPr>
            <p:cNvPr id="30" name="图片 29" descr="中兴能源巴基斯坦旁遮普省光伏电站一期项目"/>
            <p:cNvPicPr>
              <a:picLocks noChangeAspect="1"/>
            </p:cNvPicPr>
            <p:nvPr/>
          </p:nvPicPr>
          <p:blipFill rotWithShape="1">
            <a:blip r:embed="rId3"/>
            <a:srcRect l="14975"/>
            <a:stretch>
              <a:fillRect/>
            </a:stretch>
          </p:blipFill>
          <p:spPr>
            <a:xfrm>
              <a:off x="10615" y="5268"/>
              <a:ext cx="2798" cy="1989"/>
            </a:xfrm>
            <a:prstGeom prst="rect">
              <a:avLst/>
            </a:prstGeom>
            <a:ln>
              <a:noFill/>
            </a:ln>
            <a:effectLst>
              <a:outerShdw blurRad="292100" dist="139700" dir="2700000" algn="tl" rotWithShape="0">
                <a:srgbClr val="333333">
                  <a:alpha val="65000"/>
                </a:srgbClr>
              </a:outerShdw>
            </a:effectLst>
          </p:spPr>
        </p:pic>
        <p:sp>
          <p:nvSpPr>
            <p:cNvPr id="31" name="文本框 30"/>
            <p:cNvSpPr txBox="1"/>
            <p:nvPr/>
          </p:nvSpPr>
          <p:spPr>
            <a:xfrm>
              <a:off x="13561" y="5245"/>
              <a:ext cx="4887" cy="1905"/>
            </a:xfrm>
            <a:prstGeom prst="rect">
              <a:avLst/>
            </a:prstGeom>
            <a:noFill/>
          </p:spPr>
          <p:txBody>
            <a:bodyPr wrap="square" rtlCol="0">
              <a:spAutoFit/>
            </a:bodyPr>
            <a:lstStyle/>
            <a:p>
              <a:pPr marL="152400" indent="-152400" algn="just" fontAlgn="auto">
                <a:lnSpc>
                  <a:spcPct val="130000"/>
                </a:lnSpc>
                <a:buFont typeface="Arial" panose="020B0604020202020204" pitchFamily="34" charset="0"/>
                <a:buChar char="•"/>
              </a:pPr>
              <a:r>
                <a:rPr lang="en-US" altLang="zh-CN" sz="1400" b="1" noProof="1">
                  <a:solidFill>
                    <a:schemeClr val="bg1"/>
                  </a:solidFill>
                  <a:latin typeface="微软雅黑" panose="020B0503020204020204" pitchFamily="34" charset="-122"/>
                  <a:ea typeface="微软雅黑" panose="020B0503020204020204" pitchFamily="34" charset="-122"/>
                  <a:cs typeface="+mn-ea"/>
                </a:rPr>
                <a:t>2012</a:t>
              </a:r>
              <a:r>
                <a:rPr lang="zh-CN" altLang="en-US" sz="1400" b="1" noProof="1">
                  <a:solidFill>
                    <a:schemeClr val="bg1"/>
                  </a:solidFill>
                  <a:latin typeface="微软雅黑" panose="020B0503020204020204" pitchFamily="34" charset="-122"/>
                  <a:ea typeface="微软雅黑" panose="020B0503020204020204" pitchFamily="34" charset="-122"/>
                  <a:cs typeface="+mn-ea"/>
                </a:rPr>
                <a:t>年</a:t>
              </a:r>
              <a:r>
                <a:rPr lang="en-US" altLang="zh-CN" sz="1400" b="1" noProof="1">
                  <a:solidFill>
                    <a:schemeClr val="bg1"/>
                  </a:solidFill>
                  <a:latin typeface="微软雅黑" panose="020B0503020204020204" pitchFamily="34" charset="-122"/>
                  <a:ea typeface="微软雅黑" panose="020B0503020204020204" pitchFamily="34" charset="-122"/>
                  <a:cs typeface="+mn-ea"/>
                </a:rPr>
                <a:t>9</a:t>
              </a:r>
              <a:r>
                <a:rPr lang="zh-CN" altLang="en-US" sz="1400" b="1" noProof="1">
                  <a:solidFill>
                    <a:schemeClr val="bg1"/>
                  </a:solidFill>
                  <a:latin typeface="微软雅黑" panose="020B0503020204020204" pitchFamily="34" charset="-122"/>
                  <a:ea typeface="微软雅黑" panose="020B0503020204020204" pitchFamily="34" charset="-122"/>
                  <a:cs typeface="+mn-ea"/>
                </a:rPr>
                <a:t>月</a:t>
              </a:r>
              <a:endParaRPr lang="zh-CN" altLang="en-US" sz="1400" b="1" noProof="1">
                <a:solidFill>
                  <a:schemeClr val="bg1"/>
                </a:solidFill>
                <a:latin typeface="微软雅黑" panose="020B0503020204020204" pitchFamily="34" charset="-122"/>
                <a:ea typeface="微软雅黑" panose="020B0503020204020204" pitchFamily="34" charset="-122"/>
              </a:endParaRPr>
            </a:p>
            <a:p>
              <a:pPr marL="152400" indent="-152400" algn="just" fontAlgn="auto">
                <a:lnSpc>
                  <a:spcPct val="130000"/>
                </a:lnSpc>
                <a:buFont typeface="Arial" panose="020B0604020202020204" pitchFamily="34" charset="0"/>
                <a:buChar char="•"/>
              </a:pPr>
              <a:r>
                <a:rPr lang="zh-CN" altLang="en-US" sz="1400" b="1" noProof="1">
                  <a:solidFill>
                    <a:schemeClr val="bg1"/>
                  </a:solidFill>
                  <a:latin typeface="微软雅黑" panose="020B0503020204020204" pitchFamily="34" charset="-122"/>
                  <a:ea typeface="微软雅黑" panose="020B0503020204020204" pitchFamily="34" charset="-122"/>
                  <a:cs typeface="+mn-ea"/>
                </a:rPr>
                <a:t>保加利亚政府宣布对境内可再生能源电站收取不同比例</a:t>
              </a:r>
              <a:r>
                <a:rPr lang="en-US" altLang="zh-CN" sz="1400" b="1" noProof="1">
                  <a:solidFill>
                    <a:schemeClr val="bg1"/>
                  </a:solidFill>
                  <a:latin typeface="微软雅黑" panose="020B0503020204020204" pitchFamily="34" charset="-122"/>
                  <a:ea typeface="微软雅黑" panose="020B0503020204020204" pitchFamily="34" charset="-122"/>
                  <a:cs typeface="+mn-ea"/>
                </a:rPr>
                <a:t>“</a:t>
              </a:r>
              <a:r>
                <a:rPr lang="zh-CN" altLang="en-US" sz="1400" b="1" noProof="1">
                  <a:solidFill>
                    <a:schemeClr val="bg1"/>
                  </a:solidFill>
                  <a:latin typeface="微软雅黑" panose="020B0503020204020204" pitchFamily="34" charset="-122"/>
                  <a:ea typeface="微软雅黑" panose="020B0503020204020204" pitchFamily="34" charset="-122"/>
                  <a:cs typeface="+mn-ea"/>
                </a:rPr>
                <a:t>入网费</a:t>
              </a:r>
              <a:r>
                <a:rPr lang="en-US" altLang="zh-CN" sz="1400" b="1" noProof="1">
                  <a:solidFill>
                    <a:schemeClr val="bg1"/>
                  </a:solidFill>
                  <a:latin typeface="微软雅黑" panose="020B0503020204020204" pitchFamily="34" charset="-122"/>
                  <a:ea typeface="微软雅黑" panose="020B0503020204020204" pitchFamily="34" charset="-122"/>
                  <a:cs typeface="+mn-ea"/>
                </a:rPr>
                <a:t>”</a:t>
              </a:r>
              <a:r>
                <a:rPr lang="zh-CN" altLang="en-US" sz="1400" b="1" noProof="1">
                  <a:solidFill>
                    <a:schemeClr val="bg1"/>
                  </a:solidFill>
                  <a:latin typeface="微软雅黑" panose="020B0503020204020204" pitchFamily="34" charset="-122"/>
                  <a:ea typeface="微软雅黑" panose="020B0503020204020204" pitchFamily="34" charset="-122"/>
                  <a:cs typeface="+mn-ea"/>
                </a:rPr>
                <a:t>和税费</a:t>
              </a:r>
              <a:endParaRPr lang="zh-CN" altLang="en-US" sz="1400" b="1" noProof="1">
                <a:solidFill>
                  <a:schemeClr val="bg1"/>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4180" y="5279"/>
              <a:ext cx="5774" cy="1905"/>
            </a:xfrm>
            <a:prstGeom prst="rect">
              <a:avLst/>
            </a:prstGeom>
            <a:noFill/>
          </p:spPr>
          <p:txBody>
            <a:bodyPr wrap="square" rtlCol="0">
              <a:spAutoFit/>
            </a:bodyPr>
            <a:lstStyle/>
            <a:p>
              <a:pPr marL="132080" indent="-132080" algn="just" fontAlgn="auto">
                <a:lnSpc>
                  <a:spcPct val="130000"/>
                </a:lnSpc>
                <a:buFont typeface="Arial" panose="020B0604020202020204" pitchFamily="34" charset="0"/>
                <a:buChar char="•"/>
              </a:pPr>
              <a:r>
                <a:rPr lang="en-US" altLang="zh-CN" sz="1400" b="1" noProof="1">
                  <a:solidFill>
                    <a:schemeClr val="bg1"/>
                  </a:solidFill>
                  <a:latin typeface="微软雅黑" panose="020B0503020204020204" pitchFamily="34" charset="-122"/>
                  <a:ea typeface="微软雅黑" panose="020B0503020204020204" pitchFamily="34" charset="-122"/>
                  <a:cs typeface="+mn-ea"/>
                </a:rPr>
                <a:t>2012</a:t>
              </a:r>
              <a:r>
                <a:rPr lang="zh-CN" altLang="en-US" sz="1400" b="1" noProof="1">
                  <a:solidFill>
                    <a:schemeClr val="bg1"/>
                  </a:solidFill>
                  <a:latin typeface="微软雅黑" panose="020B0503020204020204" pitchFamily="34" charset="-122"/>
                  <a:ea typeface="微软雅黑" panose="020B0503020204020204" pitchFamily="34" charset="-122"/>
                  <a:cs typeface="+mn-ea"/>
                </a:rPr>
                <a:t>年</a:t>
              </a:r>
              <a:r>
                <a:rPr lang="en-US" altLang="zh-CN" sz="1400" b="1" noProof="1">
                  <a:solidFill>
                    <a:schemeClr val="bg1"/>
                  </a:solidFill>
                  <a:latin typeface="微软雅黑" panose="020B0503020204020204" pitchFamily="34" charset="-122"/>
                  <a:ea typeface="微软雅黑" panose="020B0503020204020204" pitchFamily="34" charset="-122"/>
                  <a:cs typeface="+mn-ea"/>
                </a:rPr>
                <a:t>4</a:t>
              </a:r>
              <a:r>
                <a:rPr lang="zh-CN" altLang="en-US" sz="1400" b="1" noProof="1">
                  <a:solidFill>
                    <a:schemeClr val="bg1"/>
                  </a:solidFill>
                  <a:latin typeface="微软雅黑" panose="020B0503020204020204" pitchFamily="34" charset="-122"/>
                  <a:ea typeface="微软雅黑" panose="020B0503020204020204" pitchFamily="34" charset="-122"/>
                  <a:cs typeface="+mn-ea"/>
                </a:rPr>
                <a:t>月</a:t>
              </a:r>
              <a:endParaRPr lang="zh-CN" altLang="en-US" sz="1400" b="1" noProof="1">
                <a:solidFill>
                  <a:schemeClr val="bg1"/>
                </a:solidFill>
                <a:latin typeface="微软雅黑" panose="020B0503020204020204" pitchFamily="34" charset="-122"/>
                <a:ea typeface="微软雅黑" panose="020B0503020204020204" pitchFamily="34" charset="-122"/>
              </a:endParaRPr>
            </a:p>
            <a:p>
              <a:pPr marL="132080" indent="-132080" algn="just" fontAlgn="auto">
                <a:lnSpc>
                  <a:spcPct val="130000"/>
                </a:lnSpc>
                <a:buFont typeface="Arial" panose="020B0604020202020204" pitchFamily="34" charset="0"/>
                <a:buChar char="•"/>
              </a:pPr>
              <a:r>
                <a:rPr lang="zh-CN" sz="1400" b="1" noProof="1">
                  <a:solidFill>
                    <a:schemeClr val="bg1"/>
                  </a:solidFill>
                  <a:latin typeface="微软雅黑" panose="020B0503020204020204" pitchFamily="34" charset="-122"/>
                  <a:ea typeface="微软雅黑" panose="020B0503020204020204" pitchFamily="34" charset="-122"/>
                  <a:cs typeface="+mn-ea"/>
                  <a:sym typeface="+mn-ea"/>
                </a:rPr>
                <a:t>阿根廷政府宣布最大石油公司</a:t>
              </a:r>
              <a:r>
                <a:rPr lang="en-US" altLang="zh-CN" sz="1400" b="1" noProof="1">
                  <a:solidFill>
                    <a:schemeClr val="bg1"/>
                  </a:solidFill>
                  <a:latin typeface="微软雅黑" panose="020B0503020204020204" pitchFamily="34" charset="-122"/>
                  <a:ea typeface="微软雅黑" panose="020B0503020204020204" pitchFamily="34" charset="-122"/>
                  <a:cs typeface="+mn-ea"/>
                  <a:sym typeface="+mn-ea"/>
                </a:rPr>
                <a:t>—</a:t>
              </a:r>
              <a:r>
                <a:rPr lang="zh-CN" sz="1400" b="1" noProof="1">
                  <a:solidFill>
                    <a:schemeClr val="bg1"/>
                  </a:solidFill>
                  <a:latin typeface="微软雅黑" panose="020B0503020204020204" pitchFamily="34" charset="-122"/>
                  <a:ea typeface="微软雅黑" panose="020B0503020204020204" pitchFamily="34" charset="-122"/>
                  <a:cs typeface="+mn-ea"/>
                  <a:sym typeface="+mn-ea"/>
                </a:rPr>
                <a:t>西班牙子公司雷普索尔-YPF国有化，石油政策骤变引起外资油企征收风险</a:t>
              </a:r>
              <a:endParaRPr lang="zh-CN" sz="1400" b="1" noProof="1">
                <a:solidFill>
                  <a:schemeClr val="bg1"/>
                </a:solidFill>
                <a:latin typeface="微软雅黑" panose="020B0503020204020204" pitchFamily="34" charset="-122"/>
                <a:ea typeface="微软雅黑" panose="020B0503020204020204" pitchFamily="34" charset="-122"/>
                <a:sym typeface="+mn-ea"/>
              </a:endParaRPr>
            </a:p>
          </p:txBody>
        </p:sp>
        <p:pic>
          <p:nvPicPr>
            <p:cNvPr id="33" name="图片 21" descr="(阿联酋国家钻井公司) 人工岛油气开采成套设备项目 -客户名称：四川宏华石油设备有限公司-项目所在国：阿联酋-承保金额：2.39亿美元- 项目意义：NDC项目是宏华第一个EPC总装项目，面对NDC对产品的高标准高要求、人工岛钻机对气候和物流条件的要求等多重挑战，宏华克服困难顺利完成，是宏华进入行业高端市场的有力证明。"/>
            <p:cNvPicPr>
              <a:picLocks noChangeAspect="1"/>
            </p:cNvPicPr>
            <p:nvPr/>
          </p:nvPicPr>
          <p:blipFill>
            <a:blip r:embed="rId4"/>
            <a:stretch>
              <a:fillRect/>
            </a:stretch>
          </p:blipFill>
          <p:spPr>
            <a:xfrm>
              <a:off x="1209" y="5245"/>
              <a:ext cx="2798" cy="1974"/>
            </a:xfrm>
            <a:prstGeom prst="rect">
              <a:avLst/>
            </a:prstGeom>
            <a:effectLst>
              <a:outerShdw blurRad="50800" dist="38100" dir="2700000" algn="tl" rotWithShape="0">
                <a:prstClr val="black">
                  <a:alpha val="40000"/>
                </a:prstClr>
              </a:outerShdw>
            </a:effectLst>
          </p:spPr>
        </p:pic>
      </p:grpSp>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1062355" y="252730"/>
            <a:ext cx="5532120" cy="694055"/>
          </a:xfrm>
          <a:prstGeom prst="rect">
            <a:avLst/>
          </a:prstGeom>
          <a:noFill/>
        </p:spPr>
        <p:txBody>
          <a:bodyPr wrap="square" rtlCol="0">
            <a:spAutoFit/>
          </a:bodyPr>
          <a:lstStyle/>
          <a:p>
            <a:pPr lvl="0" algn="l">
              <a:lnSpc>
                <a:spcPct val="140000"/>
              </a:lnSpc>
              <a:buClrTx/>
              <a:buSzTx/>
              <a:buFontTx/>
            </a:pP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海外投资保险 承保风险</a:t>
            </a:r>
            <a:endParaRPr kumimoji="1"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sp>
        <p:nvSpPr>
          <p:cNvPr id="11" name="平行四边形 10"/>
          <p:cNvSpPr/>
          <p:nvPr/>
        </p:nvSpPr>
        <p:spPr>
          <a:xfrm>
            <a:off x="-253625" y="5774278"/>
            <a:ext cx="3200400" cy="575734"/>
          </a:xfrm>
          <a:prstGeom prst="parallelogram">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dirty="0">
                <a:solidFill>
                  <a:schemeClr val="tx1"/>
                </a:solidFill>
                <a:latin typeface="微软雅黑" panose="020B0503020204020204" pitchFamily="34" charset="-122"/>
                <a:ea typeface="微软雅黑" panose="020B0503020204020204" pitchFamily="34" charset="-122"/>
              </a:rPr>
              <a:t>汇兑限制</a:t>
            </a:r>
            <a:endParaRPr kumimoji="1"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2" name="平行四边形 11"/>
          <p:cNvSpPr/>
          <p:nvPr/>
        </p:nvSpPr>
        <p:spPr>
          <a:xfrm>
            <a:off x="2946775" y="5687364"/>
            <a:ext cx="3200400" cy="575310"/>
          </a:xfrm>
          <a:prstGeom prst="parallelogram">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dirty="0">
                <a:solidFill>
                  <a:schemeClr val="tx1"/>
                </a:solidFill>
                <a:latin typeface="微软雅黑" panose="020B0503020204020204" pitchFamily="34" charset="-122"/>
                <a:ea typeface="微软雅黑" panose="020B0503020204020204" pitchFamily="34" charset="-122"/>
              </a:rPr>
              <a:t>征收</a:t>
            </a:r>
            <a:endParaRPr kumimoji="1"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3" name="平行四边形 12"/>
          <p:cNvSpPr/>
          <p:nvPr/>
        </p:nvSpPr>
        <p:spPr>
          <a:xfrm>
            <a:off x="6096000" y="5782187"/>
            <a:ext cx="3200400" cy="575310"/>
          </a:xfrm>
          <a:prstGeom prst="parallelogram">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战争及政治暴乱</a:t>
            </a:r>
            <a:endParaRPr kumimoji="1"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平行四边形 13"/>
          <p:cNvSpPr/>
          <p:nvPr/>
        </p:nvSpPr>
        <p:spPr>
          <a:xfrm>
            <a:off x="9245225" y="5681294"/>
            <a:ext cx="3200400" cy="575310"/>
          </a:xfrm>
          <a:prstGeom prst="parallelogram">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dirty="0">
                <a:solidFill>
                  <a:schemeClr val="tx1"/>
                </a:solidFill>
                <a:latin typeface="微软雅黑" panose="020B0503020204020204" pitchFamily="34" charset="-122"/>
                <a:ea typeface="微软雅黑" panose="020B0503020204020204" pitchFamily="34" charset="-122"/>
              </a:rPr>
              <a:t>违约</a:t>
            </a:r>
            <a:endParaRPr kumimoji="1"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2" name="矩形 1"/>
          <p:cNvSpPr/>
          <p:nvPr/>
        </p:nvSpPr>
        <p:spPr>
          <a:xfrm>
            <a:off x="728345" y="1089025"/>
            <a:ext cx="10735310" cy="1938020"/>
          </a:xfrm>
          <a:prstGeom prst="rect">
            <a:avLst/>
          </a:prstGeom>
        </p:spPr>
        <p:txBody>
          <a:bodyPr wrap="square">
            <a:spAutoFit/>
          </a:bodyPr>
          <a:lstStyle/>
          <a:p>
            <a:pPr lvl="0" algn="just" fontAlgn="base">
              <a:lnSpc>
                <a:spcPct val="200000"/>
              </a:lnSpc>
            </a:pPr>
            <a:r>
              <a:rPr lang="zh-CN" altLang="en-US" sz="2000" dirty="0">
                <a:solidFill>
                  <a:schemeClr val="bg1"/>
                </a:solidFill>
                <a:ea typeface="微软雅黑" panose="020B0503020204020204" pitchFamily="34" charset="-122"/>
                <a:sym typeface="微软雅黑" panose="020B0503020204020204" pitchFamily="34" charset="-122"/>
              </a:rPr>
              <a:t>东道国参与的任何战争（无论是否宣战）或东道国国内发生的革命、骚乱、政变、内战、叛乱、恐怖活动或保险人认定的政治暴乱（但不包括民众为获得就业、就学或为达到其他非政治目的而采取的行动）造成项目企业资产毁损或灭失、投资项目不能正常经营</a:t>
            </a:r>
            <a:endParaRPr lang="zh-CN" altLang="en-US" sz="2000" dirty="0">
              <a:solidFill>
                <a:schemeClr val="bg1"/>
              </a:solidFill>
              <a:ea typeface="微软雅黑" panose="020B0503020204020204" pitchFamily="34" charset="-122"/>
              <a:sym typeface="微软雅黑" panose="020B0503020204020204" pitchFamily="34" charset="-122"/>
            </a:endParaRPr>
          </a:p>
        </p:txBody>
      </p:sp>
      <p:grpSp>
        <p:nvGrpSpPr>
          <p:cNvPr id="21" name="组合 20"/>
          <p:cNvGrpSpPr/>
          <p:nvPr/>
        </p:nvGrpSpPr>
        <p:grpSpPr>
          <a:xfrm>
            <a:off x="805180" y="3431540"/>
            <a:ext cx="10611485" cy="1217295"/>
            <a:chOff x="1104878" y="3240405"/>
            <a:chExt cx="10857526" cy="1217295"/>
          </a:xfrm>
        </p:grpSpPr>
        <p:grpSp>
          <p:nvGrpSpPr>
            <p:cNvPr id="22" name="组合 21"/>
            <p:cNvGrpSpPr/>
            <p:nvPr/>
          </p:nvGrpSpPr>
          <p:grpSpPr>
            <a:xfrm>
              <a:off x="1104878" y="3240405"/>
              <a:ext cx="10857526" cy="1217295"/>
              <a:chOff x="3244" y="5577"/>
              <a:chExt cx="17100" cy="1917"/>
            </a:xfrm>
          </p:grpSpPr>
          <p:pic>
            <p:nvPicPr>
              <p:cNvPr id="28" name="图片 27"/>
              <p:cNvPicPr>
                <a:picLocks noChangeAspect="1"/>
              </p:cNvPicPr>
              <p:nvPr/>
            </p:nvPicPr>
            <p:blipFill>
              <a:blip r:embed="rId3" r:link="rId4"/>
              <a:srcRect l="26809" t="18475"/>
              <a:stretch>
                <a:fillRect/>
              </a:stretch>
            </p:blipFill>
            <p:spPr>
              <a:xfrm>
                <a:off x="12120" y="5581"/>
                <a:ext cx="2817" cy="1875"/>
              </a:xfrm>
              <a:prstGeom prst="rect">
                <a:avLst/>
              </a:prstGeom>
              <a:noFill/>
              <a:ln w="9525">
                <a:noFill/>
              </a:ln>
              <a:effectLst>
                <a:outerShdw blurRad="50800" dist="38100" dir="2700000" algn="tl" rotWithShape="0">
                  <a:prstClr val="black">
                    <a:alpha val="40000"/>
                  </a:prstClr>
                </a:outerShdw>
              </a:effectLst>
            </p:spPr>
          </p:pic>
          <p:pic>
            <p:nvPicPr>
              <p:cNvPr id="34" name="图片 33"/>
              <p:cNvPicPr>
                <a:picLocks noChangeAspect="1"/>
              </p:cNvPicPr>
              <p:nvPr/>
            </p:nvPicPr>
            <p:blipFill rotWithShape="1">
              <a:blip r:embed="rId5"/>
              <a:srcRect l="6366" t="4319" r="8584" b="9198"/>
              <a:stretch>
                <a:fillRect/>
              </a:stretch>
            </p:blipFill>
            <p:spPr>
              <a:xfrm>
                <a:off x="3244" y="5577"/>
                <a:ext cx="2800" cy="1875"/>
              </a:xfrm>
              <a:prstGeom prst="rect">
                <a:avLst/>
              </a:prstGeom>
              <a:ln>
                <a:noFill/>
              </a:ln>
              <a:effectLst>
                <a:outerShdw blurRad="292100" dist="139700" dir="2700000" algn="tl" rotWithShape="0">
                  <a:srgbClr val="333333">
                    <a:alpha val="65000"/>
                  </a:srgbClr>
                </a:outerShdw>
              </a:effectLst>
            </p:spPr>
          </p:pic>
          <p:sp>
            <p:nvSpPr>
              <p:cNvPr id="35" name="文本框 34"/>
              <p:cNvSpPr txBox="1"/>
              <p:nvPr/>
            </p:nvSpPr>
            <p:spPr>
              <a:xfrm>
                <a:off x="15118" y="5589"/>
                <a:ext cx="5226" cy="1905"/>
              </a:xfrm>
              <a:prstGeom prst="rect">
                <a:avLst/>
              </a:prstGeom>
              <a:noFill/>
            </p:spPr>
            <p:txBody>
              <a:bodyPr wrap="square" rtlCol="0">
                <a:spAutoFit/>
              </a:bodyPr>
              <a:lstStyle/>
              <a:p>
                <a:pPr marL="152400" indent="-152400" algn="just" fontAlgn="auto">
                  <a:lnSpc>
                    <a:spcPct val="130000"/>
                  </a:lnSpc>
                  <a:buFont typeface="Arial" panose="020B0604020202020204" pitchFamily="34" charset="0"/>
                  <a:buChar char="•"/>
                </a:pPr>
                <a:r>
                  <a:rPr lang="en-US" altLang="zh-CN" sz="1400" b="1" noProof="1">
                    <a:solidFill>
                      <a:schemeClr val="bg1"/>
                    </a:solidFill>
                    <a:latin typeface="微软雅黑" panose="020B0503020204020204" pitchFamily="34" charset="-122"/>
                    <a:ea typeface="微软雅黑" panose="020B0503020204020204" pitchFamily="34" charset="-122"/>
                    <a:cs typeface="+mn-ea"/>
                  </a:rPr>
                  <a:t>2014</a:t>
                </a:r>
                <a:r>
                  <a:rPr lang="zh-CN" altLang="en-US" sz="1400" b="1" noProof="1">
                    <a:solidFill>
                      <a:schemeClr val="bg1"/>
                    </a:solidFill>
                    <a:latin typeface="微软雅黑" panose="020B0503020204020204" pitchFamily="34" charset="-122"/>
                    <a:ea typeface="微软雅黑" panose="020B0503020204020204" pitchFamily="34" charset="-122"/>
                    <a:cs typeface="+mn-ea"/>
                  </a:rPr>
                  <a:t>年</a:t>
                </a:r>
                <a:r>
                  <a:rPr lang="en-US" altLang="zh-CN" sz="1400" b="1" noProof="1">
                    <a:solidFill>
                      <a:schemeClr val="bg1"/>
                    </a:solidFill>
                    <a:latin typeface="微软雅黑" panose="020B0503020204020204" pitchFamily="34" charset="-122"/>
                    <a:ea typeface="微软雅黑" panose="020B0503020204020204" pitchFamily="34" charset="-122"/>
                    <a:cs typeface="+mn-ea"/>
                  </a:rPr>
                  <a:t>4</a:t>
                </a:r>
                <a:r>
                  <a:rPr lang="zh-CN" altLang="en-US" sz="1400" b="1" noProof="1">
                    <a:solidFill>
                      <a:schemeClr val="bg1"/>
                    </a:solidFill>
                    <a:latin typeface="微软雅黑" panose="020B0503020204020204" pitchFamily="34" charset="-122"/>
                    <a:ea typeface="微软雅黑" panose="020B0503020204020204" pitchFamily="34" charset="-122"/>
                    <a:cs typeface="+mn-ea"/>
                  </a:rPr>
                  <a:t>月</a:t>
                </a:r>
                <a:endParaRPr lang="zh-CN" altLang="en-US" sz="1400" b="1" noProof="1">
                  <a:solidFill>
                    <a:schemeClr val="bg1"/>
                  </a:solidFill>
                  <a:latin typeface="微软雅黑" panose="020B0503020204020204" pitchFamily="34" charset="-122"/>
                  <a:ea typeface="微软雅黑" panose="020B0503020204020204" pitchFamily="34" charset="-122"/>
                </a:endParaRPr>
              </a:p>
              <a:p>
                <a:pPr marL="152400" indent="-152400" algn="just" fontAlgn="auto">
                  <a:lnSpc>
                    <a:spcPct val="130000"/>
                  </a:lnSpc>
                  <a:buFont typeface="Arial" panose="020B0604020202020204" pitchFamily="34" charset="0"/>
                  <a:buChar char="•"/>
                </a:pPr>
                <a:r>
                  <a:rPr lang="zh-CN" altLang="en-US" sz="1400" b="1" noProof="1">
                    <a:solidFill>
                      <a:schemeClr val="bg1"/>
                    </a:solidFill>
                    <a:latin typeface="微软雅黑" panose="020B0503020204020204" pitchFamily="34" charset="-122"/>
                    <a:ea typeface="微软雅黑" panose="020B0503020204020204" pitchFamily="34" charset="-122"/>
                    <a:cs typeface="+mn-ea"/>
                  </a:rPr>
                  <a:t>乌克兰自</a:t>
                </a:r>
                <a:r>
                  <a:rPr lang="en-US" altLang="zh-CN" sz="1400" b="1" noProof="1">
                    <a:solidFill>
                      <a:schemeClr val="bg1"/>
                    </a:solidFill>
                    <a:latin typeface="微软雅黑" panose="020B0503020204020204" pitchFamily="34" charset="-122"/>
                    <a:ea typeface="微软雅黑" panose="020B0503020204020204" pitchFamily="34" charset="-122"/>
                    <a:cs typeface="+mn-ea"/>
                  </a:rPr>
                  <a:t>1</a:t>
                </a:r>
                <a:r>
                  <a:rPr lang="zh-CN" altLang="en-US" sz="1400" b="1" noProof="1">
                    <a:solidFill>
                      <a:schemeClr val="bg1"/>
                    </a:solidFill>
                    <a:latin typeface="微软雅黑" panose="020B0503020204020204" pitchFamily="34" charset="-122"/>
                    <a:ea typeface="微软雅黑" panose="020B0503020204020204" pitchFamily="34" charset="-122"/>
                    <a:cs typeface="+mn-ea"/>
                  </a:rPr>
                  <a:t>月开始发生反政府骚乱，不断向全国蔓延，东部发生冲击政府大楼事件，态势不断恶化</a:t>
                </a:r>
                <a:endParaRPr lang="zh-CN" altLang="en-US" sz="1400" b="1" noProof="1">
                  <a:solidFill>
                    <a:schemeClr val="bg1"/>
                  </a:solidFill>
                  <a:latin typeface="微软雅黑" panose="020B0503020204020204" pitchFamily="34" charset="-122"/>
                  <a:ea typeface="微软雅黑" panose="020B0503020204020204" pitchFamily="34" charset="-122"/>
                </a:endParaRPr>
              </a:p>
            </p:txBody>
          </p:sp>
        </p:grpSp>
        <p:sp>
          <p:nvSpPr>
            <p:cNvPr id="27" name="文本框 17"/>
            <p:cNvSpPr txBox="1"/>
            <p:nvPr/>
          </p:nvSpPr>
          <p:spPr>
            <a:xfrm>
              <a:off x="2960983" y="3248025"/>
              <a:ext cx="3158490" cy="929640"/>
            </a:xfrm>
            <a:prstGeom prst="rect">
              <a:avLst/>
            </a:prstGeom>
            <a:noFill/>
            <a:ln w="9525">
              <a:noFill/>
            </a:ln>
          </p:spPr>
          <p:txBody>
            <a:bodyPr wrap="square" anchor="t">
              <a:spAutoFit/>
            </a:bodyPr>
            <a:lstStyle/>
            <a:p>
              <a:pPr marL="152400" indent="-152400" algn="just">
                <a:lnSpc>
                  <a:spcPct val="130000"/>
                </a:lnSpc>
                <a:buClrTx/>
                <a:buSzTx/>
                <a:buFont typeface="Arial" panose="020B0604020202020204" pitchFamily="34" charset="0"/>
                <a:buChar char="•"/>
              </a:pPr>
              <a:r>
                <a:rPr lang="zh-CN" altLang="en-US" sz="1400" b="1" dirty="0">
                  <a:solidFill>
                    <a:schemeClr val="bg1"/>
                  </a:solidFill>
                  <a:latin typeface="微软雅黑" panose="020B0503020204020204" pitchFamily="34" charset="-122"/>
                  <a:ea typeface="微软雅黑" panose="020B0503020204020204" pitchFamily="34" charset="-122"/>
                  <a:cs typeface="+mn-ea"/>
                </a:rPr>
                <a:t>2017年8月</a:t>
              </a:r>
              <a:endParaRPr lang="zh-CN" altLang="en-US" sz="1400" b="1" dirty="0">
                <a:solidFill>
                  <a:schemeClr val="bg1"/>
                </a:solidFill>
                <a:latin typeface="微软雅黑" panose="020B0503020204020204" pitchFamily="34" charset="-122"/>
                <a:ea typeface="微软雅黑" panose="020B0503020204020204" pitchFamily="34" charset="-122"/>
                <a:cs typeface="+mn-ea"/>
              </a:endParaRPr>
            </a:p>
            <a:p>
              <a:pPr marL="152400" indent="-152400" algn="just">
                <a:lnSpc>
                  <a:spcPct val="130000"/>
                </a:lnSpc>
                <a:buClrTx/>
                <a:buSzTx/>
                <a:buFont typeface="Arial" panose="020B0604020202020204" pitchFamily="34" charset="0"/>
                <a:buChar char="•"/>
              </a:pPr>
              <a:r>
                <a:rPr lang="zh-CN" altLang="en-US" sz="1400" b="1" dirty="0">
                  <a:solidFill>
                    <a:schemeClr val="bg1"/>
                  </a:solidFill>
                  <a:latin typeface="微软雅黑" panose="020B0503020204020204" pitchFamily="34" charset="-122"/>
                  <a:ea typeface="微软雅黑" panose="020B0503020204020204" pitchFamily="34" charset="-122"/>
                  <a:cs typeface="+mn-ea"/>
                  <a:sym typeface="宋体" panose="02010600030101010101" pitchFamily="2" charset="-122"/>
                </a:rPr>
                <a:t>缅甸西部若开邦流血冲突造成近400人死亡</a:t>
              </a:r>
              <a:endParaRPr lang="zh-CN" altLang="en-US" sz="1400" b="1" dirty="0">
                <a:solidFill>
                  <a:schemeClr val="bg1"/>
                </a:solidFill>
                <a:latin typeface="微软雅黑" panose="020B0503020204020204" pitchFamily="34" charset="-122"/>
                <a:ea typeface="微软雅黑" panose="020B0503020204020204" pitchFamily="34" charset="-122"/>
                <a:cs typeface="+mn-ea"/>
              </a:endParaRPr>
            </a:p>
          </p:txBody>
        </p:sp>
      </p:grpSp>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1062355" y="252730"/>
            <a:ext cx="6744970" cy="694055"/>
          </a:xfrm>
          <a:prstGeom prst="rect">
            <a:avLst/>
          </a:prstGeom>
          <a:noFill/>
        </p:spPr>
        <p:txBody>
          <a:bodyPr wrap="square" rtlCol="0">
            <a:spAutoFit/>
          </a:bodyPr>
          <a:lstStyle/>
          <a:p>
            <a:pPr lvl="0" algn="l">
              <a:lnSpc>
                <a:spcPct val="140000"/>
              </a:lnSpc>
              <a:buClrTx/>
              <a:buSzTx/>
              <a:buFontTx/>
            </a:pP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海外投资保险 承保风险</a:t>
            </a:r>
            <a:endParaRPr kumimoji="1"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sp>
        <p:nvSpPr>
          <p:cNvPr id="11" name="平行四边形 10"/>
          <p:cNvSpPr/>
          <p:nvPr/>
        </p:nvSpPr>
        <p:spPr>
          <a:xfrm>
            <a:off x="-253625" y="5774278"/>
            <a:ext cx="3200400" cy="575734"/>
          </a:xfrm>
          <a:prstGeom prst="parallelogram">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dirty="0">
                <a:solidFill>
                  <a:schemeClr val="tx1"/>
                </a:solidFill>
                <a:latin typeface="微软雅黑" panose="020B0503020204020204" pitchFamily="34" charset="-122"/>
                <a:ea typeface="微软雅黑" panose="020B0503020204020204" pitchFamily="34" charset="-122"/>
              </a:rPr>
              <a:t>汇兑限制</a:t>
            </a:r>
            <a:endParaRPr kumimoji="1"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2" name="平行四边形 11"/>
          <p:cNvSpPr/>
          <p:nvPr/>
        </p:nvSpPr>
        <p:spPr>
          <a:xfrm>
            <a:off x="2946775" y="5687364"/>
            <a:ext cx="3200400" cy="575310"/>
          </a:xfrm>
          <a:prstGeom prst="parallelogram">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dirty="0">
                <a:solidFill>
                  <a:schemeClr val="tx1"/>
                </a:solidFill>
                <a:latin typeface="微软雅黑" panose="020B0503020204020204" pitchFamily="34" charset="-122"/>
                <a:ea typeface="微软雅黑" panose="020B0503020204020204" pitchFamily="34" charset="-122"/>
              </a:rPr>
              <a:t>征收</a:t>
            </a:r>
            <a:endParaRPr kumimoji="1"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3" name="平行四边形 12"/>
          <p:cNvSpPr/>
          <p:nvPr/>
        </p:nvSpPr>
        <p:spPr>
          <a:xfrm>
            <a:off x="6096000" y="5782187"/>
            <a:ext cx="3200400" cy="575310"/>
          </a:xfrm>
          <a:prstGeom prst="parallelogram">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战争及政治暴乱</a:t>
            </a:r>
            <a:endParaRPr kumimoji="1" lang="zh-CN" altLang="en-US" sz="24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平行四边形 13"/>
          <p:cNvSpPr/>
          <p:nvPr/>
        </p:nvSpPr>
        <p:spPr>
          <a:xfrm>
            <a:off x="9245225" y="5681294"/>
            <a:ext cx="3200400" cy="575310"/>
          </a:xfrm>
          <a:prstGeom prst="parallelogram">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dirty="0">
                <a:solidFill>
                  <a:schemeClr val="bg1"/>
                </a:solidFill>
                <a:latin typeface="微软雅黑" panose="020B0503020204020204" pitchFamily="34" charset="-122"/>
                <a:ea typeface="微软雅黑" panose="020B0503020204020204" pitchFamily="34" charset="-122"/>
              </a:rPr>
              <a:t>违约</a:t>
            </a:r>
            <a:endParaRPr kumimoji="1"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 name="矩形 1"/>
          <p:cNvSpPr/>
          <p:nvPr/>
        </p:nvSpPr>
        <p:spPr>
          <a:xfrm>
            <a:off x="728134" y="1089326"/>
            <a:ext cx="10852030" cy="1851982"/>
          </a:xfrm>
          <a:prstGeom prst="rect">
            <a:avLst/>
          </a:prstGeom>
        </p:spPr>
        <p:txBody>
          <a:bodyPr wrap="square">
            <a:spAutoFit/>
          </a:bodyPr>
          <a:lstStyle/>
          <a:p>
            <a:pPr lvl="0" algn="just" fontAlgn="base">
              <a:lnSpc>
                <a:spcPct val="200000"/>
              </a:lnSpc>
            </a:pPr>
            <a:r>
              <a:rPr lang="zh-CN" altLang="en-US" sz="2000" dirty="0">
                <a:solidFill>
                  <a:schemeClr val="bg1"/>
                </a:solidFill>
                <a:ea typeface="微软雅黑" panose="020B0503020204020204" pitchFamily="34" charset="-122"/>
                <a:sym typeface="微软雅黑" panose="020B0503020204020204" pitchFamily="34" charset="-122"/>
              </a:rPr>
              <a:t>违约主体违反或不履行与项目企业或中方股东就投资项目签署的具有法律约束力的协议或合同，且被保险人已经获得有管辖权的法院或仲裁机构就上述所涉事宜做出的对东道国政府的不利裁决，且裁决书中规定了具体赔偿金额</a:t>
            </a:r>
            <a:endParaRPr lang="zh-CN" altLang="en-US" sz="2000" dirty="0">
              <a:solidFill>
                <a:schemeClr val="bg1"/>
              </a:solidFill>
              <a:ea typeface="微软雅黑" panose="020B0503020204020204" pitchFamily="34" charset="-122"/>
              <a:sym typeface="微软雅黑" panose="020B0503020204020204" pitchFamily="34" charset="-122"/>
            </a:endParaRPr>
          </a:p>
        </p:txBody>
      </p:sp>
      <p:grpSp>
        <p:nvGrpSpPr>
          <p:cNvPr id="18" name="组合 17"/>
          <p:cNvGrpSpPr/>
          <p:nvPr/>
        </p:nvGrpSpPr>
        <p:grpSpPr>
          <a:xfrm>
            <a:off x="911225" y="3559810"/>
            <a:ext cx="10595224" cy="1192530"/>
            <a:chOff x="1558" y="5535"/>
            <a:chExt cx="16518" cy="1878"/>
          </a:xfrm>
        </p:grpSpPr>
        <p:pic>
          <p:nvPicPr>
            <p:cNvPr id="19" name="图片 18" descr="机车奔驰在阿根廷铁路上"/>
            <p:cNvPicPr>
              <a:picLocks noChangeAspect="1"/>
            </p:cNvPicPr>
            <p:nvPr/>
          </p:nvPicPr>
          <p:blipFill rotWithShape="1">
            <a:blip r:embed="rId3"/>
            <a:srcRect r="6214"/>
            <a:stretch>
              <a:fillRect/>
            </a:stretch>
          </p:blipFill>
          <p:spPr>
            <a:xfrm>
              <a:off x="1558" y="5535"/>
              <a:ext cx="2798" cy="1878"/>
            </a:xfrm>
            <a:prstGeom prst="rect">
              <a:avLst/>
            </a:prstGeom>
            <a:ln>
              <a:noFill/>
            </a:ln>
            <a:effectLst>
              <a:outerShdw blurRad="292100" dist="139700" dir="2700000" algn="tl" rotWithShape="0">
                <a:srgbClr val="333333">
                  <a:alpha val="65000"/>
                </a:srgbClr>
              </a:outerShdw>
            </a:effectLst>
          </p:spPr>
        </p:pic>
        <p:pic>
          <p:nvPicPr>
            <p:cNvPr id="20" name="图片 19"/>
            <p:cNvPicPr>
              <a:picLocks noChangeAspect="1"/>
            </p:cNvPicPr>
            <p:nvPr/>
          </p:nvPicPr>
          <p:blipFill rotWithShape="1">
            <a:blip r:embed="rId4" r:link="rId5"/>
            <a:srcRect l="11728"/>
            <a:stretch>
              <a:fillRect/>
            </a:stretch>
          </p:blipFill>
          <p:spPr>
            <a:xfrm>
              <a:off x="9721" y="5535"/>
              <a:ext cx="2798" cy="1855"/>
            </a:xfrm>
            <a:prstGeom prst="rect">
              <a:avLst/>
            </a:prstGeom>
            <a:ln>
              <a:noFill/>
            </a:ln>
            <a:effectLst>
              <a:outerShdw blurRad="292100" dist="139700" dir="2700000" algn="tl" rotWithShape="0">
                <a:srgbClr val="333333">
                  <a:alpha val="65000"/>
                </a:srgbClr>
              </a:outerShdw>
            </a:effectLst>
          </p:spPr>
        </p:pic>
        <p:sp>
          <p:nvSpPr>
            <p:cNvPr id="29" name="文本框 28"/>
            <p:cNvSpPr txBox="1"/>
            <p:nvPr/>
          </p:nvSpPr>
          <p:spPr>
            <a:xfrm>
              <a:off x="12782" y="5535"/>
              <a:ext cx="5294" cy="1464"/>
            </a:xfrm>
            <a:prstGeom prst="rect">
              <a:avLst/>
            </a:prstGeom>
            <a:noFill/>
          </p:spPr>
          <p:txBody>
            <a:bodyPr wrap="square" rtlCol="0">
              <a:spAutoFit/>
            </a:bodyPr>
            <a:lstStyle/>
            <a:p>
              <a:pPr marL="167005" indent="-167005" algn="just" fontAlgn="auto">
                <a:lnSpc>
                  <a:spcPct val="130000"/>
                </a:lnSpc>
                <a:buFont typeface="Arial" panose="020B0604020202020204" pitchFamily="34" charset="0"/>
                <a:buChar char="•"/>
              </a:pPr>
              <a:r>
                <a:rPr lang="en-US" altLang="zh-CN" sz="1400" b="1" noProof="1">
                  <a:solidFill>
                    <a:schemeClr val="bg1"/>
                  </a:solidFill>
                  <a:latin typeface="微软雅黑" panose="020B0503020204020204" pitchFamily="34" charset="-122"/>
                  <a:ea typeface="微软雅黑" panose="020B0503020204020204" pitchFamily="34" charset="-122"/>
                  <a:cs typeface="+mn-ea"/>
                </a:rPr>
                <a:t>201</a:t>
              </a:r>
              <a:r>
                <a:rPr lang="en-US" sz="1400" b="1" noProof="1">
                  <a:solidFill>
                    <a:schemeClr val="bg1"/>
                  </a:solidFill>
                  <a:latin typeface="微软雅黑" panose="020B0503020204020204" pitchFamily="34" charset="-122"/>
                  <a:ea typeface="微软雅黑" panose="020B0503020204020204" pitchFamily="34" charset="-122"/>
                  <a:cs typeface="+mn-ea"/>
                </a:rPr>
                <a:t>6</a:t>
              </a:r>
              <a:r>
                <a:rPr lang="zh-CN" altLang="en-US" sz="1400" b="1" noProof="1">
                  <a:solidFill>
                    <a:schemeClr val="bg1"/>
                  </a:solidFill>
                  <a:latin typeface="微软雅黑" panose="020B0503020204020204" pitchFamily="34" charset="-122"/>
                  <a:ea typeface="微软雅黑" panose="020B0503020204020204" pitchFamily="34" charset="-122"/>
                  <a:cs typeface="+mn-ea"/>
                </a:rPr>
                <a:t>年</a:t>
              </a:r>
              <a:endParaRPr lang="zh-CN" altLang="en-US" sz="1400" b="1" noProof="1">
                <a:solidFill>
                  <a:schemeClr val="bg1"/>
                </a:solidFill>
                <a:latin typeface="微软雅黑" panose="020B0503020204020204" pitchFamily="34" charset="-122"/>
                <a:ea typeface="微软雅黑" panose="020B0503020204020204" pitchFamily="34" charset="-122"/>
              </a:endParaRPr>
            </a:p>
            <a:p>
              <a:pPr marL="167005" indent="-167005" algn="just" fontAlgn="auto">
                <a:lnSpc>
                  <a:spcPct val="130000"/>
                </a:lnSpc>
                <a:buFont typeface="Arial" panose="020B0604020202020204" pitchFamily="34" charset="0"/>
                <a:buChar char="•"/>
              </a:pPr>
              <a:r>
                <a:rPr lang="zh-CN" altLang="en-US" sz="1400" b="1" noProof="1">
                  <a:solidFill>
                    <a:schemeClr val="bg1"/>
                  </a:solidFill>
                  <a:latin typeface="微软雅黑" panose="020B0503020204020204" pitchFamily="34" charset="-122"/>
                  <a:ea typeface="微软雅黑" panose="020B0503020204020204" pitchFamily="34" charset="-122"/>
                  <a:cs typeface="+mn-ea"/>
                </a:rPr>
                <a:t>哥斯达黎加单方面终止与中资企业合建炼油厂项目</a:t>
              </a:r>
              <a:endParaRPr lang="en-US" altLang="zh-CN" sz="1400" b="1" noProof="1">
                <a:solidFill>
                  <a:schemeClr val="bg1"/>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4582" y="5535"/>
              <a:ext cx="4057" cy="1464"/>
            </a:xfrm>
            <a:prstGeom prst="rect">
              <a:avLst/>
            </a:prstGeom>
            <a:noFill/>
          </p:spPr>
          <p:txBody>
            <a:bodyPr wrap="square" rtlCol="0">
              <a:spAutoFit/>
            </a:bodyPr>
            <a:lstStyle/>
            <a:p>
              <a:pPr marL="156845" indent="-156845" algn="just" fontAlgn="auto">
                <a:lnSpc>
                  <a:spcPct val="130000"/>
                </a:lnSpc>
                <a:buFont typeface="Arial" panose="020B0604020202020204" pitchFamily="34" charset="0"/>
                <a:buChar char="•"/>
              </a:pPr>
              <a:r>
                <a:rPr lang="en-US" altLang="zh-CN" sz="1400" b="1" noProof="1">
                  <a:solidFill>
                    <a:schemeClr val="bg1"/>
                  </a:solidFill>
                  <a:latin typeface="微软雅黑" panose="020B0503020204020204" pitchFamily="34" charset="-122"/>
                  <a:ea typeface="微软雅黑" panose="020B0503020204020204" pitchFamily="34" charset="-122"/>
                  <a:cs typeface="+mn-ea"/>
                </a:rPr>
                <a:t>2014</a:t>
              </a:r>
              <a:r>
                <a:rPr lang="zh-CN" altLang="en-US" sz="1400" b="1" noProof="1">
                  <a:solidFill>
                    <a:schemeClr val="bg1"/>
                  </a:solidFill>
                  <a:latin typeface="微软雅黑" panose="020B0503020204020204" pitchFamily="34" charset="-122"/>
                  <a:ea typeface="微软雅黑" panose="020B0503020204020204" pitchFamily="34" charset="-122"/>
                  <a:cs typeface="+mn-ea"/>
                </a:rPr>
                <a:t>年</a:t>
              </a:r>
              <a:r>
                <a:rPr lang="en-US" altLang="zh-CN" sz="1400" b="1" noProof="1">
                  <a:solidFill>
                    <a:schemeClr val="bg1"/>
                  </a:solidFill>
                  <a:latin typeface="微软雅黑" panose="020B0503020204020204" pitchFamily="34" charset="-122"/>
                  <a:ea typeface="微软雅黑" panose="020B0503020204020204" pitchFamily="34" charset="-122"/>
                  <a:cs typeface="+mn-ea"/>
                </a:rPr>
                <a:t>11</a:t>
              </a:r>
              <a:r>
                <a:rPr lang="zh-CN" altLang="en-US" sz="1400" b="1" noProof="1">
                  <a:solidFill>
                    <a:schemeClr val="bg1"/>
                  </a:solidFill>
                  <a:latin typeface="微软雅黑" panose="020B0503020204020204" pitchFamily="34" charset="-122"/>
                  <a:ea typeface="微软雅黑" panose="020B0503020204020204" pitchFamily="34" charset="-122"/>
                  <a:cs typeface="+mn-ea"/>
                </a:rPr>
                <a:t>月</a:t>
              </a:r>
              <a:endParaRPr lang="zh-CN" altLang="en-US" sz="1400" b="1" noProof="1">
                <a:solidFill>
                  <a:schemeClr val="bg1"/>
                </a:solidFill>
                <a:latin typeface="微软雅黑" panose="020B0503020204020204" pitchFamily="34" charset="-122"/>
                <a:ea typeface="微软雅黑" panose="020B0503020204020204" pitchFamily="34" charset="-122"/>
              </a:endParaRPr>
            </a:p>
            <a:p>
              <a:pPr marL="156845" indent="-156845" algn="just" fontAlgn="auto">
                <a:lnSpc>
                  <a:spcPct val="130000"/>
                </a:lnSpc>
                <a:buFont typeface="Arial" panose="020B0604020202020204" pitchFamily="34" charset="0"/>
                <a:buChar char="•"/>
              </a:pPr>
              <a:r>
                <a:rPr lang="zh-CN" sz="1400" b="1" noProof="1">
                  <a:solidFill>
                    <a:schemeClr val="bg1"/>
                  </a:solidFill>
                  <a:latin typeface="微软雅黑" panose="020B0503020204020204" pitchFamily="34" charset="-122"/>
                  <a:ea typeface="微软雅黑" panose="020B0503020204020204" pitchFamily="34" charset="-122"/>
                  <a:cs typeface="+mn-ea"/>
                  <a:sym typeface="+mn-ea"/>
                </a:rPr>
                <a:t>墨西哥政府单方面宣布取消中国企业中标高铁项目</a:t>
              </a:r>
              <a:endParaRPr lang="zh-CN" sz="1400" b="1" noProof="1">
                <a:solidFill>
                  <a:schemeClr val="bg1"/>
                </a:solidFill>
                <a:latin typeface="微软雅黑" panose="020B0503020204020204" pitchFamily="34" charset="-122"/>
                <a:ea typeface="微软雅黑" panose="020B0503020204020204" pitchFamily="34" charset="-122"/>
                <a:sym typeface="+mn-ea"/>
              </a:endParaRPr>
            </a:p>
          </p:txBody>
        </p:sp>
      </p:grpSp>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105410" y="1397000"/>
            <a:ext cx="11648440" cy="4064000"/>
            <a:chOff x="166" y="2200"/>
            <a:chExt cx="18344" cy="6400"/>
          </a:xfrm>
        </p:grpSpPr>
        <p:pic>
          <p:nvPicPr>
            <p:cNvPr id="10" name="图片 9" descr="C:\Users\user\Desktop\11-50-52-34-839234.jpg11-50-52-34-839234"/>
            <p:cNvPicPr>
              <a:picLocks noChangeAspect="1"/>
            </p:cNvPicPr>
            <p:nvPr/>
          </p:nvPicPr>
          <p:blipFill>
            <a:blip r:embed="rId1"/>
            <a:srcRect/>
            <a:stretch>
              <a:fillRect/>
            </a:stretch>
          </p:blipFill>
          <p:spPr>
            <a:xfrm>
              <a:off x="166" y="2200"/>
              <a:ext cx="8228" cy="6400"/>
            </a:xfrm>
            <a:prstGeom prst="rect">
              <a:avLst/>
            </a:prstGeom>
          </p:spPr>
        </p:pic>
        <p:pic>
          <p:nvPicPr>
            <p:cNvPr id="29" name="图片 28" descr="C:\Users\user\Desktop\11-50-52-34-839234.jpg11-50-52-34-839234"/>
            <p:cNvPicPr>
              <a:picLocks noChangeAspect="1"/>
            </p:cNvPicPr>
            <p:nvPr/>
          </p:nvPicPr>
          <p:blipFill>
            <a:blip r:embed="rId1">
              <a:lum bright="70000" contrast="-70000"/>
            </a:blip>
            <a:srcRect/>
            <a:stretch>
              <a:fillRect/>
            </a:stretch>
          </p:blipFill>
          <p:spPr>
            <a:xfrm>
              <a:off x="4422" y="2200"/>
              <a:ext cx="14089" cy="6400"/>
            </a:xfrm>
            <a:prstGeom prst="rect">
              <a:avLst/>
            </a:prstGeom>
          </p:spPr>
        </p:pic>
        <p:pic>
          <p:nvPicPr>
            <p:cNvPr id="30" name="图片 29" descr="C:\Users\user\Desktop\11-50-52-34-839234.jpg11-50-52-34-839234"/>
            <p:cNvPicPr>
              <a:picLocks noChangeAspect="1"/>
            </p:cNvPicPr>
            <p:nvPr/>
          </p:nvPicPr>
          <p:blipFill rotWithShape="1">
            <a:blip r:embed="rId1"/>
            <a:srcRect/>
            <a:stretch>
              <a:fillRect/>
            </a:stretch>
          </p:blipFill>
          <p:spPr>
            <a:xfrm>
              <a:off x="166" y="2200"/>
              <a:ext cx="8229" cy="6400"/>
            </a:xfrm>
            <a:prstGeom prst="parallelogram">
              <a:avLst/>
            </a:prstGeom>
          </p:spPr>
        </p:pic>
      </p:grpSp>
      <p:grpSp>
        <p:nvGrpSpPr>
          <p:cNvPr id="3" name="组合 2"/>
          <p:cNvGrpSpPr/>
          <p:nvPr/>
        </p:nvGrpSpPr>
        <p:grpSpPr>
          <a:xfrm>
            <a:off x="4538980" y="3115945"/>
            <a:ext cx="5631180" cy="592323"/>
            <a:chOff x="6720" y="3360"/>
            <a:chExt cx="9573" cy="933"/>
          </a:xfrm>
        </p:grpSpPr>
        <p:grpSp>
          <p:nvGrpSpPr>
            <p:cNvPr id="13" name="组合 12"/>
            <p:cNvGrpSpPr/>
            <p:nvPr/>
          </p:nvGrpSpPr>
          <p:grpSpPr>
            <a:xfrm>
              <a:off x="6720" y="3360"/>
              <a:ext cx="9573" cy="933"/>
              <a:chOff x="4267200" y="2133600"/>
              <a:chExt cx="6079067" cy="592667"/>
            </a:xfrm>
          </p:grpSpPr>
          <p:sp>
            <p:nvSpPr>
              <p:cNvPr id="12" name="平行四边形 11"/>
              <p:cNvSpPr/>
              <p:nvPr/>
            </p:nvSpPr>
            <p:spPr>
              <a:xfrm>
                <a:off x="4267200" y="2133600"/>
                <a:ext cx="5875867" cy="592667"/>
              </a:xfrm>
              <a:prstGeom prst="parallelogram">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平行四边形 30"/>
              <p:cNvSpPr/>
              <p:nvPr/>
            </p:nvSpPr>
            <p:spPr>
              <a:xfrm>
                <a:off x="4470400" y="2133600"/>
                <a:ext cx="5875867" cy="592667"/>
              </a:xfrm>
              <a:prstGeom prst="parallelogram">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16" name="组合 15"/>
            <p:cNvGrpSpPr/>
            <p:nvPr/>
          </p:nvGrpSpPr>
          <p:grpSpPr>
            <a:xfrm>
              <a:off x="7480" y="3415"/>
              <a:ext cx="8560" cy="852"/>
              <a:chOff x="4749800" y="2168323"/>
              <a:chExt cx="5435599" cy="540991"/>
            </a:xfrm>
          </p:grpSpPr>
          <p:sp>
            <p:nvSpPr>
              <p:cNvPr id="14" name="文本框 13"/>
              <p:cNvSpPr txBox="1"/>
              <p:nvPr/>
            </p:nvSpPr>
            <p:spPr>
              <a:xfrm>
                <a:off x="4749800" y="2168323"/>
                <a:ext cx="457200" cy="521760"/>
              </a:xfrm>
              <a:prstGeom prst="rect">
                <a:avLst/>
              </a:prstGeom>
              <a:noFill/>
            </p:spPr>
            <p:txBody>
              <a:bodyPr wrap="square" rtlCol="0">
                <a:spAutoFit/>
              </a:bodyPr>
              <a:lstStyle/>
              <a:p>
                <a:r>
                  <a:rPr kumimoji="1" lang="en-US" altLang="zh-CN" sz="2800" b="1" dirty="0">
                    <a:solidFill>
                      <a:schemeClr val="bg1"/>
                    </a:solidFill>
                    <a:latin typeface="微软雅黑" panose="020B0503020204020204" pitchFamily="34" charset="-122"/>
                    <a:ea typeface="微软雅黑" panose="020B0503020204020204" pitchFamily="34" charset="-122"/>
                  </a:rPr>
                  <a:t>3</a:t>
                </a:r>
                <a:endParaRPr kumimoji="1" lang="en-US" altLang="zh-CN" sz="2800" b="1" dirty="0">
                  <a:solidFill>
                    <a:schemeClr val="bg1"/>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5207000" y="2185685"/>
                <a:ext cx="4978399" cy="523629"/>
              </a:xfrm>
              <a:prstGeom prst="rect">
                <a:avLst/>
              </a:prstGeom>
              <a:noFill/>
            </p:spPr>
            <p:txBody>
              <a:bodyPr wrap="square" rtlCol="0">
                <a:spAutoFit/>
              </a:bodyPr>
              <a:lstStyle/>
              <a:p>
                <a:pPr algn="l"/>
                <a:r>
                  <a:rPr lang="zh-CN" altLang="en-US" sz="2800" b="1" dirty="0">
                    <a:solidFill>
                      <a:schemeClr val="bg1"/>
                    </a:solidFill>
                    <a:latin typeface="Times New Roman" panose="02020603050405020304" charset="0"/>
                    <a:ea typeface="微软雅黑" panose="020B0503020204020204" pitchFamily="34" charset="-122"/>
                    <a:sym typeface="+mn-ea"/>
                  </a:rPr>
                  <a:t>承保政策及审核要点</a:t>
                </a:r>
                <a:endParaRPr lang="en-US" altLang="zh-CN" sz="2800" b="1" dirty="0">
                  <a:solidFill>
                    <a:srgbClr val="FFFFFF"/>
                  </a:solidFill>
                  <a:latin typeface="微软雅黑" panose="020B0503020204020204" pitchFamily="34" charset="-122"/>
                  <a:ea typeface="微软雅黑" panose="020B0503020204020204" pitchFamily="34" charset="-122"/>
                </a:endParaRPr>
              </a:p>
            </p:txBody>
          </p:sp>
        </p:grpSp>
      </p:grpSp>
      <p:grpSp>
        <p:nvGrpSpPr>
          <p:cNvPr id="47" name="组合 46"/>
          <p:cNvGrpSpPr/>
          <p:nvPr/>
        </p:nvGrpSpPr>
        <p:grpSpPr>
          <a:xfrm>
            <a:off x="440263" y="829734"/>
            <a:ext cx="2590803" cy="84667"/>
            <a:chOff x="440267" y="423333"/>
            <a:chExt cx="2590803" cy="84667"/>
          </a:xfrm>
        </p:grpSpPr>
        <p:sp>
          <p:nvSpPr>
            <p:cNvPr id="19" name="矩形 18"/>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46" name="直线连接符 45"/>
            <p:cNvCxnSpPr/>
            <p:nvPr/>
          </p:nvCxnSpPr>
          <p:spPr>
            <a:xfrm>
              <a:off x="440267" y="491067"/>
              <a:ext cx="2590803"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48" name="文本框 47"/>
          <p:cNvSpPr txBox="1"/>
          <p:nvPr/>
        </p:nvSpPr>
        <p:spPr>
          <a:xfrm>
            <a:off x="1320798" y="306514"/>
            <a:ext cx="1168402" cy="523220"/>
          </a:xfrm>
          <a:prstGeom prst="rect">
            <a:avLst/>
          </a:prstGeom>
          <a:noFill/>
        </p:spPr>
        <p:txBody>
          <a:bodyPr wrap="square" rtlCol="0">
            <a:spAutoFit/>
          </a:bodyPr>
          <a:lstStyle/>
          <a:p>
            <a:pPr algn="dist"/>
            <a:r>
              <a:rPr kumimoji="1" lang="zh-CN" altLang="en-US" sz="2800" b="1" dirty="0">
                <a:solidFill>
                  <a:schemeClr val="bg1"/>
                </a:solidFill>
                <a:latin typeface="微软雅黑" panose="020B0503020204020204" pitchFamily="34" charset="-122"/>
                <a:ea typeface="微软雅黑" panose="020B0503020204020204" pitchFamily="34" charset="-122"/>
              </a:rPr>
              <a:t>目录</a:t>
            </a:r>
            <a:endParaRPr kumimoji="1" lang="zh-CN" altLang="en-US" sz="2800" b="1" dirty="0">
              <a:solidFill>
                <a:schemeClr val="bg1"/>
              </a:solidFill>
              <a:latin typeface="微软雅黑" panose="020B0503020204020204" pitchFamily="34" charset="-122"/>
              <a:ea typeface="微软雅黑" panose="020B0503020204020204" pitchFamily="34" charset="-122"/>
            </a:endParaRPr>
          </a:p>
        </p:txBody>
      </p:sp>
      <p:pic>
        <p:nvPicPr>
          <p:cNvPr id="50" name="图片 49"/>
          <p:cNvPicPr>
            <a:picLocks noChangeAspect="1"/>
          </p:cNvPicPr>
          <p:nvPr/>
        </p:nvPicPr>
        <p:blipFill>
          <a:blip r:embed="rId2">
            <a:extLst>
              <a:ext uri="{BEBA8EAE-BF5A-486C-A8C5-ECC9F3942E4B}">
                <a14:imgProps xmlns:a14="http://schemas.microsoft.com/office/drawing/2010/main">
                  <a14:imgLayer r:embed="rId3">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507998" y="186268"/>
            <a:ext cx="575736" cy="575736"/>
          </a:xfrm>
          <a:prstGeom prst="rect">
            <a:avLst/>
          </a:prstGeom>
        </p:spPr>
      </p:pic>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1062355" y="252730"/>
            <a:ext cx="6577330" cy="694055"/>
          </a:xfrm>
          <a:prstGeom prst="rect">
            <a:avLst/>
          </a:prstGeom>
          <a:noFill/>
        </p:spPr>
        <p:txBody>
          <a:bodyPr wrap="square" rtlCol="0">
            <a:spAutoFit/>
          </a:bodyPr>
          <a:lstStyle/>
          <a:p>
            <a:pPr>
              <a:lnSpc>
                <a:spcPct val="140000"/>
              </a:lnSpc>
            </a:pP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项目险承保政策</a:t>
            </a:r>
            <a:endParaRPr lang="zh-CN" altLang="en-US" sz="28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sp>
        <p:nvSpPr>
          <p:cNvPr id="113" name="矩形 8"/>
          <p:cNvSpPr>
            <a:spLocks noChangeArrowheads="1"/>
          </p:cNvSpPr>
          <p:nvPr/>
        </p:nvSpPr>
        <p:spPr bwMode="auto">
          <a:xfrm>
            <a:off x="1015695" y="1147153"/>
            <a:ext cx="10848220" cy="3633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l"/>
            <a:r>
              <a:rPr lang="zh-CN" altLang="en-US" b="1" dirty="0">
                <a:solidFill>
                  <a:schemeClr val="bg1"/>
                </a:solidFill>
                <a:latin typeface="微软雅黑" panose="020B0503020204020204" pitchFamily="34" charset="-122"/>
                <a:ea typeface="微软雅黑" panose="020B0503020204020204" pitchFamily="34" charset="-122"/>
                <a:sym typeface="+mn-ea"/>
              </a:rPr>
              <a:t>国别承保政策</a:t>
            </a:r>
            <a:endParaRPr lang="zh-CN" altLang="en-US" b="1" dirty="0">
              <a:solidFill>
                <a:schemeClr val="bg1"/>
              </a:solidFill>
              <a:latin typeface="微软雅黑" panose="020B0503020204020204" pitchFamily="34" charset="-122"/>
              <a:ea typeface="微软雅黑" panose="020B0503020204020204" pitchFamily="34" charset="-122"/>
            </a:endParaRPr>
          </a:p>
          <a:p>
            <a:pPr marL="548005" indent="-184785" algn="l">
              <a:lnSpc>
                <a:spcPct val="140000"/>
              </a:lnSpc>
              <a:buClrTx/>
              <a:buSzTx/>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sym typeface="+mn-ea"/>
              </a:rPr>
              <a:t>体现政策、控制风险，将国别分类并对行业、方式等进行明确</a:t>
            </a:r>
            <a:endParaRPr lang="zh-CN" altLang="en-US" strike="noStrike" noProof="1" dirty="0">
              <a:solidFill>
                <a:schemeClr val="bg1"/>
              </a:solidFill>
              <a:latin typeface="微软雅黑" panose="020B0503020204020204" pitchFamily="34" charset="-122"/>
              <a:ea typeface="微软雅黑" panose="020B0503020204020204" pitchFamily="34" charset="-122"/>
            </a:endParaRPr>
          </a:p>
          <a:p>
            <a:pPr marL="548005" indent="-184785" algn="l">
              <a:lnSpc>
                <a:spcPct val="140000"/>
              </a:lnSpc>
              <a:buClrTx/>
              <a:buSzTx/>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sym typeface="+mn-ea"/>
              </a:rPr>
              <a:t>承保条件分类：开放承保类、有条件承保类及暂停承保类</a:t>
            </a:r>
            <a:endParaRPr lang="zh-CN" altLang="en-US" strike="noStrike" noProof="1" dirty="0">
              <a:solidFill>
                <a:schemeClr val="bg1"/>
              </a:solidFill>
              <a:latin typeface="微软雅黑" panose="020B0503020204020204" pitchFamily="34" charset="-122"/>
              <a:ea typeface="微软雅黑" panose="020B0503020204020204" pitchFamily="34" charset="-122"/>
            </a:endParaRPr>
          </a:p>
          <a:p>
            <a:pPr marL="548005" indent="-184785" algn="l">
              <a:lnSpc>
                <a:spcPct val="140000"/>
              </a:lnSpc>
              <a:buClrTx/>
              <a:buSzTx/>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sym typeface="+mn-ea"/>
              </a:rPr>
              <a:t>清单管理，定期更新</a:t>
            </a:r>
            <a:endParaRPr lang="zh-CN" altLang="en-US" dirty="0">
              <a:solidFill>
                <a:schemeClr val="bg1"/>
              </a:solidFill>
              <a:latin typeface="微软雅黑" panose="020B0503020204020204" pitchFamily="34" charset="-122"/>
              <a:ea typeface="微软雅黑" panose="020B0503020204020204" pitchFamily="34" charset="-122"/>
            </a:endParaRPr>
          </a:p>
          <a:p>
            <a:pPr marL="548005" indent="-184785" algn="l">
              <a:lnSpc>
                <a:spcPct val="140000"/>
              </a:lnSpc>
              <a:buClrTx/>
              <a:buSzTx/>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sym typeface="+mn-ea"/>
              </a:rPr>
              <a:t>重点支持“一带一路”国家</a:t>
            </a:r>
            <a:endParaRPr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107950" indent="-107950" eaLnBrk="1" fontAlgn="base" hangingPunct="1">
              <a:lnSpc>
                <a:spcPct val="100000"/>
              </a:lnSpc>
              <a:buFont typeface="Arial" panose="020B0604020202020204" pitchFamily="34" charset="0"/>
              <a:buChar char="•"/>
            </a:pPr>
            <a:endParaRPr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indent="0" eaLnBrk="1" fontAlgn="base" hangingPunct="1">
              <a:lnSpc>
                <a:spcPct val="100000"/>
              </a:lnSpc>
              <a:buFont typeface="Arial" panose="020B0604020202020204" pitchFamily="34" charset="0"/>
              <a:buNone/>
            </a:pPr>
            <a:r>
              <a:rPr lang="zh-CN" altLang="en-US" b="1" dirty="0">
                <a:solidFill>
                  <a:schemeClr val="bg1"/>
                </a:solidFill>
                <a:latin typeface="微软雅黑" panose="020B0503020204020204" pitchFamily="34" charset="-122"/>
                <a:ea typeface="微软雅黑" panose="020B0503020204020204" pitchFamily="34" charset="-122"/>
                <a:sym typeface="+mn-ea"/>
              </a:rPr>
              <a:t>业务承保政策</a:t>
            </a:r>
            <a:endParaRPr lang="zh-CN" altLang="en-US" b="1" dirty="0">
              <a:solidFill>
                <a:schemeClr val="bg1"/>
              </a:solidFill>
              <a:latin typeface="微软雅黑" panose="020B0503020204020204" pitchFamily="34" charset="-122"/>
              <a:ea typeface="微软雅黑" panose="020B0503020204020204" pitchFamily="34" charset="-122"/>
            </a:endParaRPr>
          </a:p>
          <a:p>
            <a:pPr marL="548005" indent="-184785" algn="l">
              <a:lnSpc>
                <a:spcPct val="140000"/>
              </a:lnSpc>
              <a:buClrTx/>
              <a:buSzTx/>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sym typeface="+mn-ea"/>
              </a:rPr>
              <a:t>符合政策性办法及其实施细则相关规定，未经批准一律不得突破</a:t>
            </a:r>
            <a:endParaRPr lang="zh-CN" altLang="en-US" strike="noStrike" noProof="1" dirty="0">
              <a:solidFill>
                <a:schemeClr val="bg1"/>
              </a:solidFill>
              <a:latin typeface="微软雅黑" panose="020B0503020204020204" pitchFamily="34" charset="-122"/>
              <a:ea typeface="微软雅黑" panose="020B0503020204020204" pitchFamily="34" charset="-122"/>
            </a:endParaRPr>
          </a:p>
          <a:p>
            <a:pPr marL="548005" indent="-184785" algn="l">
              <a:lnSpc>
                <a:spcPct val="140000"/>
              </a:lnSpc>
              <a:buClrTx/>
              <a:buSzTx/>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sym typeface="+mn-ea"/>
              </a:rPr>
              <a:t>实施积极的承保政策</a:t>
            </a:r>
            <a:endParaRPr lang="zh-CN" altLang="en-US" strike="noStrike" noProof="1" dirty="0">
              <a:solidFill>
                <a:schemeClr val="bg1"/>
              </a:solidFill>
              <a:latin typeface="微软雅黑" panose="020B0503020204020204" pitchFamily="34" charset="-122"/>
              <a:ea typeface="微软雅黑" panose="020B0503020204020204" pitchFamily="34" charset="-122"/>
            </a:endParaRPr>
          </a:p>
          <a:p>
            <a:pPr marL="548005" indent="-184785" algn="l">
              <a:lnSpc>
                <a:spcPct val="140000"/>
              </a:lnSpc>
              <a:buClrTx/>
              <a:buSzTx/>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sym typeface="+mn-ea"/>
              </a:rPr>
              <a:t>积极推进“一带一路”建设，加大对重点国别、重点领域和重点项目支持力度</a:t>
            </a:r>
            <a:endParaRPr lang="zh-CN" altLang="en-US" sz="2000" strike="noStrike" noProof="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1062355" y="252730"/>
            <a:ext cx="9878060" cy="694055"/>
          </a:xfrm>
          <a:prstGeom prst="rect">
            <a:avLst/>
          </a:prstGeom>
          <a:noFill/>
        </p:spPr>
        <p:txBody>
          <a:bodyPr wrap="square" rtlCol="0">
            <a:spAutoFit/>
          </a:bodyPr>
          <a:lstStyle/>
          <a:p>
            <a:pPr>
              <a:lnSpc>
                <a:spcPct val="140000"/>
              </a:lnSpc>
            </a:pP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项目险承保政策</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a:t>
            </a:r>
            <a:r>
              <a:rPr lang="zh-CN" altLang="en-US" b="1" dirty="0">
                <a:solidFill>
                  <a:schemeClr val="bg1"/>
                </a:solidFill>
                <a:latin typeface="微软雅黑" panose="020B0503020204020204" pitchFamily="34" charset="-122"/>
                <a:ea typeface="微软雅黑" panose="020B0503020204020204" pitchFamily="34" charset="-122"/>
                <a:sym typeface="+mn-ea"/>
              </a:rPr>
              <a:t>业务承保政策</a:t>
            </a:r>
            <a:r>
              <a:rPr lang="en-US" altLang="zh-CN" b="1" dirty="0">
                <a:solidFill>
                  <a:schemeClr val="bg1"/>
                </a:solidFill>
                <a:latin typeface="微软雅黑" panose="020B0503020204020204" pitchFamily="34" charset="-122"/>
                <a:ea typeface="微软雅黑" panose="020B0503020204020204" pitchFamily="34" charset="-122"/>
                <a:sym typeface="+mn-ea"/>
              </a:rPr>
              <a:t>2020</a:t>
            </a:r>
            <a:r>
              <a:rPr lang="zh-CN" altLang="en-US" b="1" dirty="0">
                <a:solidFill>
                  <a:schemeClr val="bg1"/>
                </a:solidFill>
                <a:latin typeface="微软雅黑" panose="020B0503020204020204" pitchFamily="34" charset="-122"/>
                <a:ea typeface="微软雅黑" panose="020B0503020204020204" pitchFamily="34" charset="-122"/>
                <a:sym typeface="+mn-ea"/>
              </a:rPr>
              <a:t>，中长期，行业</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a:t>
            </a:r>
            <a:endParaRPr lang="zh-CN" altLang="en-US"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sp>
        <p:nvSpPr>
          <p:cNvPr id="113" name="矩形 8"/>
          <p:cNvSpPr>
            <a:spLocks noChangeArrowheads="1"/>
          </p:cNvSpPr>
          <p:nvPr/>
        </p:nvSpPr>
        <p:spPr bwMode="auto">
          <a:xfrm>
            <a:off x="1015695" y="1147153"/>
            <a:ext cx="10848220" cy="4961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l"/>
            <a:r>
              <a:rPr lang="zh-CN" altLang="en-US" b="1" dirty="0">
                <a:solidFill>
                  <a:schemeClr val="bg1"/>
                </a:solidFill>
                <a:latin typeface="微软雅黑" panose="020B0503020204020204" pitchFamily="34" charset="-122"/>
                <a:ea typeface="微软雅黑" panose="020B0503020204020204" pitchFamily="34" charset="-122"/>
                <a:sym typeface="+mn-ea"/>
              </a:rPr>
              <a:t>积极支持</a:t>
            </a:r>
            <a:endParaRPr lang="zh-CN" altLang="en-US" b="1" dirty="0">
              <a:solidFill>
                <a:schemeClr val="bg1"/>
              </a:solidFill>
              <a:latin typeface="微软雅黑" panose="020B0503020204020204" pitchFamily="34" charset="-122"/>
              <a:ea typeface="微软雅黑" panose="020B0503020204020204" pitchFamily="34" charset="-122"/>
            </a:endParaRPr>
          </a:p>
          <a:p>
            <a:pPr marL="548005" indent="-184785" algn="l">
              <a:lnSpc>
                <a:spcPct val="140000"/>
              </a:lnSpc>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sym typeface="+mn-ea"/>
              </a:rPr>
              <a:t>公路、水路、油气管道、输电通道、信息通道、港口及口岸行业基础设施互联互通项目</a:t>
            </a:r>
            <a:endParaRPr lang="zh-CN" altLang="en-US" dirty="0">
              <a:solidFill>
                <a:schemeClr val="bg1"/>
              </a:solidFill>
              <a:latin typeface="微软雅黑" panose="020B0503020204020204" pitchFamily="34" charset="-122"/>
              <a:ea typeface="微软雅黑" panose="020B0503020204020204" pitchFamily="34" charset="-122"/>
              <a:sym typeface="+mn-ea"/>
            </a:endParaRPr>
          </a:p>
          <a:p>
            <a:pPr marL="548005" indent="-184785" algn="l">
              <a:lnSpc>
                <a:spcPct val="140000"/>
              </a:lnSpc>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sym typeface="+mn-ea"/>
              </a:rPr>
              <a:t>钢铁、有色、建材、铁路、电力、化工、轻纺、通信、工程机械、航空航天、船舶和海洋工程装备行业项目</a:t>
            </a:r>
            <a:endParaRPr lang="zh-CN" altLang="en-US" dirty="0">
              <a:solidFill>
                <a:schemeClr val="bg1"/>
              </a:solidFill>
              <a:latin typeface="微软雅黑" panose="020B0503020204020204" pitchFamily="34" charset="-122"/>
              <a:ea typeface="微软雅黑" panose="020B0503020204020204" pitchFamily="34" charset="-122"/>
              <a:sym typeface="+mn-ea"/>
            </a:endParaRPr>
          </a:p>
          <a:p>
            <a:pPr marL="548005" indent="-184785" algn="l">
              <a:lnSpc>
                <a:spcPct val="140000"/>
              </a:lnSpc>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sym typeface="+mn-ea"/>
              </a:rPr>
              <a:t>符合国家政策要求的疫情相关设备物资出口；应对疫情的医疗设施建设项目</a:t>
            </a:r>
            <a:endParaRPr lang="zh-CN" altLang="en-US" dirty="0">
              <a:solidFill>
                <a:schemeClr val="bg1"/>
              </a:solidFill>
              <a:latin typeface="微软雅黑" panose="020B0503020204020204" pitchFamily="34" charset="-122"/>
              <a:ea typeface="微软雅黑" panose="020B0503020204020204" pitchFamily="34" charset="-122"/>
              <a:sym typeface="+mn-ea"/>
            </a:endParaRPr>
          </a:p>
          <a:p>
            <a:pPr algn="l">
              <a:buFont typeface="Wingdings" panose="05000000000000000000" charset="0"/>
              <a:buNone/>
            </a:pPr>
            <a:endParaRPr lang="zh-CN" altLang="en-US" b="1" dirty="0">
              <a:solidFill>
                <a:schemeClr val="bg1"/>
              </a:solidFill>
              <a:latin typeface="微软雅黑" panose="020B0503020204020204" pitchFamily="34" charset="-122"/>
              <a:ea typeface="微软雅黑" panose="020B0503020204020204" pitchFamily="34" charset="-122"/>
              <a:sym typeface="Wingdings" panose="05000000000000000000" charset="0"/>
            </a:endParaRPr>
          </a:p>
          <a:p>
            <a:pPr algn="l">
              <a:buFont typeface="Wingdings" panose="05000000000000000000" charset="0"/>
              <a:buNone/>
            </a:pPr>
            <a:r>
              <a:rPr lang="zh-CN" altLang="en-US" b="1" dirty="0">
                <a:solidFill>
                  <a:schemeClr val="bg1"/>
                </a:solidFill>
                <a:latin typeface="微软雅黑" panose="020B0503020204020204" pitchFamily="34" charset="-122"/>
                <a:ea typeface="微软雅黑" panose="020B0503020204020204" pitchFamily="34" charset="-122"/>
                <a:sym typeface="Wingdings" panose="05000000000000000000" charset="0"/>
              </a:rPr>
              <a:t>审慎受理</a:t>
            </a:r>
            <a:endParaRPr lang="zh-CN" altLang="en-US" b="1" dirty="0">
              <a:solidFill>
                <a:schemeClr val="bg1"/>
              </a:solidFill>
              <a:latin typeface="微软雅黑" panose="020B0503020204020204" pitchFamily="34" charset="-122"/>
              <a:ea typeface="微软雅黑" panose="020B0503020204020204" pitchFamily="34" charset="-122"/>
              <a:sym typeface="Wingdings" panose="05000000000000000000" charset="0"/>
            </a:endParaRPr>
          </a:p>
          <a:p>
            <a:pPr marL="548005" indent="-184785" algn="l">
              <a:lnSpc>
                <a:spcPct val="140000"/>
              </a:lnSpc>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sym typeface="Wingdings" panose="05000000000000000000" charset="0"/>
              </a:rPr>
              <a:t>涉及或包含新增粗钢产能的钢铁行业</a:t>
            </a:r>
            <a:endParaRPr lang="zh-CN" altLang="en-US" dirty="0">
              <a:solidFill>
                <a:schemeClr val="bg1"/>
              </a:solidFill>
              <a:latin typeface="微软雅黑" panose="020B0503020204020204" pitchFamily="34" charset="-122"/>
              <a:ea typeface="微软雅黑" panose="020B0503020204020204" pitchFamily="34" charset="-122"/>
              <a:sym typeface="Wingdings" panose="05000000000000000000" charset="0"/>
            </a:endParaRPr>
          </a:p>
          <a:p>
            <a:pPr marL="548005" indent="-184785" algn="l">
              <a:lnSpc>
                <a:spcPct val="140000"/>
              </a:lnSpc>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sym typeface="Wingdings" panose="05000000000000000000" charset="0"/>
              </a:rPr>
              <a:t>整车行业</a:t>
            </a:r>
            <a:endParaRPr lang="zh-CN" altLang="en-US" dirty="0">
              <a:solidFill>
                <a:schemeClr val="bg1"/>
              </a:solidFill>
              <a:latin typeface="微软雅黑" panose="020B0503020204020204" pitchFamily="34" charset="-122"/>
              <a:ea typeface="微软雅黑" panose="020B0503020204020204" pitchFamily="34" charset="-122"/>
              <a:sym typeface="Wingdings" panose="05000000000000000000" charset="0"/>
            </a:endParaRPr>
          </a:p>
          <a:p>
            <a:pPr marL="548005" indent="-184785" algn="l">
              <a:lnSpc>
                <a:spcPct val="140000"/>
              </a:lnSpc>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sym typeface="Wingdings" panose="05000000000000000000" charset="0"/>
              </a:rPr>
              <a:t>商业房地产行业</a:t>
            </a:r>
            <a:endParaRPr lang="zh-CN" altLang="en-US" dirty="0">
              <a:solidFill>
                <a:schemeClr val="bg1"/>
              </a:solidFill>
              <a:latin typeface="微软雅黑" panose="020B0503020204020204" pitchFamily="34" charset="-122"/>
              <a:ea typeface="微软雅黑" panose="020B0503020204020204" pitchFamily="34" charset="-122"/>
              <a:sym typeface="Wingdings" panose="05000000000000000000" charset="0"/>
            </a:endParaRPr>
          </a:p>
          <a:p>
            <a:pPr algn="l">
              <a:buFont typeface="Wingdings" panose="05000000000000000000" charset="0"/>
              <a:buNone/>
            </a:pPr>
            <a:endParaRPr lang="zh-CN" altLang="en-US" b="1" dirty="0">
              <a:solidFill>
                <a:schemeClr val="bg1"/>
              </a:solidFill>
              <a:latin typeface="微软雅黑" panose="020B0503020204020204" pitchFamily="34" charset="-122"/>
              <a:ea typeface="微软雅黑" panose="020B0503020204020204" pitchFamily="34" charset="-122"/>
              <a:sym typeface="Wingdings" panose="05000000000000000000" charset="0"/>
            </a:endParaRPr>
          </a:p>
          <a:p>
            <a:pPr algn="l">
              <a:buFont typeface="Wingdings" panose="05000000000000000000" charset="0"/>
              <a:buNone/>
            </a:pPr>
            <a:r>
              <a:rPr lang="zh-CN" altLang="en-US" b="1" dirty="0">
                <a:solidFill>
                  <a:schemeClr val="bg1"/>
                </a:solidFill>
                <a:latin typeface="微软雅黑" panose="020B0503020204020204" pitchFamily="34" charset="-122"/>
                <a:ea typeface="微软雅黑" panose="020B0503020204020204" pitchFamily="34" charset="-122"/>
                <a:sym typeface="Wingdings" panose="05000000000000000000" charset="0"/>
              </a:rPr>
              <a:t>不予支持</a:t>
            </a:r>
            <a:endParaRPr lang="zh-CN" altLang="en-US" b="1" dirty="0">
              <a:solidFill>
                <a:schemeClr val="bg1"/>
              </a:solidFill>
              <a:latin typeface="微软雅黑" panose="020B0503020204020204" pitchFamily="34" charset="-122"/>
              <a:ea typeface="微软雅黑" panose="020B0503020204020204" pitchFamily="34" charset="-122"/>
              <a:sym typeface="Wingdings" panose="05000000000000000000" charset="0"/>
            </a:endParaRPr>
          </a:p>
          <a:p>
            <a:pPr marL="535940" indent="-173355" algn="l">
              <a:lnSpc>
                <a:spcPct val="140000"/>
              </a:lnSpc>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sym typeface="Wingdings" panose="05000000000000000000" charset="0"/>
              </a:rPr>
              <a:t>涉及未经国家批准的军事工业核心技术和产品输出的行业项目</a:t>
            </a:r>
            <a:endParaRPr lang="zh-CN" altLang="en-US" dirty="0">
              <a:solidFill>
                <a:schemeClr val="bg1"/>
              </a:solidFill>
              <a:latin typeface="微软雅黑" panose="020B0503020204020204" pitchFamily="34" charset="-122"/>
              <a:ea typeface="微软雅黑" panose="020B0503020204020204" pitchFamily="34" charset="-122"/>
              <a:sym typeface="Wingdings" panose="05000000000000000000" charset="0"/>
            </a:endParaRPr>
          </a:p>
          <a:p>
            <a:pPr marL="535940" indent="-173355" algn="l">
              <a:lnSpc>
                <a:spcPct val="140000"/>
              </a:lnSpc>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sym typeface="Wingdings" panose="05000000000000000000" charset="0"/>
              </a:rPr>
              <a:t>运用我国禁止出口的技术、工艺、产品的行业项目</a:t>
            </a:r>
            <a:endParaRPr lang="zh-CN" altLang="en-US" dirty="0">
              <a:solidFill>
                <a:schemeClr val="bg1"/>
              </a:solidFill>
              <a:latin typeface="微软雅黑" panose="020B0503020204020204" pitchFamily="34" charset="-122"/>
              <a:ea typeface="微软雅黑" panose="020B0503020204020204" pitchFamily="34" charset="-122"/>
              <a:sym typeface="Wingdings" panose="05000000000000000000" charset="0"/>
            </a:endParaRPr>
          </a:p>
        </p:txBody>
      </p:sp>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1062355" y="252730"/>
            <a:ext cx="5033645" cy="694055"/>
          </a:xfrm>
          <a:prstGeom prst="rect">
            <a:avLst/>
          </a:prstGeom>
          <a:noFill/>
        </p:spPr>
        <p:txBody>
          <a:bodyPr wrap="square" rtlCol="0">
            <a:spAutoFit/>
          </a:bodyPr>
          <a:lstStyle/>
          <a:p>
            <a:pPr>
              <a:lnSpc>
                <a:spcPct val="140000"/>
              </a:lnSpc>
            </a:pP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项目险审核要点</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（海外投资保险视角）</a:t>
            </a:r>
            <a:endPar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sp>
        <p:nvSpPr>
          <p:cNvPr id="8" name="文本框 2"/>
          <p:cNvSpPr txBox="1"/>
          <p:nvPr/>
        </p:nvSpPr>
        <p:spPr>
          <a:xfrm>
            <a:off x="7758574" y="1900147"/>
            <a:ext cx="2447925" cy="3351046"/>
          </a:xfrm>
          <a:prstGeom prst="rect">
            <a:avLst/>
          </a:prstGeom>
          <a:noFill/>
          <a:ln w="9525">
            <a:noFill/>
          </a:ln>
        </p:spPr>
        <p:txBody>
          <a:bodyPr wrap="square" anchor="t">
            <a:spAutoFit/>
          </a:bodyPr>
          <a:lstStyle/>
          <a:p>
            <a:pPr marL="457200" indent="-457200">
              <a:lnSpc>
                <a:spcPct val="150000"/>
              </a:lnSpc>
              <a:buFont typeface="Arial" panose="020B0604020202020204" pitchFamily="34" charset="0"/>
              <a:buChar char="•"/>
            </a:pPr>
            <a:r>
              <a:rPr lang="zh-CN" altLang="en-US" sz="2400" b="1" dirty="0">
                <a:solidFill>
                  <a:schemeClr val="bg1"/>
                </a:solidFill>
                <a:latin typeface="微软雅黑" panose="020B0503020204020204" pitchFamily="34" charset="-122"/>
                <a:ea typeface="微软雅黑" panose="020B0503020204020204" pitchFamily="34" charset="-122"/>
              </a:rPr>
              <a:t>项目内容</a:t>
            </a:r>
            <a:endParaRPr lang="zh-CN" altLang="en-US" sz="2400" b="1" dirty="0">
              <a:solidFill>
                <a:schemeClr val="bg1"/>
              </a:solidFill>
              <a:latin typeface="微软雅黑" panose="020B0503020204020204" pitchFamily="34" charset="-122"/>
              <a:ea typeface="微软雅黑" panose="020B0503020204020204" pitchFamily="34" charset="-122"/>
            </a:endParaRPr>
          </a:p>
          <a:p>
            <a:pPr marL="457200" indent="-457200">
              <a:lnSpc>
                <a:spcPct val="150000"/>
              </a:lnSpc>
              <a:buFont typeface="Arial" panose="020B0604020202020204" pitchFamily="34" charset="0"/>
              <a:buChar char="•"/>
            </a:pPr>
            <a:r>
              <a:rPr lang="zh-CN" altLang="en-US" sz="2400" b="1" dirty="0">
                <a:solidFill>
                  <a:schemeClr val="bg1"/>
                </a:solidFill>
                <a:latin typeface="微软雅黑" panose="020B0503020204020204" pitchFamily="34" charset="-122"/>
                <a:ea typeface="微软雅黑" panose="020B0503020204020204" pitchFamily="34" charset="-122"/>
              </a:rPr>
              <a:t>国内合规性</a:t>
            </a:r>
            <a:endParaRPr lang="zh-CN" altLang="en-US" sz="2400" b="1" dirty="0">
              <a:solidFill>
                <a:schemeClr val="bg1"/>
              </a:solidFill>
              <a:latin typeface="微软雅黑" panose="020B0503020204020204" pitchFamily="34" charset="-122"/>
              <a:ea typeface="微软雅黑" panose="020B0503020204020204" pitchFamily="34" charset="-122"/>
            </a:endParaRPr>
          </a:p>
          <a:p>
            <a:pPr marL="457200" indent="-457200">
              <a:lnSpc>
                <a:spcPct val="150000"/>
              </a:lnSpc>
              <a:buFont typeface="Arial" panose="020B0604020202020204" pitchFamily="34" charset="0"/>
              <a:buChar char="•"/>
            </a:pPr>
            <a:r>
              <a:rPr lang="zh-CN" altLang="en-US" sz="2400" b="1" dirty="0">
                <a:solidFill>
                  <a:schemeClr val="bg1"/>
                </a:solidFill>
                <a:latin typeface="微软雅黑" panose="020B0503020204020204" pitchFamily="34" charset="-122"/>
                <a:ea typeface="微软雅黑" panose="020B0503020204020204" pitchFamily="34" charset="-122"/>
              </a:rPr>
              <a:t>国外合规性</a:t>
            </a:r>
            <a:endParaRPr lang="zh-CN" altLang="en-US" sz="2400" b="1" dirty="0">
              <a:solidFill>
                <a:schemeClr val="bg1"/>
              </a:solidFill>
              <a:latin typeface="微软雅黑" panose="020B0503020204020204" pitchFamily="34" charset="-122"/>
              <a:ea typeface="微软雅黑" panose="020B0503020204020204" pitchFamily="34" charset="-122"/>
            </a:endParaRPr>
          </a:p>
          <a:p>
            <a:pPr marL="457200" indent="-457200">
              <a:lnSpc>
                <a:spcPct val="150000"/>
              </a:lnSpc>
              <a:buFont typeface="Arial" panose="020B0604020202020204" pitchFamily="34" charset="0"/>
              <a:buChar char="•"/>
            </a:pPr>
            <a:r>
              <a:rPr lang="zh-CN" altLang="en-US" sz="2400" b="1" dirty="0">
                <a:solidFill>
                  <a:schemeClr val="bg1"/>
                </a:solidFill>
                <a:latin typeface="微软雅黑" panose="020B0503020204020204" pitchFamily="34" charset="-122"/>
                <a:ea typeface="微软雅黑" panose="020B0503020204020204" pitchFamily="34" charset="-122"/>
              </a:rPr>
              <a:t>商业风险</a:t>
            </a:r>
            <a:endParaRPr lang="zh-CN" altLang="en-US" sz="2400" b="1" dirty="0">
              <a:solidFill>
                <a:schemeClr val="bg1"/>
              </a:solidFill>
              <a:latin typeface="微软雅黑" panose="020B0503020204020204" pitchFamily="34" charset="-122"/>
              <a:ea typeface="微软雅黑" panose="020B0503020204020204" pitchFamily="34" charset="-122"/>
            </a:endParaRPr>
          </a:p>
          <a:p>
            <a:pPr marL="457200" indent="-457200">
              <a:lnSpc>
                <a:spcPct val="150000"/>
              </a:lnSpc>
              <a:buFont typeface="Arial" panose="020B0604020202020204" pitchFamily="34" charset="0"/>
              <a:buChar char="•"/>
            </a:pPr>
            <a:r>
              <a:rPr lang="zh-CN" altLang="en-US" sz="2400" b="1" dirty="0">
                <a:solidFill>
                  <a:schemeClr val="bg1"/>
                </a:solidFill>
                <a:latin typeface="微软雅黑" panose="020B0503020204020204" pitchFamily="34" charset="-122"/>
                <a:ea typeface="微软雅黑" panose="020B0503020204020204" pitchFamily="34" charset="-122"/>
              </a:rPr>
              <a:t>政治风险</a:t>
            </a:r>
            <a:endParaRPr lang="en-US" altLang="zh-CN" sz="2400" b="1" dirty="0">
              <a:solidFill>
                <a:schemeClr val="bg1"/>
              </a:solidFill>
              <a:latin typeface="微软雅黑" panose="020B0503020204020204" pitchFamily="34" charset="-122"/>
              <a:ea typeface="微软雅黑" panose="020B0503020204020204" pitchFamily="34" charset="-122"/>
            </a:endParaRPr>
          </a:p>
          <a:p>
            <a:pPr marL="457200" indent="-457200">
              <a:lnSpc>
                <a:spcPct val="150000"/>
              </a:lnSpc>
              <a:buFont typeface="Arial" panose="020B0604020202020204" pitchFamily="34" charset="0"/>
              <a:buChar char="•"/>
            </a:pPr>
            <a:r>
              <a:rPr lang="en-US" altLang="zh-CN" sz="2400" b="1" dirty="0">
                <a:solidFill>
                  <a:schemeClr val="bg1"/>
                </a:solidFill>
                <a:latin typeface="微软雅黑" panose="020B0503020204020204" pitchFamily="34" charset="-122"/>
                <a:ea typeface="微软雅黑" panose="020B0503020204020204" pitchFamily="34" charset="-122"/>
              </a:rPr>
              <a:t>…………</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 name="左大括号 1"/>
          <p:cNvSpPr/>
          <p:nvPr/>
        </p:nvSpPr>
        <p:spPr>
          <a:xfrm>
            <a:off x="7004649" y="2242868"/>
            <a:ext cx="465826" cy="2777706"/>
          </a:xfrm>
          <a:prstGeom prst="leftBrace">
            <a:avLst/>
          </a:prstGeom>
          <a:solidFill>
            <a:srgbClr val="1F3864"/>
          </a:solidFill>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3" name="矩形 2"/>
          <p:cNvSpPr/>
          <p:nvPr/>
        </p:nvSpPr>
        <p:spPr>
          <a:xfrm>
            <a:off x="4635260" y="2662225"/>
            <a:ext cx="1834551" cy="1938992"/>
          </a:xfrm>
          <a:prstGeom prst="rect">
            <a:avLst/>
          </a:prstGeom>
        </p:spPr>
        <p:txBody>
          <a:bodyPr wrap="square">
            <a:spAutoFit/>
          </a:bodyPr>
          <a:lstStyle/>
          <a:p>
            <a:pPr algn="ctr" fontAlgn="base"/>
            <a:r>
              <a:rPr lang="zh-CN" altLang="en-US" sz="2400" b="1"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合规性</a:t>
            </a:r>
            <a:endParaRPr lang="zh-CN" altLang="en-US" sz="2400" b="1"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fontAlgn="base"/>
            <a:endParaRPr lang="zh-CN" altLang="en-US" sz="2400" b="1"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fontAlgn="base"/>
            <a:r>
              <a:rPr lang="zh-CN" altLang="en-US" sz="2400" b="1"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可行性</a:t>
            </a:r>
            <a:endParaRPr lang="zh-CN" altLang="en-US" sz="2400" b="1"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fontAlgn="base"/>
            <a:endParaRPr lang="zh-CN" altLang="en-US" sz="2400" b="1"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fontAlgn="base"/>
            <a:r>
              <a:rPr lang="zh-CN" altLang="en-US" sz="2400" b="1"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风险性</a:t>
            </a:r>
            <a:endParaRPr lang="zh-CN" altLang="en-US" sz="2400" b="1"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 name="左大括号 10"/>
          <p:cNvSpPr/>
          <p:nvPr/>
        </p:nvSpPr>
        <p:spPr>
          <a:xfrm>
            <a:off x="4169434" y="2728596"/>
            <a:ext cx="465826" cy="1806249"/>
          </a:xfrm>
          <a:prstGeom prst="leftBrace">
            <a:avLst/>
          </a:prstGeom>
          <a:solidFill>
            <a:srgbClr val="1F3864"/>
          </a:solidFill>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2" name="矩形 11"/>
          <p:cNvSpPr/>
          <p:nvPr/>
        </p:nvSpPr>
        <p:spPr>
          <a:xfrm>
            <a:off x="1783593" y="3344837"/>
            <a:ext cx="1834551" cy="461665"/>
          </a:xfrm>
          <a:prstGeom prst="rect">
            <a:avLst/>
          </a:prstGeom>
        </p:spPr>
        <p:txBody>
          <a:bodyPr wrap="square">
            <a:spAutoFit/>
          </a:bodyPr>
          <a:lstStyle/>
          <a:p>
            <a:pPr algn="ctr" fontAlgn="base"/>
            <a:r>
              <a:rPr lang="zh-CN" altLang="en-US" sz="2400" b="1"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承保方案</a:t>
            </a:r>
            <a:endParaRPr lang="zh-CN" altLang="en-US" sz="2400" b="1"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sp>
        <p:nvSpPr>
          <p:cNvPr id="4" name="文本框 3"/>
          <p:cNvSpPr txBox="1"/>
          <p:nvPr/>
        </p:nvSpPr>
        <p:spPr>
          <a:xfrm>
            <a:off x="1062355" y="252730"/>
            <a:ext cx="7921625" cy="694055"/>
          </a:xfrm>
          <a:prstGeom prst="rect">
            <a:avLst/>
          </a:prstGeom>
          <a:noFill/>
        </p:spPr>
        <p:txBody>
          <a:bodyPr wrap="square" rtlCol="0">
            <a:spAutoFit/>
          </a:bodyPr>
          <a:p>
            <a:pPr>
              <a:lnSpc>
                <a:spcPct val="140000"/>
              </a:lnSpc>
            </a:pP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项目险审核要点</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（海外投资保险视角）</a:t>
            </a:r>
            <a:endPar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5" name="文本框 4"/>
          <p:cNvSpPr txBox="1"/>
          <p:nvPr/>
        </p:nvSpPr>
        <p:spPr>
          <a:xfrm>
            <a:off x="1104900" y="1469390"/>
            <a:ext cx="10389870" cy="4407535"/>
          </a:xfrm>
          <a:prstGeom prst="rect">
            <a:avLst/>
          </a:prstGeom>
          <a:noFill/>
        </p:spPr>
        <p:txBody>
          <a:bodyPr wrap="square" rtlCol="0" anchor="t">
            <a:spAutoFit/>
            <a:scene3d>
              <a:camera prst="orthographicFront"/>
              <a:lightRig rig="threePt" dir="t"/>
            </a:scene3d>
          </a:bodyPr>
          <a:p>
            <a:pPr marL="342900" indent="-342900" algn="just" fontAlgn="base">
              <a:lnSpc>
                <a:spcPct val="130000"/>
              </a:lnSpc>
              <a:buFont typeface="Wingdings" panose="05000000000000000000" charset="0"/>
              <a:buChar char="u"/>
            </a:pPr>
            <a:r>
              <a:rPr lang="en-US" altLang="zh-CN"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 </a:t>
            </a:r>
            <a:r>
              <a:rPr lang="zh-CN" altLang="en-US"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项目基本情况</a:t>
            </a:r>
            <a:endParaRPr lang="zh-CN" altLang="en-US"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marL="800100" lvl="1" indent="-342900" algn="just" fontAlgn="base">
              <a:lnSpc>
                <a:spcPct val="130000"/>
              </a:lnSpc>
              <a:buFont typeface="Arial" panose="020B0604020202020204" pitchFamily="34" charset="0"/>
              <a:buChar char="•"/>
            </a:pPr>
            <a:r>
              <a:rPr lang="zh-CN" altLang="en-US">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项目介绍：相关协议情况、项目地点、项目位置、项目规模</a:t>
            </a:r>
            <a:endParaRPr lang="zh-CN" altLang="en-US">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marL="800100" lvl="1" indent="-342900" algn="just" fontAlgn="base">
              <a:lnSpc>
                <a:spcPct val="130000"/>
              </a:lnSpc>
              <a:buFont typeface="Arial" panose="020B0604020202020204" pitchFamily="34" charset="0"/>
              <a:buChar char="•"/>
            </a:pPr>
            <a:r>
              <a:rPr lang="zh-CN" altLang="en-US">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项目企业介绍：投资者、成立时间、注册资本、注册地点、经营期限、经营范围、股权结构、投资金额、项目背景</a:t>
            </a:r>
            <a:endParaRPr lang="zh-CN" altLang="en-US">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marL="800100" lvl="1" indent="-342900" algn="just" fontAlgn="base">
              <a:lnSpc>
                <a:spcPct val="130000"/>
              </a:lnSpc>
              <a:buFont typeface="Arial" panose="020B0604020202020204" pitchFamily="34" charset="0"/>
              <a:buChar char="•"/>
            </a:pPr>
            <a:r>
              <a:rPr lang="zh-CN" altLang="en-US">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项目进展：项目实施情况，资金投入情况，项目建设、生产情况，经营情况</a:t>
            </a:r>
            <a:endParaRPr lang="zh-CN" altLang="en-US">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endParaRPr>
          </a:p>
          <a:p>
            <a:pPr marL="800100" lvl="1" indent="-342900" algn="just" fontAlgn="base">
              <a:lnSpc>
                <a:spcPct val="130000"/>
              </a:lnSpc>
              <a:buFont typeface="Arial" panose="020B0604020202020204" pitchFamily="34" charset="0"/>
              <a:buChar char="•"/>
            </a:pPr>
            <a:endParaRPr lang="zh-CN" altLang="en-US"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marL="342900" indent="-342900" algn="just" fontAlgn="base">
              <a:lnSpc>
                <a:spcPct val="130000"/>
              </a:lnSpc>
              <a:buFont typeface="Wingdings" panose="05000000000000000000" charset="0"/>
              <a:buChar char="u"/>
            </a:pPr>
            <a:r>
              <a:rPr lang="zh-CN" altLang="en-US"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 项目投融资方案</a:t>
            </a:r>
            <a:endParaRPr lang="zh-CN" altLang="en-US"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marL="800100" lvl="1" indent="-342900" algn="just" fontAlgn="base">
              <a:lnSpc>
                <a:spcPct val="130000"/>
              </a:lnSpc>
              <a:buClrTx/>
              <a:buSzTx/>
              <a:buFont typeface="Arial" panose="020B0604020202020204" pitchFamily="34" charset="0"/>
              <a:buChar char="•"/>
            </a:pPr>
            <a:r>
              <a:rPr lang="zh-CN" altLang="en-US">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总投资额、资金来源、投资方式（股权、金融机构贷款、股东贷款、其他形式）、股东投入资金比率</a:t>
            </a:r>
            <a:endParaRPr lang="zh-CN" altLang="en-US">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marL="800100" lvl="1" indent="-342900" algn="just" fontAlgn="base">
              <a:lnSpc>
                <a:spcPct val="130000"/>
              </a:lnSpc>
              <a:buClrTx/>
              <a:buSzTx/>
              <a:buFont typeface="Arial" panose="020B0604020202020204" pitchFamily="34" charset="0"/>
              <a:buChar char="•"/>
            </a:pPr>
            <a:r>
              <a:rPr lang="zh-CN" altLang="en-US">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融资条件（金额、融资期限、币种、利率、宽限期、担保条件、外资银行融资比例）、投融资进展</a:t>
            </a:r>
            <a:endParaRPr lang="zh-CN" altLang="en-US">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marL="800100" lvl="1" indent="-342900" algn="just" fontAlgn="base">
              <a:lnSpc>
                <a:spcPct val="130000"/>
              </a:lnSpc>
              <a:buClrTx/>
              <a:buSzTx/>
              <a:buFont typeface="Arial" panose="020B0604020202020204" pitchFamily="34" charset="0"/>
              <a:buChar char="•"/>
            </a:pPr>
            <a:r>
              <a:rPr lang="zh-CN" altLang="en-US">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承保范畴</a:t>
            </a:r>
            <a:endParaRPr lang="zh-CN" altLang="en-US">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endParaRPr>
          </a:p>
        </p:txBody>
      </p:sp>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1062355" y="252730"/>
            <a:ext cx="7575550" cy="694055"/>
          </a:xfrm>
          <a:prstGeom prst="rect">
            <a:avLst/>
          </a:prstGeom>
          <a:noFill/>
        </p:spPr>
        <p:txBody>
          <a:bodyPr wrap="square" rtlCol="0">
            <a:spAutoFit/>
          </a:bodyPr>
          <a:lstStyle/>
          <a:p>
            <a:pPr>
              <a:lnSpc>
                <a:spcPct val="140000"/>
              </a:lnSpc>
            </a:pP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项目险审核要点</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（海外投资保险视角）</a:t>
            </a:r>
            <a:endPar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grpSp>
        <p:nvGrpSpPr>
          <p:cNvPr id="17" name="组合 16"/>
          <p:cNvGrpSpPr/>
          <p:nvPr/>
        </p:nvGrpSpPr>
        <p:grpSpPr>
          <a:xfrm>
            <a:off x="4666615" y="1725295"/>
            <a:ext cx="2953385" cy="2990238"/>
            <a:chOff x="3989672" y="1683613"/>
            <a:chExt cx="3234151" cy="2990688"/>
          </a:xfrm>
        </p:grpSpPr>
        <p:sp>
          <p:nvSpPr>
            <p:cNvPr id="22" name="箭头 189"/>
            <p:cNvSpPr/>
            <p:nvPr/>
          </p:nvSpPr>
          <p:spPr>
            <a:xfrm>
              <a:off x="5612765" y="2062562"/>
              <a:ext cx="0" cy="865870"/>
            </a:xfrm>
            <a:prstGeom prst="line">
              <a:avLst/>
            </a:prstGeom>
            <a:ln w="9525" cap="flat" cmpd="sng">
              <a:solidFill>
                <a:schemeClr val="bg1"/>
              </a:solidFill>
              <a:prstDash val="solid"/>
              <a:round/>
              <a:headEnd type="none" w="med" len="med"/>
              <a:tailEnd type="triangle" w="med" len="med"/>
            </a:ln>
          </p:spPr>
        </p:sp>
        <p:sp>
          <p:nvSpPr>
            <p:cNvPr id="28" name="文本框 18442"/>
            <p:cNvSpPr txBox="1"/>
            <p:nvPr/>
          </p:nvSpPr>
          <p:spPr>
            <a:xfrm>
              <a:off x="3989672" y="1683613"/>
              <a:ext cx="3234151" cy="377247"/>
            </a:xfrm>
            <a:prstGeom prst="rect">
              <a:avLst/>
            </a:prstGeom>
            <a:noFill/>
            <a:ln w="9525" cap="flat" cmpd="sng">
              <a:solidFill>
                <a:schemeClr val="bg1"/>
              </a:solidFill>
              <a:prstDash val="solid"/>
              <a:miter/>
              <a:headEnd type="none" w="med" len="med"/>
              <a:tailEnd type="none" w="med" len="med"/>
            </a:ln>
          </p:spPr>
          <p:txBody>
            <a:bodyPr wrap="square" lIns="67627" tIns="35242" rIns="67627" bIns="35242" anchor="t">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国内投资主体</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9" name="文本框 18443"/>
            <p:cNvSpPr txBox="1"/>
            <p:nvPr/>
          </p:nvSpPr>
          <p:spPr>
            <a:xfrm>
              <a:off x="4169070" y="2973592"/>
              <a:ext cx="2919083" cy="377247"/>
            </a:xfrm>
            <a:prstGeom prst="rect">
              <a:avLst/>
            </a:prstGeom>
            <a:noFill/>
            <a:ln w="28575" cap="rnd" cmpd="sng">
              <a:solidFill>
                <a:schemeClr val="bg1"/>
              </a:solidFill>
              <a:prstDash val="sysDot"/>
              <a:miter/>
              <a:headEnd type="none" w="med" len="med"/>
              <a:tailEnd type="none" w="med" len="med"/>
            </a:ln>
          </p:spPr>
          <p:txBody>
            <a:bodyPr wrap="square" lIns="67627" tIns="35242" rIns="67627" bIns="35242" anchor="t">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SPV</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0" name="文本框 18444"/>
            <p:cNvSpPr txBox="1"/>
            <p:nvPr/>
          </p:nvSpPr>
          <p:spPr>
            <a:xfrm>
              <a:off x="4044161" y="4297054"/>
              <a:ext cx="3157645" cy="377247"/>
            </a:xfrm>
            <a:prstGeom prst="rect">
              <a:avLst/>
            </a:prstGeom>
            <a:noFill/>
            <a:ln w="9525" cap="flat" cmpd="sng">
              <a:solidFill>
                <a:schemeClr val="bg1"/>
              </a:solidFill>
              <a:prstDash val="solid"/>
              <a:miter/>
              <a:headEnd type="none" w="med" len="med"/>
              <a:tailEnd type="none" w="med" len="med"/>
            </a:ln>
          </p:spPr>
          <p:txBody>
            <a:bodyPr wrap="square" lIns="67627" tIns="35242" rIns="67627" bIns="35242" anchor="t">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项目企业（东道国）</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1" name="箭头 189"/>
            <p:cNvSpPr/>
            <p:nvPr/>
          </p:nvSpPr>
          <p:spPr>
            <a:xfrm>
              <a:off x="5622984" y="3352541"/>
              <a:ext cx="0" cy="945850"/>
            </a:xfrm>
            <a:prstGeom prst="line">
              <a:avLst/>
            </a:prstGeom>
            <a:ln w="9525" cap="flat" cmpd="sng">
              <a:solidFill>
                <a:schemeClr val="bg1"/>
              </a:solidFill>
              <a:prstDash val="solid"/>
              <a:round/>
              <a:headEnd type="none" w="med" len="med"/>
              <a:tailEnd type="triangle" w="med" len="med"/>
            </a:ln>
          </p:spPr>
        </p:sp>
      </p:grpSp>
      <p:grpSp>
        <p:nvGrpSpPr>
          <p:cNvPr id="16" name="组合 15"/>
          <p:cNvGrpSpPr/>
          <p:nvPr/>
        </p:nvGrpSpPr>
        <p:grpSpPr>
          <a:xfrm>
            <a:off x="449764" y="2203069"/>
            <a:ext cx="5678513" cy="1911076"/>
            <a:chOff x="46126" y="4887771"/>
            <a:chExt cx="5678513" cy="1911076"/>
          </a:xfrm>
        </p:grpSpPr>
        <p:sp>
          <p:nvSpPr>
            <p:cNvPr id="32" name="文本框 18446"/>
            <p:cNvSpPr txBox="1"/>
            <p:nvPr/>
          </p:nvSpPr>
          <p:spPr>
            <a:xfrm>
              <a:off x="46126" y="5494954"/>
              <a:ext cx="1973180" cy="378949"/>
            </a:xfrm>
            <a:prstGeom prst="rect">
              <a:avLst/>
            </a:prstGeom>
            <a:noFill/>
            <a:ln w="9525" cap="flat" cmpd="sng">
              <a:solidFill>
                <a:schemeClr val="bg1"/>
              </a:solidFill>
              <a:prstDash val="solid"/>
              <a:miter/>
              <a:headEnd type="none" w="med" len="med"/>
              <a:tailEnd type="none" w="med" len="med"/>
            </a:ln>
          </p:spPr>
          <p:txBody>
            <a:bodyPr wrap="square" lIns="67627" tIns="35242" rIns="67627" bIns="35242" anchor="t">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商务部门</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3" name="箭头 208"/>
            <p:cNvSpPr/>
            <p:nvPr/>
          </p:nvSpPr>
          <p:spPr>
            <a:xfrm>
              <a:off x="3752849" y="5280716"/>
              <a:ext cx="1891805" cy="2086"/>
            </a:xfrm>
            <a:prstGeom prst="line">
              <a:avLst/>
            </a:prstGeom>
            <a:ln w="9525" cap="flat" cmpd="sng">
              <a:solidFill>
                <a:schemeClr val="bg1"/>
              </a:solidFill>
              <a:prstDash val="solid"/>
              <a:round/>
              <a:headEnd type="none" w="med" len="med"/>
              <a:tailEnd type="triangle" w="med" len="med"/>
            </a:ln>
          </p:spPr>
        </p:sp>
        <p:sp>
          <p:nvSpPr>
            <p:cNvPr id="34" name="箭头 208"/>
            <p:cNvSpPr/>
            <p:nvPr/>
          </p:nvSpPr>
          <p:spPr>
            <a:xfrm>
              <a:off x="3752849" y="6465116"/>
              <a:ext cx="1891805" cy="0"/>
            </a:xfrm>
            <a:prstGeom prst="line">
              <a:avLst/>
            </a:prstGeom>
            <a:ln w="9525" cap="flat" cmpd="sng">
              <a:solidFill>
                <a:schemeClr val="bg1"/>
              </a:solidFill>
              <a:prstDash val="solid"/>
              <a:round/>
              <a:headEnd type="none" w="med" len="med"/>
              <a:tailEnd type="triangle" w="med" len="med"/>
            </a:ln>
          </p:spPr>
        </p:sp>
        <p:sp>
          <p:nvSpPr>
            <p:cNvPr id="35" name="直接连接符 18449"/>
            <p:cNvSpPr/>
            <p:nvPr/>
          </p:nvSpPr>
          <p:spPr>
            <a:xfrm flipH="1">
              <a:off x="3752849" y="5282803"/>
              <a:ext cx="1391" cy="1182313"/>
            </a:xfrm>
            <a:prstGeom prst="line">
              <a:avLst/>
            </a:prstGeom>
            <a:ln w="9525" cap="flat" cmpd="sng">
              <a:solidFill>
                <a:schemeClr val="bg1"/>
              </a:solidFill>
              <a:prstDash val="solid"/>
              <a:round/>
              <a:headEnd type="none" w="med" len="med"/>
              <a:tailEnd type="none" w="med" len="med"/>
            </a:ln>
          </p:spPr>
        </p:sp>
        <p:sp>
          <p:nvSpPr>
            <p:cNvPr id="36" name="直接连接符 18450"/>
            <p:cNvSpPr/>
            <p:nvPr/>
          </p:nvSpPr>
          <p:spPr>
            <a:xfrm flipV="1">
              <a:off x="2019706" y="5767246"/>
              <a:ext cx="1732915" cy="635"/>
            </a:xfrm>
            <a:prstGeom prst="line">
              <a:avLst/>
            </a:prstGeom>
            <a:ln w="9525" cap="flat" cmpd="sng">
              <a:solidFill>
                <a:schemeClr val="bg1"/>
              </a:solidFill>
              <a:prstDash val="solid"/>
              <a:round/>
              <a:headEnd type="none" w="med" len="med"/>
              <a:tailEnd type="none" w="med" len="med"/>
            </a:ln>
          </p:spPr>
        </p:sp>
        <p:sp>
          <p:nvSpPr>
            <p:cNvPr id="37" name="文本框 18451"/>
            <p:cNvSpPr txBox="1"/>
            <p:nvPr/>
          </p:nvSpPr>
          <p:spPr>
            <a:xfrm>
              <a:off x="2018927" y="5202823"/>
              <a:ext cx="1657416" cy="563615"/>
            </a:xfrm>
            <a:prstGeom prst="rect">
              <a:avLst/>
            </a:prstGeom>
            <a:noFill/>
            <a:ln w="9525">
              <a:noFill/>
            </a:ln>
          </p:spPr>
          <p:txBody>
            <a:bodyPr wrap="square" lIns="67627" tIns="35242" rIns="67627" bIns="35242" anchor="t">
              <a:spAutoFit/>
            </a:bodyPr>
            <a:lstStyle/>
            <a:p>
              <a:pPr algn="ctr"/>
              <a:r>
                <a:rPr lang="zh-CN" altLang="en-US" sz="1600" b="0" dirty="0">
                  <a:solidFill>
                    <a:srgbClr val="FF0000"/>
                  </a:solidFill>
                  <a:latin typeface="Arial" panose="020B0604020202020204" charset="-122"/>
                  <a:ea typeface="宋体" panose="02010600030101010101" pitchFamily="2" charset="-122"/>
                </a:rPr>
                <a:t>针对各级境外中资企业</a:t>
              </a:r>
              <a:endParaRPr lang="zh-CN" altLang="en-US" sz="1600" b="0" dirty="0">
                <a:solidFill>
                  <a:srgbClr val="FF0000"/>
                </a:solidFill>
                <a:latin typeface="Arial" panose="020B0604020202020204" charset="-122"/>
                <a:ea typeface="宋体" panose="02010600030101010101" pitchFamily="2" charset="-122"/>
              </a:endParaRPr>
            </a:p>
          </p:txBody>
        </p:sp>
        <p:sp>
          <p:nvSpPr>
            <p:cNvPr id="38" name="文本框 18452"/>
            <p:cNvSpPr txBox="1"/>
            <p:nvPr/>
          </p:nvSpPr>
          <p:spPr>
            <a:xfrm>
              <a:off x="3672865" y="4887771"/>
              <a:ext cx="2051774" cy="286616"/>
            </a:xfrm>
            <a:prstGeom prst="rect">
              <a:avLst/>
            </a:prstGeom>
            <a:noFill/>
            <a:ln w="9525">
              <a:noFill/>
            </a:ln>
          </p:spPr>
          <p:txBody>
            <a:bodyPr wrap="square" lIns="67627" tIns="35242" rIns="67627" bIns="35242" anchor="t">
              <a:spAutoFit/>
            </a:bodyPr>
            <a:lstStyle/>
            <a:p>
              <a:pPr algn="ctr"/>
              <a:r>
                <a:rPr lang="zh-CN" altLang="en-US" sz="1400" b="0" dirty="0">
                  <a:solidFill>
                    <a:srgbClr val="FF0000"/>
                  </a:solidFill>
                  <a:latin typeface="Arial" panose="020B0604020202020204" charset="-122"/>
                  <a:ea typeface="宋体" panose="02010600030101010101" pitchFamily="2" charset="-122"/>
                </a:rPr>
                <a:t>《企业境外投资证书》</a:t>
              </a:r>
              <a:endParaRPr lang="zh-CN" altLang="en-US" sz="1200" b="0" dirty="0">
                <a:solidFill>
                  <a:srgbClr val="FF0000"/>
                </a:solidFill>
                <a:latin typeface="Arial" panose="020B0604020202020204" charset="-122"/>
                <a:ea typeface="宋体" panose="02010600030101010101" pitchFamily="2" charset="-122"/>
              </a:endParaRPr>
            </a:p>
          </p:txBody>
        </p:sp>
        <p:sp>
          <p:nvSpPr>
            <p:cNvPr id="39" name="文本框 18453"/>
            <p:cNvSpPr txBox="1"/>
            <p:nvPr/>
          </p:nvSpPr>
          <p:spPr>
            <a:xfrm>
              <a:off x="3672865" y="6543009"/>
              <a:ext cx="2051774" cy="255838"/>
            </a:xfrm>
            <a:prstGeom prst="rect">
              <a:avLst/>
            </a:prstGeom>
            <a:noFill/>
            <a:ln w="9525">
              <a:noFill/>
            </a:ln>
          </p:spPr>
          <p:txBody>
            <a:bodyPr wrap="square" lIns="67627" tIns="35242" rIns="67627" bIns="35242" anchor="t">
              <a:spAutoFit/>
            </a:bodyPr>
            <a:lstStyle/>
            <a:p>
              <a:pPr algn="ctr"/>
              <a:r>
                <a:rPr lang="zh-CN" altLang="en-US" sz="1200" b="0" dirty="0">
                  <a:solidFill>
                    <a:srgbClr val="FF0000"/>
                  </a:solidFill>
                  <a:latin typeface="Arial" panose="020B0604020202020204" charset="-122"/>
                  <a:ea typeface="宋体" panose="02010600030101010101" pitchFamily="2" charset="-122"/>
                </a:rPr>
                <a:t>再投资备案</a:t>
              </a:r>
              <a:endParaRPr lang="zh-CN" altLang="en-US" sz="1200" b="0" dirty="0">
                <a:solidFill>
                  <a:srgbClr val="FF0000"/>
                </a:solidFill>
                <a:latin typeface="Arial" panose="020B0604020202020204" charset="-122"/>
                <a:ea typeface="宋体" panose="02010600030101010101" pitchFamily="2" charset="-122"/>
              </a:endParaRPr>
            </a:p>
          </p:txBody>
        </p:sp>
      </p:grpSp>
      <p:sp>
        <p:nvSpPr>
          <p:cNvPr id="18" name="矩形 17"/>
          <p:cNvSpPr/>
          <p:nvPr/>
        </p:nvSpPr>
        <p:spPr>
          <a:xfrm>
            <a:off x="397510" y="4538980"/>
            <a:ext cx="3760470" cy="1862455"/>
          </a:xfrm>
          <a:prstGeom prst="rect">
            <a:avLst/>
          </a:prstGeom>
        </p:spPr>
        <p:txBody>
          <a:bodyPr wrap="square">
            <a:spAutoFit/>
          </a:bodyPr>
          <a:lstStyle/>
          <a:p>
            <a:pPr indent="0" eaLnBrk="0" hangingPunct="0">
              <a:spcBef>
                <a:spcPct val="20000"/>
              </a:spcBef>
              <a:buNone/>
            </a:pPr>
            <a:r>
              <a:rPr lang="zh-CN" altLang="en-US" b="1" dirty="0">
                <a:solidFill>
                  <a:schemeClr val="bg1"/>
                </a:solidFill>
                <a:effectLst>
                  <a:outerShdw blurRad="38100" dist="19050" dir="2700000" algn="tl" rotWithShape="0">
                    <a:schemeClr val="dk1">
                      <a:alpha val="40000"/>
                    </a:schemeClr>
                  </a:outerShdw>
                </a:effectLst>
                <a:ea typeface="微软雅黑" panose="020B0503020204020204" pitchFamily="34" charset="-122"/>
                <a:sym typeface="Calibri" panose="020F0502020204030204" pitchFamily="34" charset="0"/>
              </a:rPr>
              <a:t>商务部门核准与备案</a:t>
            </a:r>
            <a:endParaRPr lang="zh-CN" altLang="en-US" b="1" dirty="0">
              <a:solidFill>
                <a:schemeClr val="bg1"/>
              </a:solidFill>
              <a:latin typeface="微软雅黑" panose="020B0503020204020204" pitchFamily="34" charset="-122"/>
              <a:ea typeface="微软雅黑" panose="020B0503020204020204" pitchFamily="34" charset="-122"/>
              <a:sym typeface="Calibri" panose="020F0502020204030204" pitchFamily="34" charset="0"/>
            </a:endParaRPr>
          </a:p>
          <a:p>
            <a:pPr algn="just" fontAlgn="base">
              <a:lnSpc>
                <a:spcPct val="130000"/>
              </a:lnSpc>
              <a:spcBef>
                <a:spcPct val="20000"/>
              </a:spcBef>
              <a:buClrTx/>
              <a:buSzTx/>
              <a:buFontTx/>
            </a:pPr>
            <a:r>
              <a:rPr lang="zh-CN" altLang="en-US" dirty="0">
                <a:solidFill>
                  <a:schemeClr val="bg1"/>
                </a:solidFill>
                <a:ea typeface="微软雅黑" panose="020B0503020204020204" pitchFamily="34" charset="-122"/>
                <a:sym typeface="Calibri" panose="020F0502020204030204" pitchFamily="34" charset="0"/>
              </a:rPr>
              <a:t>商务部和省级商务主管部门根据《境外投资管理办法》等规定，对设立境外中资企业实行核准和备案管理</a:t>
            </a:r>
            <a:endParaRPr lang="zh-CN" altLang="en-US" dirty="0">
              <a:solidFill>
                <a:schemeClr val="bg1"/>
              </a:solidFill>
              <a:ea typeface="微软雅黑" panose="020B0503020204020204" pitchFamily="34" charset="-122"/>
              <a:sym typeface="Calibri" panose="020F0502020204030204" pitchFamily="34" charset="0"/>
            </a:endParaRPr>
          </a:p>
        </p:txBody>
      </p:sp>
      <p:sp>
        <p:nvSpPr>
          <p:cNvPr id="40" name="矩形 39"/>
          <p:cNvSpPr/>
          <p:nvPr/>
        </p:nvSpPr>
        <p:spPr>
          <a:xfrm>
            <a:off x="8286750" y="4538980"/>
            <a:ext cx="3526155" cy="1670050"/>
          </a:xfrm>
          <a:prstGeom prst="rect">
            <a:avLst/>
          </a:prstGeom>
        </p:spPr>
        <p:txBody>
          <a:bodyPr wrap="square">
            <a:spAutoFit/>
          </a:bodyPr>
          <a:lstStyle/>
          <a:p>
            <a:pPr indent="0" eaLnBrk="0" hangingPunct="0">
              <a:spcBef>
                <a:spcPct val="20000"/>
              </a:spcBef>
              <a:buNone/>
            </a:pPr>
            <a:r>
              <a:rPr lang="zh-CN" altLang="en-US" b="1" dirty="0">
                <a:solidFill>
                  <a:schemeClr val="bg1"/>
                </a:solidFill>
                <a:effectLst>
                  <a:outerShdw blurRad="38100" dist="19050" dir="2700000" algn="tl" rotWithShape="0">
                    <a:schemeClr val="dk1">
                      <a:alpha val="40000"/>
                    </a:schemeClr>
                  </a:outerShdw>
                </a:effectLst>
                <a:ea typeface="微软雅黑" panose="020B0503020204020204" pitchFamily="34" charset="-122"/>
                <a:sym typeface="Calibri" panose="020F0502020204030204" pitchFamily="34" charset="0"/>
              </a:rPr>
              <a:t>发改委核准与备案</a:t>
            </a:r>
            <a:endParaRPr lang="zh-CN" altLang="en-US" b="1" dirty="0">
              <a:solidFill>
                <a:schemeClr val="bg1"/>
              </a:solidFill>
              <a:effectLst>
                <a:outerShdw blurRad="38100" dist="19050" dir="2700000" algn="tl" rotWithShape="0">
                  <a:schemeClr val="dk1">
                    <a:alpha val="40000"/>
                  </a:schemeClr>
                </a:outerShdw>
              </a:effectLst>
              <a:ea typeface="微软雅黑" panose="020B0503020204020204" pitchFamily="34" charset="-122"/>
              <a:sym typeface="Calibri" panose="020F0502020204030204" pitchFamily="34" charset="0"/>
            </a:endParaRPr>
          </a:p>
          <a:p>
            <a:pPr indent="0" algn="just" eaLnBrk="0" hangingPunct="0">
              <a:lnSpc>
                <a:spcPct val="150000"/>
              </a:lnSpc>
              <a:spcBef>
                <a:spcPct val="20000"/>
              </a:spcBef>
              <a:buNone/>
            </a:pPr>
            <a:r>
              <a:rPr lang="zh-CN" altLang="en-US" dirty="0">
                <a:solidFill>
                  <a:schemeClr val="bg1"/>
                </a:solidFill>
                <a:effectLst>
                  <a:outerShdw blurRad="38100" dist="19050" dir="2700000" algn="tl" rotWithShape="0">
                    <a:schemeClr val="dk1">
                      <a:alpha val="40000"/>
                    </a:schemeClr>
                  </a:outerShdw>
                </a:effectLst>
                <a:ea typeface="微软雅黑" panose="020B0503020204020204" pitchFamily="34" charset="-122"/>
                <a:sym typeface="Calibri" panose="020F0502020204030204" pitchFamily="34" charset="0"/>
              </a:rPr>
              <a:t>发改委根据</a:t>
            </a:r>
            <a:r>
              <a:rPr lang="en-US" altLang="zh-CN" dirty="0">
                <a:solidFill>
                  <a:schemeClr val="bg1"/>
                </a:solidFill>
                <a:effectLst>
                  <a:outerShdw blurRad="38100" dist="19050" dir="2700000" algn="tl" rotWithShape="0">
                    <a:schemeClr val="dk1">
                      <a:alpha val="40000"/>
                    </a:schemeClr>
                  </a:outerShdw>
                </a:effectLst>
                <a:ea typeface="微软雅黑" panose="020B0503020204020204" pitchFamily="34" charset="-122"/>
                <a:sym typeface="Calibri" panose="020F0502020204030204" pitchFamily="34" charset="0"/>
              </a:rPr>
              <a:t>《</a:t>
            </a:r>
            <a:r>
              <a:rPr lang="zh-CN" altLang="en-US" dirty="0">
                <a:solidFill>
                  <a:schemeClr val="bg1"/>
                </a:solidFill>
                <a:effectLst>
                  <a:outerShdw blurRad="38100" dist="19050" dir="2700000" algn="tl" rotWithShape="0">
                    <a:schemeClr val="dk1">
                      <a:alpha val="40000"/>
                    </a:schemeClr>
                  </a:outerShdw>
                </a:effectLst>
                <a:ea typeface="微软雅黑" panose="020B0503020204020204" pitchFamily="34" charset="-122"/>
                <a:sym typeface="Calibri" panose="020F0502020204030204" pitchFamily="34" charset="0"/>
              </a:rPr>
              <a:t>境外投资项目核准和备案管理办法</a:t>
            </a:r>
            <a:r>
              <a:rPr lang="en-US" altLang="zh-CN" dirty="0">
                <a:solidFill>
                  <a:schemeClr val="bg1"/>
                </a:solidFill>
                <a:effectLst>
                  <a:outerShdw blurRad="38100" dist="19050" dir="2700000" algn="tl" rotWithShape="0">
                    <a:schemeClr val="dk1">
                      <a:alpha val="40000"/>
                    </a:schemeClr>
                  </a:outerShdw>
                </a:effectLst>
                <a:ea typeface="微软雅黑" panose="020B0503020204020204" pitchFamily="34" charset="-122"/>
                <a:sym typeface="Calibri" panose="020F0502020204030204" pitchFamily="34" charset="0"/>
              </a:rPr>
              <a:t>》</a:t>
            </a:r>
            <a:r>
              <a:rPr lang="zh-CN" altLang="en-US" dirty="0">
                <a:solidFill>
                  <a:schemeClr val="bg1"/>
                </a:solidFill>
                <a:effectLst>
                  <a:outerShdw blurRad="38100" dist="19050" dir="2700000" algn="tl" rotWithShape="0">
                    <a:schemeClr val="dk1">
                      <a:alpha val="40000"/>
                    </a:schemeClr>
                  </a:outerShdw>
                </a:effectLst>
                <a:ea typeface="微软雅黑" panose="020B0503020204020204" pitchFamily="34" charset="-122"/>
                <a:sym typeface="Calibri" panose="020F0502020204030204" pitchFamily="34" charset="0"/>
              </a:rPr>
              <a:t>等规定对境外投资项目进行核准或备案管理</a:t>
            </a:r>
            <a:endParaRPr lang="zh-CN" altLang="en-US" dirty="0">
              <a:solidFill>
                <a:schemeClr val="bg1"/>
              </a:solidFill>
              <a:effectLst>
                <a:outerShdw blurRad="38100" dist="19050" dir="2700000" algn="tl" rotWithShape="0">
                  <a:schemeClr val="dk1">
                    <a:alpha val="40000"/>
                  </a:schemeClr>
                </a:outerShdw>
              </a:effectLst>
              <a:ea typeface="微软雅黑" panose="020B0503020204020204" pitchFamily="34" charset="-122"/>
              <a:sym typeface="Calibri" panose="020F0502020204030204" pitchFamily="34" charset="0"/>
            </a:endParaRPr>
          </a:p>
        </p:txBody>
      </p:sp>
      <p:grpSp>
        <p:nvGrpSpPr>
          <p:cNvPr id="42" name="组合 41"/>
          <p:cNvGrpSpPr/>
          <p:nvPr/>
        </p:nvGrpSpPr>
        <p:grpSpPr>
          <a:xfrm>
            <a:off x="3985331" y="1090866"/>
            <a:ext cx="7064888" cy="4170942"/>
            <a:chOff x="3985331" y="1090866"/>
            <a:chExt cx="7064888" cy="4170942"/>
          </a:xfrm>
        </p:grpSpPr>
        <p:sp>
          <p:nvSpPr>
            <p:cNvPr id="19" name="椭圆 18"/>
            <p:cNvSpPr/>
            <p:nvPr/>
          </p:nvSpPr>
          <p:spPr>
            <a:xfrm>
              <a:off x="3985331" y="1090866"/>
              <a:ext cx="4300994" cy="4170942"/>
            </a:xfrm>
            <a:prstGeom prst="ellipse">
              <a:avLst/>
            </a:prstGeom>
            <a:noFill/>
            <a:ln>
              <a:solidFill>
                <a:schemeClr val="bg1">
                  <a:lumMod val="95000"/>
                  <a:alpha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41" name="直线连接符 40"/>
            <p:cNvCxnSpPr>
              <a:stCxn id="19" idx="6"/>
              <a:endCxn id="43" idx="1"/>
            </p:cNvCxnSpPr>
            <p:nvPr/>
          </p:nvCxnSpPr>
          <p:spPr>
            <a:xfrm>
              <a:off x="8286115" y="3176270"/>
              <a:ext cx="791210" cy="1270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43" name="文本框 18446"/>
            <p:cNvSpPr txBox="1"/>
            <p:nvPr/>
          </p:nvSpPr>
          <p:spPr>
            <a:xfrm>
              <a:off x="9077039" y="2999198"/>
              <a:ext cx="1973180" cy="378949"/>
            </a:xfrm>
            <a:prstGeom prst="rect">
              <a:avLst/>
            </a:prstGeom>
            <a:noFill/>
            <a:ln w="9525" cap="flat" cmpd="sng">
              <a:solidFill>
                <a:schemeClr val="bg1"/>
              </a:solidFill>
              <a:prstDash val="solid"/>
              <a:miter/>
              <a:headEnd type="none" w="med" len="med"/>
              <a:tailEnd type="none" w="med" len="med"/>
            </a:ln>
          </p:spPr>
          <p:txBody>
            <a:bodyPr wrap="square" lIns="67627" tIns="35242" rIns="67627" bIns="35242" anchor="t">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发改委</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sp>
        <p:nvSpPr>
          <p:cNvPr id="7175" name="Text Box 11"/>
          <p:cNvSpPr txBox="1"/>
          <p:nvPr/>
        </p:nvSpPr>
        <p:spPr>
          <a:xfrm>
            <a:off x="1204913" y="1476693"/>
            <a:ext cx="3497262" cy="368300"/>
          </a:xfrm>
          <a:prstGeom prst="rect">
            <a:avLst/>
          </a:prstGeom>
          <a:noFill/>
          <a:ln w="9525">
            <a:noFill/>
          </a:ln>
        </p:spPr>
        <p:txBody>
          <a:bodyPr anchor="t" anchorCtr="0">
            <a:spAutoFit/>
            <a:scene3d>
              <a:camera prst="orthographicFront"/>
              <a:lightRig rig="threePt" dir="t"/>
            </a:scene3d>
          </a:bodyPr>
          <a:p>
            <a:r>
              <a:rPr lang="zh-CN" alt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微软雅黑" panose="020B0503020204020204" pitchFamily="34" charset="-122"/>
              </a:rPr>
              <a:t>国内合规性</a:t>
            </a:r>
            <a:endParaRPr lang="zh-CN" alt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微软雅黑" panose="020B0503020204020204" pitchFamily="34"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pic>
        <p:nvPicPr>
          <p:cNvPr id="44" name="图片 20485"/>
          <p:cNvPicPr>
            <a:picLocks noChangeAspect="1"/>
          </p:cNvPicPr>
          <p:nvPr/>
        </p:nvPicPr>
        <p:blipFill>
          <a:blip r:embed="rId3"/>
          <a:stretch>
            <a:fillRect/>
          </a:stretch>
        </p:blipFill>
        <p:spPr>
          <a:xfrm>
            <a:off x="857450" y="1286592"/>
            <a:ext cx="10179518" cy="5084645"/>
          </a:xfrm>
          <a:prstGeom prst="rect">
            <a:avLst/>
          </a:prstGeom>
          <a:noFill/>
          <a:ln w="9525">
            <a:noFill/>
          </a:ln>
        </p:spPr>
      </p:pic>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sp>
        <p:nvSpPr>
          <p:cNvPr id="7175" name="Text Box 11"/>
          <p:cNvSpPr txBox="1"/>
          <p:nvPr/>
        </p:nvSpPr>
        <p:spPr>
          <a:xfrm>
            <a:off x="1104583" y="946468"/>
            <a:ext cx="3497262" cy="368300"/>
          </a:xfrm>
          <a:prstGeom prst="rect">
            <a:avLst/>
          </a:prstGeom>
          <a:noFill/>
          <a:ln w="9525">
            <a:noFill/>
          </a:ln>
        </p:spPr>
        <p:txBody>
          <a:bodyPr anchor="t" anchorCtr="0">
            <a:spAutoFit/>
            <a:scene3d>
              <a:camera prst="orthographicFront"/>
              <a:lightRig rig="threePt" dir="t"/>
            </a:scene3d>
          </a:bodyPr>
          <a:p>
            <a:r>
              <a:rPr lang="zh-CN" alt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微软雅黑" panose="020B0503020204020204" pitchFamily="34" charset="-122"/>
              </a:rPr>
              <a:t>国外合规性</a:t>
            </a:r>
            <a:endParaRPr lang="zh-CN" alt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微软雅黑" panose="020B0503020204020204" pitchFamily="34" charset="-122"/>
            </a:endParaRPr>
          </a:p>
        </p:txBody>
      </p:sp>
      <p:sp>
        <p:nvSpPr>
          <p:cNvPr id="2" name="文本框 1"/>
          <p:cNvSpPr txBox="1"/>
          <p:nvPr/>
        </p:nvSpPr>
        <p:spPr>
          <a:xfrm>
            <a:off x="1062355" y="252730"/>
            <a:ext cx="7575550" cy="694055"/>
          </a:xfrm>
          <a:prstGeom prst="rect">
            <a:avLst/>
          </a:prstGeom>
          <a:noFill/>
        </p:spPr>
        <p:txBody>
          <a:bodyPr wrap="square" rtlCol="0">
            <a:spAutoFit/>
          </a:bodyPr>
          <a:p>
            <a:pPr>
              <a:lnSpc>
                <a:spcPct val="140000"/>
              </a:lnSpc>
            </a:pP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项目险审核要点</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（海外投资保险视角）</a:t>
            </a:r>
            <a:endPar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sp>
        <p:nvSpPr>
          <p:cNvPr id="17" name="矩形 16"/>
          <p:cNvSpPr/>
          <p:nvPr/>
        </p:nvSpPr>
        <p:spPr>
          <a:xfrm>
            <a:off x="1234800" y="1650154"/>
            <a:ext cx="2164975" cy="673100"/>
          </a:xfrm>
          <a:prstGeom prst="rect">
            <a:avLst/>
          </a:prstGeom>
          <a:solidFill>
            <a:schemeClr val="accent1">
              <a:lumMod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zh-CN" altLang="en-US" sz="2135" b="1" noProof="1">
                <a:latin typeface="黑体" panose="02010609060101010101" charset="-122"/>
                <a:ea typeface="黑体" panose="02010609060101010101" charset="-122"/>
                <a:sym typeface="+mn-ea"/>
              </a:rPr>
              <a:t>投资者资质</a:t>
            </a:r>
            <a:endParaRPr lang="zh-CN" altLang="en-US" sz="2135" b="1" noProof="1">
              <a:latin typeface="黑体" panose="02010609060101010101" charset="-122"/>
              <a:ea typeface="黑体" panose="02010609060101010101" charset="-122"/>
              <a:sym typeface="+mn-ea"/>
            </a:endParaRPr>
          </a:p>
        </p:txBody>
      </p:sp>
      <p:sp>
        <p:nvSpPr>
          <p:cNvPr id="18" name="矩形 17"/>
          <p:cNvSpPr/>
          <p:nvPr/>
        </p:nvSpPr>
        <p:spPr>
          <a:xfrm>
            <a:off x="8844854" y="1650154"/>
            <a:ext cx="2164975" cy="673100"/>
          </a:xfrm>
          <a:prstGeom prst="rect">
            <a:avLst/>
          </a:prstGeom>
          <a:solidFill>
            <a:schemeClr val="accent1">
              <a:lumMod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zh-CN" altLang="en-US" sz="1865" b="1" noProof="1">
                <a:latin typeface="黑体" panose="02010609060101010101" charset="-122"/>
                <a:ea typeface="黑体" panose="02010609060101010101" charset="-122"/>
                <a:sym typeface="+mn-ea"/>
              </a:rPr>
              <a:t>项目环境社会影响</a:t>
            </a:r>
            <a:endParaRPr lang="zh-CN" altLang="en-US" sz="1865" b="1" noProof="1">
              <a:latin typeface="黑体" panose="02010609060101010101" charset="-122"/>
              <a:ea typeface="黑体" panose="02010609060101010101" charset="-122"/>
              <a:sym typeface="+mn-ea"/>
            </a:endParaRPr>
          </a:p>
        </p:txBody>
      </p:sp>
      <p:sp>
        <p:nvSpPr>
          <p:cNvPr id="19" name="矩形 18"/>
          <p:cNvSpPr/>
          <p:nvPr/>
        </p:nvSpPr>
        <p:spPr>
          <a:xfrm>
            <a:off x="6265412" y="1650154"/>
            <a:ext cx="2164975" cy="673100"/>
          </a:xfrm>
          <a:prstGeom prst="rect">
            <a:avLst/>
          </a:prstGeom>
          <a:solidFill>
            <a:schemeClr val="accent1">
              <a:lumMod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zh-CN" altLang="en-US" sz="2135" b="1" noProof="1">
                <a:solidFill>
                  <a:schemeClr val="bg1"/>
                </a:solidFill>
                <a:latin typeface="黑体" panose="02010609060101010101" charset="-122"/>
                <a:ea typeface="黑体" panose="02010609060101010101" charset="-122"/>
                <a:sym typeface="+mn-ea"/>
              </a:rPr>
              <a:t>经济技术可行性</a:t>
            </a:r>
            <a:endParaRPr lang="zh-CN" altLang="en-US" sz="2135" b="1" noProof="1">
              <a:solidFill>
                <a:schemeClr val="bg1"/>
              </a:solidFill>
              <a:latin typeface="黑体" panose="02010609060101010101" charset="-122"/>
              <a:ea typeface="黑体" panose="02010609060101010101" charset="-122"/>
              <a:sym typeface="+mn-ea"/>
            </a:endParaRPr>
          </a:p>
        </p:txBody>
      </p:sp>
      <p:sp>
        <p:nvSpPr>
          <p:cNvPr id="20" name="矩形 19"/>
          <p:cNvSpPr/>
          <p:nvPr/>
        </p:nvSpPr>
        <p:spPr>
          <a:xfrm>
            <a:off x="3772156" y="1650154"/>
            <a:ext cx="2164975" cy="673100"/>
          </a:xfrm>
          <a:prstGeom prst="rect">
            <a:avLst/>
          </a:prstGeom>
          <a:solidFill>
            <a:schemeClr val="accent1">
              <a:lumMod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zh-CN" altLang="en-US" sz="2135" b="1" noProof="1">
                <a:latin typeface="黑体" panose="02010609060101010101" charset="-122"/>
                <a:ea typeface="黑体" panose="02010609060101010101" charset="-122"/>
                <a:sym typeface="+mn-ea"/>
              </a:rPr>
              <a:t>市场可行性</a:t>
            </a:r>
            <a:endParaRPr lang="zh-CN" altLang="en-US" sz="2135" b="1" noProof="1">
              <a:latin typeface="黑体" panose="02010609060101010101" charset="-122"/>
              <a:ea typeface="黑体" panose="02010609060101010101" charset="-122"/>
              <a:sym typeface="+mn-ea"/>
            </a:endParaRPr>
          </a:p>
        </p:txBody>
      </p:sp>
      <p:sp>
        <p:nvSpPr>
          <p:cNvPr id="21" name="矩形 20"/>
          <p:cNvSpPr/>
          <p:nvPr/>
        </p:nvSpPr>
        <p:spPr>
          <a:xfrm>
            <a:off x="1235011" y="2422526"/>
            <a:ext cx="2152651" cy="3917951"/>
          </a:xfrm>
          <a:prstGeom prst="rect">
            <a:avLst/>
          </a:prstGeom>
          <a:noFill/>
          <a:ln w="28575"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fontAlgn="base"/>
            <a:r>
              <a:rPr lang="zh-CN" altLang="en-US" sz="1600" b="1" noProof="1">
                <a:solidFill>
                  <a:schemeClr val="bg1"/>
                </a:solidFill>
                <a:latin typeface="微软雅黑" panose="020B0503020204020204" pitchFamily="34" charset="-122"/>
                <a:ea typeface="微软雅黑" panose="020B0503020204020204" pitchFamily="34" charset="-122"/>
              </a:rPr>
              <a:t>评审内容</a:t>
            </a:r>
            <a:endParaRPr lang="zh-CN" altLang="en-US" sz="1600" b="1" noProof="1">
              <a:solidFill>
                <a:schemeClr val="bg1"/>
              </a:solidFill>
              <a:latin typeface="微软雅黑" panose="020B0503020204020204" pitchFamily="34" charset="-122"/>
              <a:ea typeface="微软雅黑" panose="020B0503020204020204" pitchFamily="34" charset="-122"/>
            </a:endParaRPr>
          </a:p>
          <a:p>
            <a:pPr algn="l" fontAlgn="base"/>
            <a:r>
              <a:rPr lang="zh-CN" altLang="en-US" sz="1600" noProof="1">
                <a:solidFill>
                  <a:schemeClr val="bg1"/>
                </a:solidFill>
                <a:latin typeface="微软雅黑" panose="020B0503020204020204" pitchFamily="34" charset="-122"/>
                <a:ea typeface="微软雅黑" panose="020B0503020204020204" pitchFamily="34" charset="-122"/>
              </a:rPr>
              <a:t>中方投资者、外方投资者；具体内容包括：基本情况、财务实力、行业经验和海外投资经验等。</a:t>
            </a:r>
            <a:endParaRPr lang="zh-CN" altLang="en-US" sz="1600" noProof="1">
              <a:solidFill>
                <a:schemeClr val="bg1"/>
              </a:solidFill>
              <a:latin typeface="微软雅黑" panose="020B0503020204020204" pitchFamily="34" charset="-122"/>
              <a:ea typeface="微软雅黑" panose="020B0503020204020204" pitchFamily="34" charset="-122"/>
            </a:endParaRPr>
          </a:p>
          <a:p>
            <a:pPr algn="l" fontAlgn="base"/>
            <a:endParaRPr lang="zh-CN" altLang="en-US" sz="1600" noProof="1">
              <a:solidFill>
                <a:schemeClr val="bg1"/>
              </a:solidFill>
              <a:latin typeface="微软雅黑" panose="020B0503020204020204" pitchFamily="34" charset="-122"/>
              <a:ea typeface="微软雅黑" panose="020B0503020204020204" pitchFamily="34" charset="-122"/>
            </a:endParaRPr>
          </a:p>
          <a:p>
            <a:pPr algn="l" fontAlgn="base"/>
            <a:endParaRPr lang="zh-CN" altLang="en-US" sz="1600" noProof="1">
              <a:solidFill>
                <a:schemeClr val="bg1"/>
              </a:solidFill>
              <a:latin typeface="微软雅黑" panose="020B0503020204020204" pitchFamily="34" charset="-122"/>
              <a:ea typeface="微软雅黑" panose="020B0503020204020204" pitchFamily="34" charset="-122"/>
            </a:endParaRPr>
          </a:p>
          <a:p>
            <a:pPr algn="l" fontAlgn="base"/>
            <a:endParaRPr lang="zh-CN" altLang="en-US" sz="1600" noProof="1">
              <a:solidFill>
                <a:schemeClr val="bg1"/>
              </a:solidFill>
              <a:latin typeface="微软雅黑" panose="020B0503020204020204" pitchFamily="34" charset="-122"/>
              <a:ea typeface="微软雅黑" panose="020B0503020204020204" pitchFamily="34" charset="-122"/>
            </a:endParaRPr>
          </a:p>
          <a:p>
            <a:pPr algn="ctr" fontAlgn="base"/>
            <a:r>
              <a:rPr lang="zh-CN" altLang="en-US" sz="1600" b="1" noProof="1">
                <a:solidFill>
                  <a:schemeClr val="bg1"/>
                </a:solidFill>
                <a:latin typeface="微软雅黑" panose="020B0503020204020204" pitchFamily="34" charset="-122"/>
                <a:ea typeface="微软雅黑" panose="020B0503020204020204" pitchFamily="34" charset="-122"/>
              </a:rPr>
              <a:t>评审要点</a:t>
            </a:r>
            <a:endParaRPr lang="zh-CN" altLang="en-US" sz="1600" b="1" noProof="1">
              <a:solidFill>
                <a:schemeClr val="bg1"/>
              </a:solidFill>
              <a:latin typeface="微软雅黑" panose="020B0503020204020204" pitchFamily="34" charset="-122"/>
              <a:ea typeface="微软雅黑" panose="020B0503020204020204" pitchFamily="34" charset="-122"/>
            </a:endParaRPr>
          </a:p>
          <a:p>
            <a:pPr algn="l" fontAlgn="base"/>
            <a:r>
              <a:rPr lang="zh-CN" altLang="en-US" sz="1600" noProof="1">
                <a:solidFill>
                  <a:schemeClr val="bg1"/>
                </a:solidFill>
                <a:latin typeface="微软雅黑" panose="020B0503020204020204" pitchFamily="34" charset="-122"/>
                <a:ea typeface="微软雅黑" panose="020B0503020204020204" pitchFamily="34" charset="-122"/>
              </a:rPr>
              <a:t>资质优良、经验丰富的投资者，更具备风险防控的意识和能力。</a:t>
            </a:r>
            <a:endParaRPr lang="zh-CN" altLang="en-US" sz="1600" noProof="1">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3773193" y="2422314"/>
            <a:ext cx="2164080" cy="3918373"/>
          </a:xfrm>
          <a:prstGeom prst="rect">
            <a:avLst/>
          </a:prstGeom>
          <a:noFill/>
          <a:ln w="28575"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t" anchorCtr="0" forceAA="0" compatLnSpc="1">
            <a:noAutofit/>
          </a:bodyPr>
          <a:lstStyle/>
          <a:p>
            <a:pPr lvl="0" algn="ctr" fontAlgn="base">
              <a:buClrTx/>
              <a:buSzTx/>
              <a:buFontTx/>
            </a:pPr>
            <a:r>
              <a:rPr lang="zh-CN" altLang="en-US" sz="1600" b="1">
                <a:solidFill>
                  <a:schemeClr val="bg1"/>
                </a:solidFill>
                <a:latin typeface="微软雅黑" panose="020B0503020204020204" pitchFamily="34" charset="-122"/>
                <a:ea typeface="微软雅黑" panose="020B0503020204020204" pitchFamily="34" charset="-122"/>
                <a:sym typeface="+mn-ea"/>
              </a:rPr>
              <a:t>评审内容</a:t>
            </a:r>
            <a:endParaRPr lang="zh-CN" altLang="en-US" sz="1600" b="1">
              <a:solidFill>
                <a:schemeClr val="bg1"/>
              </a:solidFill>
              <a:latin typeface="微软雅黑" panose="020B0503020204020204" pitchFamily="34" charset="-122"/>
              <a:ea typeface="微软雅黑" panose="020B0503020204020204" pitchFamily="34" charset="-122"/>
              <a:sym typeface="+mn-ea"/>
            </a:endParaRPr>
          </a:p>
          <a:p>
            <a:pPr lvl="0" algn="l" fontAlgn="base">
              <a:buClrTx/>
              <a:buSzTx/>
              <a:buFontTx/>
            </a:pPr>
            <a:r>
              <a:rPr lang="zh-CN" altLang="en-US" sz="1600">
                <a:solidFill>
                  <a:schemeClr val="bg1"/>
                </a:solidFill>
                <a:latin typeface="微软雅黑" panose="020B0503020204020204" pitchFamily="34" charset="-122"/>
                <a:ea typeface="微软雅黑" panose="020B0503020204020204" pitchFamily="34" charset="-122"/>
                <a:sym typeface="+mn-ea"/>
              </a:rPr>
              <a:t>原材料来源和项目产品介绍，产品供需情况，市场价格趋势，销售渠道和意向，竞争对手情况等。</a:t>
            </a:r>
            <a:endParaRPr lang="zh-CN" altLang="en-US" sz="1600">
              <a:solidFill>
                <a:schemeClr val="bg1"/>
              </a:solidFill>
              <a:latin typeface="微软雅黑" panose="020B0503020204020204" pitchFamily="34" charset="-122"/>
              <a:ea typeface="微软雅黑" panose="020B0503020204020204" pitchFamily="34" charset="-122"/>
              <a:sym typeface="+mn-ea"/>
            </a:endParaRPr>
          </a:p>
          <a:p>
            <a:pPr lvl="0" algn="l" fontAlgn="base">
              <a:buClrTx/>
              <a:buSzTx/>
              <a:buFontTx/>
            </a:pPr>
            <a:endParaRPr lang="zh-CN" altLang="en-US" sz="1600">
              <a:solidFill>
                <a:schemeClr val="bg1"/>
              </a:solidFill>
              <a:latin typeface="微软雅黑" panose="020B0503020204020204" pitchFamily="34" charset="-122"/>
              <a:ea typeface="微软雅黑" panose="020B0503020204020204" pitchFamily="34" charset="-122"/>
              <a:sym typeface="+mn-ea"/>
            </a:endParaRPr>
          </a:p>
          <a:p>
            <a:pPr lvl="0" algn="l" fontAlgn="base">
              <a:buClrTx/>
              <a:buSzTx/>
              <a:buFontTx/>
            </a:pPr>
            <a:endParaRPr lang="zh-CN" altLang="en-US" sz="1600">
              <a:solidFill>
                <a:schemeClr val="bg1"/>
              </a:solidFill>
              <a:latin typeface="微软雅黑" panose="020B0503020204020204" pitchFamily="34" charset="-122"/>
              <a:ea typeface="微软雅黑" panose="020B0503020204020204" pitchFamily="34" charset="-122"/>
              <a:sym typeface="+mn-ea"/>
            </a:endParaRPr>
          </a:p>
          <a:p>
            <a:pPr lvl="0" algn="l" fontAlgn="base">
              <a:buClrTx/>
              <a:buSzTx/>
              <a:buFontTx/>
            </a:pPr>
            <a:endParaRPr lang="zh-CN" altLang="en-US" sz="1600" b="1">
              <a:solidFill>
                <a:schemeClr val="bg1"/>
              </a:solidFill>
              <a:latin typeface="微软雅黑" panose="020B0503020204020204" pitchFamily="34" charset="-122"/>
              <a:ea typeface="微软雅黑" panose="020B0503020204020204" pitchFamily="34" charset="-122"/>
              <a:sym typeface="+mn-ea"/>
            </a:endParaRPr>
          </a:p>
          <a:p>
            <a:pPr lvl="0" algn="ctr" fontAlgn="base">
              <a:buClrTx/>
              <a:buSzTx/>
              <a:buFontTx/>
            </a:pPr>
            <a:r>
              <a:rPr lang="zh-CN" altLang="en-US" sz="1600" b="1">
                <a:solidFill>
                  <a:schemeClr val="bg1"/>
                </a:solidFill>
                <a:latin typeface="微软雅黑" panose="020B0503020204020204" pitchFamily="34" charset="-122"/>
                <a:ea typeface="微软雅黑" panose="020B0503020204020204" pitchFamily="34" charset="-122"/>
                <a:sym typeface="+mn-ea"/>
              </a:rPr>
              <a:t>评审要点</a:t>
            </a:r>
            <a:endParaRPr lang="zh-CN" altLang="en-US" sz="1600" b="1">
              <a:solidFill>
                <a:schemeClr val="bg1"/>
              </a:solidFill>
              <a:latin typeface="微软雅黑" panose="020B0503020204020204" pitchFamily="34" charset="-122"/>
              <a:ea typeface="微软雅黑" panose="020B0503020204020204" pitchFamily="34" charset="-122"/>
              <a:sym typeface="+mn-ea"/>
            </a:endParaRPr>
          </a:p>
          <a:p>
            <a:pPr lvl="0" algn="l" fontAlgn="base">
              <a:buClrTx/>
              <a:buSzTx/>
              <a:buFontTx/>
            </a:pPr>
            <a:r>
              <a:rPr lang="zh-CN" altLang="en-US" sz="1600">
                <a:solidFill>
                  <a:schemeClr val="bg1"/>
                </a:solidFill>
                <a:latin typeface="微软雅黑" panose="020B0503020204020204" pitchFamily="34" charset="-122"/>
                <a:ea typeface="微软雅黑" panose="020B0503020204020204" pitchFamily="34" charset="-122"/>
                <a:sym typeface="+mn-ea"/>
              </a:rPr>
              <a:t>项目市场可行性是项目实施的基础。</a:t>
            </a:r>
            <a:endParaRPr lang="zh-CN" altLang="en-US" sz="1600">
              <a:solidFill>
                <a:schemeClr val="bg1"/>
              </a:solidFill>
              <a:latin typeface="微软雅黑" panose="020B0503020204020204" pitchFamily="34" charset="-122"/>
              <a:ea typeface="微软雅黑" panose="020B0503020204020204" pitchFamily="34" charset="-122"/>
              <a:sym typeface="+mn-ea"/>
            </a:endParaRPr>
          </a:p>
        </p:txBody>
      </p:sp>
      <p:sp>
        <p:nvSpPr>
          <p:cNvPr id="27" name="矩形 26"/>
          <p:cNvSpPr/>
          <p:nvPr/>
        </p:nvSpPr>
        <p:spPr>
          <a:xfrm>
            <a:off x="6266002" y="2422314"/>
            <a:ext cx="2164927" cy="3918373"/>
          </a:xfrm>
          <a:prstGeom prst="rect">
            <a:avLst/>
          </a:prstGeom>
          <a:noFill/>
          <a:ln w="28575"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t" anchorCtr="0" forceAA="0" compatLnSpc="1">
            <a:noAutofit/>
          </a:bodyPr>
          <a:lstStyle/>
          <a:p>
            <a:pPr lvl="0" algn="ctr" fontAlgn="base">
              <a:buClrTx/>
              <a:buSzTx/>
              <a:buFontTx/>
            </a:pPr>
            <a:r>
              <a:rPr lang="zh-CN" altLang="en-US" sz="1600" b="1">
                <a:solidFill>
                  <a:schemeClr val="bg1"/>
                </a:solidFill>
                <a:latin typeface="微软雅黑" panose="020B0503020204020204" pitchFamily="34" charset="-122"/>
                <a:ea typeface="微软雅黑" panose="020B0503020204020204" pitchFamily="34" charset="-122"/>
                <a:sym typeface="+mn-ea"/>
              </a:rPr>
              <a:t>评审内容</a:t>
            </a:r>
            <a:endParaRPr lang="zh-CN" altLang="en-US" sz="1600" b="1">
              <a:solidFill>
                <a:schemeClr val="bg1"/>
              </a:solidFill>
              <a:latin typeface="微软雅黑" panose="020B0503020204020204" pitchFamily="34" charset="-122"/>
              <a:ea typeface="微软雅黑" panose="020B0503020204020204" pitchFamily="34" charset="-122"/>
              <a:sym typeface="+mn-ea"/>
            </a:endParaRPr>
          </a:p>
          <a:p>
            <a:pPr lvl="0" algn="l" fontAlgn="base">
              <a:buClrTx/>
              <a:buSzTx/>
              <a:buFontTx/>
            </a:pPr>
            <a:r>
              <a:rPr lang="zh-CN" altLang="en-US" sz="1600">
                <a:solidFill>
                  <a:schemeClr val="bg1"/>
                </a:solidFill>
                <a:latin typeface="微软雅黑" panose="020B0503020204020204" pitchFamily="34" charset="-122"/>
                <a:ea typeface="微软雅黑" panose="020B0503020204020204" pitchFamily="34" charset="-122"/>
                <a:sym typeface="+mn-ea"/>
              </a:rPr>
              <a:t>主要工艺评价和配套条件设施；项目内部收益率、投资回收期、敏感性分析；项目可研可参考性以及项目的盈利性、抗风险能力</a:t>
            </a:r>
            <a:endParaRPr lang="zh-CN" altLang="en-US" sz="1600">
              <a:solidFill>
                <a:schemeClr val="bg1"/>
              </a:solidFill>
              <a:latin typeface="微软雅黑" panose="020B0503020204020204" pitchFamily="34" charset="-122"/>
              <a:ea typeface="微软雅黑" panose="020B0503020204020204" pitchFamily="34" charset="-122"/>
              <a:sym typeface="+mn-ea"/>
            </a:endParaRPr>
          </a:p>
          <a:p>
            <a:pPr lvl="0" algn="l" fontAlgn="base">
              <a:buClrTx/>
              <a:buSzTx/>
              <a:buFontTx/>
            </a:pPr>
            <a:endParaRPr lang="zh-CN" altLang="en-US" sz="1600" b="1">
              <a:solidFill>
                <a:schemeClr val="bg1"/>
              </a:solidFill>
              <a:latin typeface="微软雅黑" panose="020B0503020204020204" pitchFamily="34" charset="-122"/>
              <a:ea typeface="微软雅黑" panose="020B0503020204020204" pitchFamily="34" charset="-122"/>
              <a:sym typeface="+mn-ea"/>
            </a:endParaRPr>
          </a:p>
          <a:p>
            <a:pPr lvl="0" algn="ctr" fontAlgn="base">
              <a:buClrTx/>
              <a:buSzTx/>
              <a:buFontTx/>
            </a:pPr>
            <a:r>
              <a:rPr lang="zh-CN" altLang="en-US" sz="1600" b="1">
                <a:solidFill>
                  <a:schemeClr val="bg1"/>
                </a:solidFill>
                <a:latin typeface="微软雅黑" panose="020B0503020204020204" pitchFamily="34" charset="-122"/>
                <a:ea typeface="微软雅黑" panose="020B0503020204020204" pitchFamily="34" charset="-122"/>
                <a:sym typeface="+mn-ea"/>
              </a:rPr>
              <a:t>评审要点</a:t>
            </a:r>
            <a:endParaRPr lang="zh-CN" altLang="en-US" sz="1600" b="1">
              <a:solidFill>
                <a:schemeClr val="bg1"/>
              </a:solidFill>
              <a:latin typeface="微软雅黑" panose="020B0503020204020204" pitchFamily="34" charset="-122"/>
              <a:ea typeface="微软雅黑" panose="020B0503020204020204" pitchFamily="34" charset="-122"/>
              <a:sym typeface="+mn-ea"/>
            </a:endParaRPr>
          </a:p>
          <a:p>
            <a:pPr lvl="0" algn="l" fontAlgn="base">
              <a:buClrTx/>
              <a:buSzTx/>
              <a:buFontTx/>
            </a:pPr>
            <a:r>
              <a:rPr lang="zh-CN" altLang="en-US" sz="1600">
                <a:solidFill>
                  <a:schemeClr val="bg1"/>
                </a:solidFill>
                <a:latin typeface="微软雅黑" panose="020B0503020204020204" pitchFamily="34" charset="-122"/>
                <a:ea typeface="微软雅黑" panose="020B0503020204020204" pitchFamily="34" charset="-122"/>
                <a:sym typeface="+mn-ea"/>
              </a:rPr>
              <a:t>经济可行反映了项目的合理性。经济效益太好或太差，都是风险信号。</a:t>
            </a:r>
            <a:endParaRPr lang="zh-CN" altLang="en-US" sz="160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8844902" y="2422314"/>
            <a:ext cx="2166620" cy="3918373"/>
          </a:xfrm>
          <a:prstGeom prst="rect">
            <a:avLst/>
          </a:prstGeom>
          <a:noFill/>
          <a:ln w="28575"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base">
              <a:buClrTx/>
              <a:buSzTx/>
              <a:buFontTx/>
            </a:pPr>
            <a:r>
              <a:rPr lang="zh-CN" altLang="en-US" sz="1600" b="1">
                <a:solidFill>
                  <a:schemeClr val="bg1"/>
                </a:solidFill>
                <a:latin typeface="微软雅黑" panose="020B0503020204020204" pitchFamily="34" charset="-122"/>
                <a:ea typeface="微软雅黑" panose="020B0503020204020204" pitchFamily="34" charset="-122"/>
                <a:sym typeface="+mn-ea"/>
              </a:rPr>
              <a:t>评审内容</a:t>
            </a:r>
            <a:endParaRPr lang="zh-CN" altLang="en-US" sz="1600" b="1">
              <a:solidFill>
                <a:schemeClr val="bg1"/>
              </a:solidFill>
              <a:latin typeface="微软雅黑" panose="020B0503020204020204" pitchFamily="34" charset="-122"/>
              <a:ea typeface="微软雅黑" panose="020B0503020204020204" pitchFamily="34" charset="-122"/>
              <a:sym typeface="+mn-ea"/>
            </a:endParaRPr>
          </a:p>
          <a:p>
            <a:pPr lvl="0" algn="l" fontAlgn="base">
              <a:buClrTx/>
              <a:buSzTx/>
              <a:buFontTx/>
            </a:pPr>
            <a:r>
              <a:rPr lang="zh-CN" altLang="en-US" sz="1600">
                <a:solidFill>
                  <a:schemeClr val="bg1"/>
                </a:solidFill>
                <a:latin typeface="微软雅黑" panose="020B0503020204020204" pitchFamily="34" charset="-122"/>
                <a:ea typeface="微软雅黑" panose="020B0503020204020204" pitchFamily="34" charset="-122"/>
                <a:sym typeface="+mn-ea"/>
              </a:rPr>
              <a:t>环保措施、环评报告（出具单位等）、环评批复情况；社会影响（包括但不限于税收、经济效益、就业、当地社会贡献、移民安置等）。</a:t>
            </a:r>
            <a:endParaRPr lang="zh-CN" altLang="en-US" sz="1600" b="1">
              <a:solidFill>
                <a:schemeClr val="bg1"/>
              </a:solidFill>
              <a:latin typeface="微软雅黑" panose="020B0503020204020204" pitchFamily="34" charset="-122"/>
              <a:ea typeface="微软雅黑" panose="020B0503020204020204" pitchFamily="34" charset="-122"/>
              <a:sym typeface="+mn-ea"/>
            </a:endParaRPr>
          </a:p>
          <a:p>
            <a:pPr lvl="0" algn="l" fontAlgn="base">
              <a:buClrTx/>
              <a:buSzTx/>
              <a:buFontTx/>
            </a:pPr>
            <a:endParaRPr lang="zh-CN" altLang="en-US" sz="1600" b="1">
              <a:solidFill>
                <a:schemeClr val="bg1"/>
              </a:solidFill>
              <a:latin typeface="微软雅黑" panose="020B0503020204020204" pitchFamily="34" charset="-122"/>
              <a:ea typeface="微软雅黑" panose="020B0503020204020204" pitchFamily="34" charset="-122"/>
              <a:sym typeface="+mn-ea"/>
            </a:endParaRPr>
          </a:p>
          <a:p>
            <a:pPr lvl="0" algn="ctr" fontAlgn="base">
              <a:buClrTx/>
              <a:buSzTx/>
              <a:buFontTx/>
            </a:pPr>
            <a:r>
              <a:rPr lang="zh-CN" altLang="en-US" sz="1600" b="1">
                <a:solidFill>
                  <a:schemeClr val="bg1"/>
                </a:solidFill>
                <a:latin typeface="微软雅黑" panose="020B0503020204020204" pitchFamily="34" charset="-122"/>
                <a:ea typeface="微软雅黑" panose="020B0503020204020204" pitchFamily="34" charset="-122"/>
                <a:sym typeface="+mn-ea"/>
              </a:rPr>
              <a:t>评审要点</a:t>
            </a:r>
            <a:endParaRPr lang="zh-CN" altLang="en-US" sz="1600" b="1">
              <a:solidFill>
                <a:schemeClr val="bg1"/>
              </a:solidFill>
              <a:latin typeface="微软雅黑" panose="020B0503020204020204" pitchFamily="34" charset="-122"/>
              <a:ea typeface="微软雅黑" panose="020B0503020204020204" pitchFamily="34" charset="-122"/>
              <a:sym typeface="+mn-ea"/>
            </a:endParaRPr>
          </a:p>
          <a:p>
            <a:pPr lvl="0" algn="l" fontAlgn="base">
              <a:buClrTx/>
              <a:buSzTx/>
              <a:buFontTx/>
            </a:pPr>
            <a:r>
              <a:rPr lang="zh-CN" altLang="en-US" sz="1600">
                <a:solidFill>
                  <a:schemeClr val="bg1"/>
                </a:solidFill>
                <a:latin typeface="微软雅黑" panose="020B0503020204020204" pitchFamily="34" charset="-122"/>
                <a:ea typeface="微软雅黑" panose="020B0503020204020204" pitchFamily="34" charset="-122"/>
                <a:sym typeface="+mn-ea"/>
              </a:rPr>
              <a:t>《环评指引》，科学合理的环保措施和积极的社会影响，可以保证项目获得更多的政府和社会支持。</a:t>
            </a:r>
            <a:endParaRPr lang="zh-CN" altLang="en-US" sz="1600">
              <a:solidFill>
                <a:schemeClr val="bg1"/>
              </a:solidFill>
              <a:latin typeface="微软雅黑" panose="020B0503020204020204" pitchFamily="34" charset="-122"/>
              <a:ea typeface="微软雅黑" panose="020B0503020204020204" pitchFamily="34" charset="-122"/>
              <a:sym typeface="+mn-ea"/>
            </a:endParaRPr>
          </a:p>
        </p:txBody>
      </p:sp>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sp>
        <p:nvSpPr>
          <p:cNvPr id="2" name="文本框 1"/>
          <p:cNvSpPr txBox="1"/>
          <p:nvPr/>
        </p:nvSpPr>
        <p:spPr>
          <a:xfrm>
            <a:off x="1062355" y="252730"/>
            <a:ext cx="7575550" cy="694055"/>
          </a:xfrm>
          <a:prstGeom prst="rect">
            <a:avLst/>
          </a:prstGeom>
          <a:noFill/>
        </p:spPr>
        <p:txBody>
          <a:bodyPr wrap="square" rtlCol="0">
            <a:spAutoFit/>
          </a:bodyPr>
          <a:lstStyle/>
          <a:p>
            <a:pPr>
              <a:lnSpc>
                <a:spcPct val="140000"/>
              </a:lnSpc>
            </a:pP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项目险审核要点</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（海外投资保险视角）</a:t>
            </a:r>
            <a:endPar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7175" name="Text Box 11"/>
          <p:cNvSpPr txBox="1"/>
          <p:nvPr/>
        </p:nvSpPr>
        <p:spPr>
          <a:xfrm>
            <a:off x="1234758" y="1281748"/>
            <a:ext cx="3497262" cy="368300"/>
          </a:xfrm>
          <a:prstGeom prst="rect">
            <a:avLst/>
          </a:prstGeom>
          <a:noFill/>
          <a:ln w="9525">
            <a:noFill/>
          </a:ln>
        </p:spPr>
        <p:txBody>
          <a:bodyPr anchor="t" anchorCtr="0">
            <a:spAutoFit/>
            <a:scene3d>
              <a:camera prst="orthographicFront"/>
              <a:lightRig rig="threePt" dir="t"/>
            </a:scene3d>
          </a:bodyPr>
          <a:p>
            <a:r>
              <a:rPr lang="zh-CN" alt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微软雅黑" panose="020B0503020204020204" pitchFamily="34" charset="-122"/>
              </a:rPr>
              <a:t>商业风险</a:t>
            </a:r>
            <a:endParaRPr lang="zh-CN" alt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微软雅黑" panose="020B0503020204020204" pitchFamily="34" charset="-122"/>
            </a:endParaRPr>
          </a:p>
        </p:txBody>
      </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 name="文本框 20"/>
          <p:cNvSpPr txBox="1"/>
          <p:nvPr/>
        </p:nvSpPr>
        <p:spPr>
          <a:xfrm>
            <a:off x="3333750" y="1777048"/>
            <a:ext cx="4225925" cy="2861310"/>
          </a:xfrm>
          <a:prstGeom prst="rect">
            <a:avLst/>
          </a:prstGeom>
          <a:noFill/>
          <a:ln w="28575">
            <a:solidFill>
              <a:srgbClr val="92D050"/>
            </a:solidFill>
            <a:prstDash val="sysDash"/>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wrap="square">
            <a:spAutoFit/>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b="0" i="0" u="none" strike="noStrike" kern="1200" cap="none" spc="0" normalizeH="0" baseline="0" noProof="1">
                <a:ln>
                  <a:noFill/>
                </a:ln>
                <a:solidFill>
                  <a:schemeClr val="dk1"/>
                </a:solidFill>
                <a:effectLst/>
                <a:uLnTx/>
                <a:uFillTx/>
                <a:latin typeface="微软雅黑" panose="020B0503020204020204" pitchFamily="34" charset="-122"/>
                <a:ea typeface="微软雅黑" panose="020B0503020204020204" pitchFamily="34" charset="-122"/>
                <a:cs typeface="+mn-cs"/>
              </a:rPr>
              <a:t>                                                                 </a:t>
            </a:r>
            <a:endParaRPr kumimoji="0" lang="en-US" altLang="zh-CN" b="0" i="0" u="none" strike="noStrike" kern="1200" cap="none" spc="0" normalizeH="0" baseline="0" noProof="1">
              <a:ln>
                <a:noFill/>
              </a:ln>
              <a:solidFill>
                <a:schemeClr val="dk1"/>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b="0" i="0" u="none" strike="noStrike" kern="1200" cap="none" spc="0" normalizeH="0" baseline="0" noProof="1">
              <a:ln>
                <a:noFill/>
              </a:ln>
              <a:solidFill>
                <a:schemeClr val="dk1"/>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b="0" i="0" u="none" strike="noStrike" kern="1200" cap="none" spc="0" normalizeH="0" baseline="0" noProof="1">
              <a:ln>
                <a:noFill/>
              </a:ln>
              <a:solidFill>
                <a:schemeClr val="dk1"/>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b="0" i="0" u="none" strike="noStrike" kern="1200" cap="none" spc="0" normalizeH="0" baseline="0" noProof="1">
              <a:ln>
                <a:noFill/>
              </a:ln>
              <a:solidFill>
                <a:schemeClr val="dk1"/>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b="0" i="0" u="none" strike="noStrike" kern="1200" cap="none" spc="0" normalizeH="0" baseline="0" noProof="1">
              <a:ln>
                <a:noFill/>
              </a:ln>
              <a:solidFill>
                <a:schemeClr val="dk1"/>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b="0" i="0" u="none" strike="noStrike" kern="1200" cap="none" spc="0" normalizeH="0" baseline="0" noProof="1">
              <a:ln>
                <a:noFill/>
              </a:ln>
              <a:solidFill>
                <a:schemeClr val="dk1"/>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b="0" i="0" u="none" strike="noStrike" kern="1200" cap="none" spc="0" normalizeH="0" baseline="0" noProof="1">
              <a:ln>
                <a:noFill/>
              </a:ln>
              <a:solidFill>
                <a:schemeClr val="dk1"/>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b="0" i="0" u="none" strike="noStrike" kern="1200" cap="none" spc="0" normalizeH="0" baseline="0" noProof="1">
              <a:ln>
                <a:noFill/>
              </a:ln>
              <a:solidFill>
                <a:schemeClr val="dk1"/>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b="0" i="0" u="none" strike="noStrike" kern="1200" cap="none" spc="0" normalizeH="0" baseline="0" noProof="1">
                <a:ln>
                  <a:noFill/>
                </a:ln>
                <a:solidFill>
                  <a:schemeClr val="dk1"/>
                </a:solidFill>
                <a:effectLst/>
                <a:uLnTx/>
                <a:uFillTx/>
                <a:latin typeface="微软雅黑" panose="020B0503020204020204" pitchFamily="34" charset="-122"/>
                <a:ea typeface="微软雅黑" panose="020B0503020204020204" pitchFamily="34" charset="-122"/>
                <a:cs typeface="+mn-cs"/>
              </a:rPr>
              <a:t>                                                 </a:t>
            </a:r>
            <a:r>
              <a:rPr kumimoji="0" lang="zh-CN" altLang="en-US" b="1" i="0" u="none" strike="noStrike" kern="1200" cap="none" spc="0" normalizeH="0" baseline="0" noProof="1">
                <a:ln>
                  <a:noFill/>
                </a:ln>
                <a:solidFill>
                  <a:srgbClr val="70AD47"/>
                </a:solidFill>
                <a:effectLst/>
                <a:uLnTx/>
                <a:uFillTx/>
                <a:latin typeface="微软雅黑" panose="020B0503020204020204" pitchFamily="34" charset="-122"/>
                <a:ea typeface="微软雅黑" panose="020B0503020204020204" pitchFamily="34" charset="-122"/>
                <a:cs typeface="+mn-cs"/>
              </a:rPr>
              <a:t>      </a:t>
            </a:r>
            <a:endParaRPr kumimoji="0" lang="zh-CN" altLang="en-US" b="1" i="0" u="none" strike="noStrike" kern="1200" cap="none" spc="0" normalizeH="0" baseline="0" noProof="1">
              <a:ln>
                <a:noFill/>
              </a:ln>
              <a:solidFill>
                <a:srgbClr val="70AD47"/>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b="1" i="0" u="none" strike="noStrike" kern="1200" cap="none" spc="0" normalizeH="0" baseline="0" noProof="1">
              <a:ln>
                <a:noFill/>
              </a:ln>
              <a:solidFill>
                <a:srgbClr val="70AD47"/>
              </a:solidFill>
              <a:effectLst/>
              <a:uLnTx/>
              <a:uFillTx/>
              <a:latin typeface="微软雅黑" panose="020B0503020204020204" pitchFamily="34" charset="-122"/>
              <a:ea typeface="微软雅黑" panose="020B0503020204020204" pitchFamily="34" charset="-122"/>
              <a:cs typeface="+mn-cs"/>
            </a:endParaRPr>
          </a:p>
        </p:txBody>
      </p:sp>
      <p:pic>
        <p:nvPicPr>
          <p:cNvPr id="21513" name="Picture 10" descr="未标题-1"/>
          <p:cNvPicPr>
            <a:picLocks noChangeAspect="1"/>
          </p:cNvPicPr>
          <p:nvPr/>
        </p:nvPicPr>
        <p:blipFill>
          <a:blip r:embed="rId1"/>
          <a:srcRect r="84792" b="-650"/>
          <a:stretch>
            <a:fillRect/>
          </a:stretch>
        </p:blipFill>
        <p:spPr>
          <a:xfrm>
            <a:off x="11139488" y="203200"/>
            <a:ext cx="684212" cy="684213"/>
          </a:xfrm>
          <a:prstGeom prst="rect">
            <a:avLst/>
          </a:prstGeom>
          <a:noFill/>
          <a:ln w="9525">
            <a:noFill/>
          </a:ln>
        </p:spPr>
      </p:pic>
      <p:grpSp>
        <p:nvGrpSpPr>
          <p:cNvPr id="21514" name="组合 8202"/>
          <p:cNvGrpSpPr/>
          <p:nvPr/>
        </p:nvGrpSpPr>
        <p:grpSpPr>
          <a:xfrm>
            <a:off x="3651250" y="1919923"/>
            <a:ext cx="1765300" cy="647700"/>
            <a:chOff x="0" y="0"/>
            <a:chExt cx="2636" cy="1020"/>
          </a:xfrm>
        </p:grpSpPr>
        <p:sp>
          <p:nvSpPr>
            <p:cNvPr id="21515" name="AutoShape 13"/>
            <p:cNvSpPr/>
            <p:nvPr/>
          </p:nvSpPr>
          <p:spPr>
            <a:xfrm>
              <a:off x="0" y="0"/>
              <a:ext cx="2636" cy="1021"/>
            </a:xfrm>
            <a:prstGeom prst="roundRect">
              <a:avLst>
                <a:gd name="adj" fmla="val 11921"/>
              </a:avLst>
            </a:prstGeom>
            <a:gradFill rotWithShape="0">
              <a:gsLst>
                <a:gs pos="0">
                  <a:schemeClr val="accent1"/>
                </a:gs>
                <a:gs pos="100000">
                  <a:srgbClr val="243B57"/>
                </a:gs>
              </a:gsLst>
              <a:lin ang="5400000" scaled="1"/>
              <a:tileRect/>
            </a:gradFill>
            <a:ln w="25400" cap="flat" cmpd="sng">
              <a:solidFill>
                <a:srgbClr val="FEFEFE"/>
              </a:solidFill>
              <a:prstDash val="solid"/>
              <a:round/>
              <a:headEnd type="none" w="med" len="med"/>
              <a:tailEnd type="none" w="med" len="med"/>
            </a:ln>
            <a:effectLst>
              <a:outerShdw dist="53882" dir="2699999" algn="ctr" rotWithShape="0">
                <a:srgbClr val="000000">
                  <a:alpha val="50000"/>
                </a:srgbClr>
              </a:outerShdw>
            </a:effectLst>
          </p:spPr>
          <p:txBody>
            <a:bodyPr wrap="none" anchor="ctr" anchorCtr="0"/>
            <a:p>
              <a:pPr algn="ctr"/>
              <a:endParaRPr lang="zh-CN" altLang="en-US" dirty="0">
                <a:latin typeface="微软雅黑" panose="020B0503020204020204" pitchFamily="34" charset="-122"/>
                <a:ea typeface="微软雅黑" panose="020B0503020204020204" pitchFamily="34" charset="-122"/>
              </a:endParaRPr>
            </a:p>
          </p:txBody>
        </p:sp>
        <p:sp>
          <p:nvSpPr>
            <p:cNvPr id="21516" name="Rectangle 5"/>
            <p:cNvSpPr/>
            <p:nvPr/>
          </p:nvSpPr>
          <p:spPr>
            <a:xfrm>
              <a:off x="273" y="206"/>
              <a:ext cx="2197" cy="665"/>
            </a:xfrm>
            <a:prstGeom prst="rect">
              <a:avLst/>
            </a:prstGeom>
            <a:noFill/>
            <a:ln w="9525">
              <a:noFill/>
            </a:ln>
          </p:spPr>
          <p:txBody>
            <a:bodyPr wrap="none" lIns="90216" tIns="45107" rIns="90216" bIns="45107" anchor="ctr" anchorCtr="0"/>
            <a:p>
              <a:pPr algn="ctr" defTabSz="895350" eaLnBrk="0" hangingPunct="0"/>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营业机构</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1517" name="Line 10"/>
          <p:cNvSpPr/>
          <p:nvPr/>
        </p:nvSpPr>
        <p:spPr>
          <a:xfrm rot="5400000" flipH="1">
            <a:off x="4352925" y="2747010"/>
            <a:ext cx="360363" cy="1588"/>
          </a:xfrm>
          <a:prstGeom prst="line">
            <a:avLst/>
          </a:prstGeom>
          <a:ln w="38100" cap="flat" cmpd="sng">
            <a:solidFill>
              <a:schemeClr val="bg1"/>
            </a:solidFill>
            <a:prstDash val="solid"/>
            <a:round/>
            <a:headEnd type="triangle" w="med" len="med"/>
            <a:tailEnd type="none" w="med" len="med"/>
          </a:ln>
        </p:spPr>
      </p:sp>
      <p:grpSp>
        <p:nvGrpSpPr>
          <p:cNvPr id="21518" name="组合 8202"/>
          <p:cNvGrpSpPr/>
          <p:nvPr/>
        </p:nvGrpSpPr>
        <p:grpSpPr>
          <a:xfrm>
            <a:off x="3633788" y="2907348"/>
            <a:ext cx="1765300" cy="647700"/>
            <a:chOff x="0" y="0"/>
            <a:chExt cx="2636" cy="1020"/>
          </a:xfrm>
        </p:grpSpPr>
        <p:sp>
          <p:nvSpPr>
            <p:cNvPr id="21519" name="AutoShape 13"/>
            <p:cNvSpPr/>
            <p:nvPr/>
          </p:nvSpPr>
          <p:spPr>
            <a:xfrm>
              <a:off x="0" y="0"/>
              <a:ext cx="2636" cy="1021"/>
            </a:xfrm>
            <a:prstGeom prst="roundRect">
              <a:avLst>
                <a:gd name="adj" fmla="val 11921"/>
              </a:avLst>
            </a:prstGeom>
            <a:gradFill rotWithShape="0">
              <a:gsLst>
                <a:gs pos="0">
                  <a:schemeClr val="accent1"/>
                </a:gs>
                <a:gs pos="100000">
                  <a:srgbClr val="243B57"/>
                </a:gs>
              </a:gsLst>
              <a:lin ang="5400000" scaled="1"/>
              <a:tileRect/>
            </a:gradFill>
            <a:ln w="25400" cap="flat" cmpd="sng">
              <a:solidFill>
                <a:srgbClr val="FEFEFE"/>
              </a:solidFill>
              <a:prstDash val="solid"/>
              <a:round/>
              <a:headEnd type="none" w="med" len="med"/>
              <a:tailEnd type="none" w="med" len="med"/>
            </a:ln>
            <a:effectLst>
              <a:outerShdw dist="53882" dir="2699999" algn="ctr" rotWithShape="0">
                <a:srgbClr val="000000">
                  <a:alpha val="50000"/>
                </a:srgbClr>
              </a:outerShdw>
            </a:effectLst>
          </p:spPr>
          <p:txBody>
            <a:bodyPr wrap="none" anchor="ctr" anchorCtr="0"/>
            <a:p>
              <a:pPr algn="ctr"/>
              <a:endParaRPr lang="zh-CN" altLang="en-US" dirty="0">
                <a:latin typeface="微软雅黑" panose="020B0503020204020204" pitchFamily="34" charset="-122"/>
                <a:ea typeface="微软雅黑" panose="020B0503020204020204" pitchFamily="34" charset="-122"/>
              </a:endParaRPr>
            </a:p>
          </p:txBody>
        </p:sp>
        <p:sp>
          <p:nvSpPr>
            <p:cNvPr id="21520" name="Rectangle 5"/>
            <p:cNvSpPr/>
            <p:nvPr/>
          </p:nvSpPr>
          <p:spPr>
            <a:xfrm>
              <a:off x="273" y="206"/>
              <a:ext cx="2197" cy="665"/>
            </a:xfrm>
            <a:prstGeom prst="rect">
              <a:avLst/>
            </a:prstGeom>
            <a:noFill/>
            <a:ln w="9525">
              <a:noFill/>
            </a:ln>
          </p:spPr>
          <p:txBody>
            <a:bodyPr wrap="none" lIns="90216" tIns="45107" rIns="90216" bIns="45107" anchor="ctr" anchorCtr="0"/>
            <a:p>
              <a:pPr algn="ctr" defTabSz="895350" eaLnBrk="0" hangingPunct="0"/>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承保部门</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1521" name="Line 10"/>
          <p:cNvSpPr/>
          <p:nvPr/>
        </p:nvSpPr>
        <p:spPr>
          <a:xfrm rot="5400000" flipH="1">
            <a:off x="4337050" y="3734435"/>
            <a:ext cx="358775" cy="1588"/>
          </a:xfrm>
          <a:prstGeom prst="line">
            <a:avLst/>
          </a:prstGeom>
          <a:ln w="38100" cap="flat" cmpd="sng">
            <a:solidFill>
              <a:schemeClr val="bg1"/>
            </a:solidFill>
            <a:prstDash val="solid"/>
            <a:round/>
            <a:headEnd type="triangle" w="med" len="med"/>
            <a:tailEnd type="none" w="med" len="med"/>
          </a:ln>
        </p:spPr>
      </p:sp>
      <p:grpSp>
        <p:nvGrpSpPr>
          <p:cNvPr id="21522" name="组合 8202"/>
          <p:cNvGrpSpPr/>
          <p:nvPr/>
        </p:nvGrpSpPr>
        <p:grpSpPr>
          <a:xfrm>
            <a:off x="3617913" y="3896360"/>
            <a:ext cx="1765300" cy="647700"/>
            <a:chOff x="0" y="0"/>
            <a:chExt cx="2636" cy="1020"/>
          </a:xfrm>
        </p:grpSpPr>
        <p:sp>
          <p:nvSpPr>
            <p:cNvPr id="21523" name="AutoShape 13"/>
            <p:cNvSpPr/>
            <p:nvPr/>
          </p:nvSpPr>
          <p:spPr>
            <a:xfrm>
              <a:off x="0" y="0"/>
              <a:ext cx="2636" cy="1021"/>
            </a:xfrm>
            <a:prstGeom prst="roundRect">
              <a:avLst>
                <a:gd name="adj" fmla="val 11921"/>
              </a:avLst>
            </a:prstGeom>
            <a:gradFill rotWithShape="0">
              <a:gsLst>
                <a:gs pos="0">
                  <a:schemeClr val="accent1"/>
                </a:gs>
                <a:gs pos="100000">
                  <a:srgbClr val="243B57"/>
                </a:gs>
              </a:gsLst>
              <a:lin ang="5400000" scaled="1"/>
              <a:tileRect/>
            </a:gradFill>
            <a:ln w="25400" cap="flat" cmpd="sng">
              <a:solidFill>
                <a:srgbClr val="FEFEFE"/>
              </a:solidFill>
              <a:prstDash val="solid"/>
              <a:round/>
              <a:headEnd type="none" w="med" len="med"/>
              <a:tailEnd type="none" w="med" len="med"/>
            </a:ln>
            <a:effectLst>
              <a:outerShdw dist="53882" dir="2699999" algn="ctr" rotWithShape="0">
                <a:srgbClr val="000000">
                  <a:alpha val="50000"/>
                </a:srgbClr>
              </a:outerShdw>
            </a:effectLst>
          </p:spPr>
          <p:txBody>
            <a:bodyPr wrap="none" anchor="ctr" anchorCtr="0"/>
            <a:p>
              <a:pPr algn="ctr"/>
              <a:endParaRPr lang="zh-CN" altLang="en-US" dirty="0">
                <a:latin typeface="微软雅黑" panose="020B0503020204020204" pitchFamily="34" charset="-122"/>
                <a:ea typeface="微软雅黑" panose="020B0503020204020204" pitchFamily="34" charset="-122"/>
              </a:endParaRPr>
            </a:p>
          </p:txBody>
        </p:sp>
        <p:sp>
          <p:nvSpPr>
            <p:cNvPr id="21524" name="Rectangle 5"/>
            <p:cNvSpPr/>
            <p:nvPr/>
          </p:nvSpPr>
          <p:spPr>
            <a:xfrm>
              <a:off x="273" y="206"/>
              <a:ext cx="2197" cy="665"/>
            </a:xfrm>
            <a:prstGeom prst="rect">
              <a:avLst/>
            </a:prstGeom>
            <a:noFill/>
            <a:ln w="9525">
              <a:noFill/>
            </a:ln>
          </p:spPr>
          <p:txBody>
            <a:bodyPr wrap="none" lIns="90216" tIns="45107" rIns="90216" bIns="45107" anchor="ctr" anchorCtr="0"/>
            <a:p>
              <a:pPr algn="ctr" defTabSz="895350" eaLnBrk="0" hangingPunct="0"/>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公司业审会</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1525" name="Line 10"/>
          <p:cNvSpPr/>
          <p:nvPr/>
        </p:nvSpPr>
        <p:spPr>
          <a:xfrm rot="5400000" flipH="1">
            <a:off x="4337050" y="4739323"/>
            <a:ext cx="360363" cy="1587"/>
          </a:xfrm>
          <a:prstGeom prst="line">
            <a:avLst/>
          </a:prstGeom>
          <a:ln w="38100" cap="flat" cmpd="sng">
            <a:solidFill>
              <a:schemeClr val="bg1"/>
            </a:solidFill>
            <a:prstDash val="solid"/>
            <a:round/>
            <a:headEnd type="triangle" w="med" len="med"/>
            <a:tailEnd type="none" w="med" len="med"/>
          </a:ln>
        </p:spPr>
      </p:sp>
      <p:grpSp>
        <p:nvGrpSpPr>
          <p:cNvPr id="21526" name="组合 8202"/>
          <p:cNvGrpSpPr/>
          <p:nvPr/>
        </p:nvGrpSpPr>
        <p:grpSpPr>
          <a:xfrm>
            <a:off x="3617913" y="4899660"/>
            <a:ext cx="1765300" cy="647700"/>
            <a:chOff x="0" y="0"/>
            <a:chExt cx="2636" cy="1020"/>
          </a:xfrm>
        </p:grpSpPr>
        <p:sp>
          <p:nvSpPr>
            <p:cNvPr id="21527" name="AutoShape 13"/>
            <p:cNvSpPr/>
            <p:nvPr/>
          </p:nvSpPr>
          <p:spPr>
            <a:xfrm>
              <a:off x="0" y="0"/>
              <a:ext cx="2636" cy="1021"/>
            </a:xfrm>
            <a:prstGeom prst="roundRect">
              <a:avLst>
                <a:gd name="adj" fmla="val 11921"/>
              </a:avLst>
            </a:prstGeom>
            <a:gradFill rotWithShape="0">
              <a:gsLst>
                <a:gs pos="0">
                  <a:schemeClr val="accent1"/>
                </a:gs>
                <a:gs pos="100000">
                  <a:srgbClr val="243B57"/>
                </a:gs>
              </a:gsLst>
              <a:lin ang="5400000" scaled="1"/>
              <a:tileRect/>
            </a:gradFill>
            <a:ln w="25400" cap="flat" cmpd="sng">
              <a:solidFill>
                <a:srgbClr val="FEFEFE"/>
              </a:solidFill>
              <a:prstDash val="solid"/>
              <a:round/>
              <a:headEnd type="none" w="med" len="med"/>
              <a:tailEnd type="none" w="med" len="med"/>
            </a:ln>
            <a:effectLst>
              <a:outerShdw dist="53882" dir="2699999" algn="ctr" rotWithShape="0">
                <a:srgbClr val="000000">
                  <a:alpha val="50000"/>
                </a:srgbClr>
              </a:outerShdw>
            </a:effectLst>
          </p:spPr>
          <p:txBody>
            <a:bodyPr wrap="none" anchor="ctr" anchorCtr="0"/>
            <a:p>
              <a:pPr algn="ctr"/>
              <a:endParaRPr lang="zh-CN" altLang="en-US" dirty="0">
                <a:latin typeface="微软雅黑" panose="020B0503020204020204" pitchFamily="34" charset="-122"/>
                <a:ea typeface="微软雅黑" panose="020B0503020204020204" pitchFamily="34" charset="-122"/>
              </a:endParaRPr>
            </a:p>
          </p:txBody>
        </p:sp>
        <p:sp>
          <p:nvSpPr>
            <p:cNvPr id="21528" name="Rectangle 5"/>
            <p:cNvSpPr/>
            <p:nvPr/>
          </p:nvSpPr>
          <p:spPr>
            <a:xfrm>
              <a:off x="273" y="206"/>
              <a:ext cx="2197" cy="665"/>
            </a:xfrm>
            <a:prstGeom prst="rect">
              <a:avLst/>
            </a:prstGeom>
            <a:noFill/>
            <a:ln w="9525">
              <a:noFill/>
            </a:ln>
          </p:spPr>
          <p:txBody>
            <a:bodyPr wrap="none" lIns="90216" tIns="45107" rIns="90216" bIns="45107" anchor="ctr" anchorCtr="0"/>
            <a:p>
              <a:pPr algn="ctr" defTabSz="895350" eaLnBrk="0" hangingPunct="0"/>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公司领导</a:t>
              </a:r>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董事会</a:t>
              </a:r>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defTabSz="895350" eaLnBrk="0" hangingPunct="0"/>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政府部门</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1529" name="Text Box 11"/>
          <p:cNvSpPr txBox="1"/>
          <p:nvPr/>
        </p:nvSpPr>
        <p:spPr>
          <a:xfrm>
            <a:off x="6401118" y="2131060"/>
            <a:ext cx="525145" cy="2146300"/>
          </a:xfrm>
          <a:prstGeom prst="rect">
            <a:avLst/>
          </a:prstGeom>
          <a:noFill/>
          <a:ln w="9525">
            <a:noFill/>
          </a:ln>
        </p:spPr>
        <p:txBody>
          <a:bodyPr vert="eaVert" wrap="none" lIns="89592" tIns="44797" rIns="89592" bIns="44797" anchor="t" anchorCtr="0">
            <a:spAutoFit/>
          </a:bodyPr>
          <a:p>
            <a:pPr algn="ctr" defTabSz="895350">
              <a:lnSpc>
                <a:spcPct val="125000"/>
              </a:lnSpc>
              <a:spcBef>
                <a:spcPct val="20000"/>
              </a:spcBef>
              <a:buClr>
                <a:schemeClr val="tx2"/>
              </a:buClr>
              <a:buSzPct val="75000"/>
              <a:buFont typeface="Wingdings" panose="05000000000000000000" pitchFamily="2" charset="2"/>
            </a:pPr>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意向阶段（非必经）</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30" name="Text Box 11"/>
          <p:cNvSpPr txBox="1"/>
          <p:nvPr/>
        </p:nvSpPr>
        <p:spPr>
          <a:xfrm>
            <a:off x="7748905" y="3547110"/>
            <a:ext cx="525145" cy="1003300"/>
          </a:xfrm>
          <a:prstGeom prst="rect">
            <a:avLst/>
          </a:prstGeom>
          <a:noFill/>
          <a:ln w="9525">
            <a:noFill/>
          </a:ln>
        </p:spPr>
        <p:txBody>
          <a:bodyPr vert="eaVert" wrap="none" lIns="89592" tIns="44797" rIns="89592" bIns="44797" anchor="t" anchorCtr="0">
            <a:spAutoFit/>
          </a:bodyPr>
          <a:p>
            <a:pPr algn="ctr" defTabSz="895350">
              <a:lnSpc>
                <a:spcPct val="125000"/>
              </a:lnSpc>
              <a:spcBef>
                <a:spcPct val="20000"/>
              </a:spcBef>
              <a:buClr>
                <a:schemeClr val="tx2"/>
              </a:buClr>
              <a:buSzPct val="75000"/>
              <a:buFont typeface="Wingdings" panose="05000000000000000000" pitchFamily="2" charset="2"/>
            </a:pPr>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承保阶段</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1062355" y="252730"/>
            <a:ext cx="7748905" cy="694055"/>
          </a:xfrm>
          <a:prstGeom prst="rect">
            <a:avLst/>
          </a:prstGeom>
          <a:noFill/>
        </p:spPr>
        <p:txBody>
          <a:bodyPr wrap="square" rtlCol="0">
            <a:spAutoFit/>
          </a:bodyPr>
          <a:p>
            <a:pPr>
              <a:lnSpc>
                <a:spcPct val="140000"/>
              </a:lnSpc>
            </a:pP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项目</a:t>
            </a: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险</a:t>
            </a: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业务流程</a:t>
            </a:r>
            <a:endPar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pic>
        <p:nvPicPr>
          <p:cNvPr id="48" name="图片 47"/>
          <p:cNvPicPr>
            <a:picLocks noChangeAspect="1"/>
          </p:cNvPicPr>
          <p:nvPr/>
        </p:nvPicPr>
        <p:blipFill>
          <a:blip r:embed="rId2">
            <a:extLst>
              <a:ext uri="{BEBA8EAE-BF5A-486C-A8C5-ECC9F3942E4B}">
                <a14:imgProps xmlns:a14="http://schemas.microsoft.com/office/drawing/2010/main">
                  <a14:imgLayer r:embed="rId3">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sp>
        <p:nvSpPr>
          <p:cNvPr id="4" name="灯片编号占位符 5"/>
          <p:cNvSpPr txBox="1">
            <a:spLocks noGrp="1"/>
          </p:cNvSpPr>
          <p:nvPr/>
        </p:nvSpPr>
        <p:spPr>
          <a:xfrm>
            <a:off x="8737600" y="6464300"/>
            <a:ext cx="2844800" cy="257175"/>
          </a:xfrm>
          <a:prstGeom prst="rect">
            <a:avLst/>
          </a:prstGeom>
          <a:noFill/>
          <a:ln w="9525">
            <a:noFill/>
          </a:ln>
        </p:spPr>
        <p:txBody>
          <a:bodyPr anchor="t" anchorCtr="0"/>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spTree>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5410" y="1397000"/>
            <a:ext cx="11648440" cy="4064000"/>
            <a:chOff x="166" y="2200"/>
            <a:chExt cx="18344" cy="6400"/>
          </a:xfrm>
        </p:grpSpPr>
        <p:pic>
          <p:nvPicPr>
            <p:cNvPr id="10" name="图片 9" descr="C:\Users\user\Desktop\11-50-52-34-839234.jpg11-50-52-34-839234"/>
            <p:cNvPicPr>
              <a:picLocks noChangeAspect="1"/>
            </p:cNvPicPr>
            <p:nvPr/>
          </p:nvPicPr>
          <p:blipFill>
            <a:blip r:embed="rId1"/>
            <a:srcRect/>
            <a:stretch>
              <a:fillRect/>
            </a:stretch>
          </p:blipFill>
          <p:spPr>
            <a:xfrm>
              <a:off x="166" y="2200"/>
              <a:ext cx="8228" cy="6400"/>
            </a:xfrm>
            <a:prstGeom prst="rect">
              <a:avLst/>
            </a:prstGeom>
          </p:spPr>
        </p:pic>
        <p:pic>
          <p:nvPicPr>
            <p:cNvPr id="29" name="图片 28" descr="C:\Users\user\Desktop\11-50-52-34-839234.jpg11-50-52-34-839234"/>
            <p:cNvPicPr>
              <a:picLocks noChangeAspect="1"/>
            </p:cNvPicPr>
            <p:nvPr/>
          </p:nvPicPr>
          <p:blipFill>
            <a:blip r:embed="rId1">
              <a:lum bright="70000" contrast="-70000"/>
            </a:blip>
            <a:srcRect/>
            <a:stretch>
              <a:fillRect/>
            </a:stretch>
          </p:blipFill>
          <p:spPr>
            <a:xfrm>
              <a:off x="4422" y="2200"/>
              <a:ext cx="14089" cy="6400"/>
            </a:xfrm>
            <a:prstGeom prst="rect">
              <a:avLst/>
            </a:prstGeom>
          </p:spPr>
        </p:pic>
        <p:pic>
          <p:nvPicPr>
            <p:cNvPr id="30" name="图片 29" descr="C:\Users\user\Desktop\11-50-52-34-839234.jpg11-50-52-34-839234"/>
            <p:cNvPicPr>
              <a:picLocks noChangeAspect="1"/>
            </p:cNvPicPr>
            <p:nvPr/>
          </p:nvPicPr>
          <p:blipFill rotWithShape="1">
            <a:blip r:embed="rId1"/>
            <a:srcRect/>
            <a:stretch>
              <a:fillRect/>
            </a:stretch>
          </p:blipFill>
          <p:spPr>
            <a:xfrm>
              <a:off x="166" y="2200"/>
              <a:ext cx="8229" cy="6400"/>
            </a:xfrm>
            <a:prstGeom prst="parallelogram">
              <a:avLst/>
            </a:prstGeom>
          </p:spPr>
        </p:pic>
      </p:grpSp>
      <p:grpSp>
        <p:nvGrpSpPr>
          <p:cNvPr id="3" name="组合 2"/>
          <p:cNvGrpSpPr/>
          <p:nvPr/>
        </p:nvGrpSpPr>
        <p:grpSpPr>
          <a:xfrm>
            <a:off x="4538980" y="3115945"/>
            <a:ext cx="5631180" cy="592323"/>
            <a:chOff x="6720" y="3360"/>
            <a:chExt cx="9573" cy="933"/>
          </a:xfrm>
        </p:grpSpPr>
        <p:grpSp>
          <p:nvGrpSpPr>
            <p:cNvPr id="13" name="组合 12"/>
            <p:cNvGrpSpPr/>
            <p:nvPr/>
          </p:nvGrpSpPr>
          <p:grpSpPr>
            <a:xfrm>
              <a:off x="6720" y="3360"/>
              <a:ext cx="9573" cy="933"/>
              <a:chOff x="4267200" y="2133600"/>
              <a:chExt cx="6079067" cy="592667"/>
            </a:xfrm>
          </p:grpSpPr>
          <p:sp>
            <p:nvSpPr>
              <p:cNvPr id="12" name="平行四边形 11"/>
              <p:cNvSpPr/>
              <p:nvPr/>
            </p:nvSpPr>
            <p:spPr>
              <a:xfrm>
                <a:off x="4267200" y="2133600"/>
                <a:ext cx="5875867" cy="592667"/>
              </a:xfrm>
              <a:prstGeom prst="parallelogram">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平行四边形 30"/>
              <p:cNvSpPr/>
              <p:nvPr/>
            </p:nvSpPr>
            <p:spPr>
              <a:xfrm>
                <a:off x="4470400" y="2133600"/>
                <a:ext cx="5875867" cy="592667"/>
              </a:xfrm>
              <a:prstGeom prst="parallelogram">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16" name="组合 15"/>
            <p:cNvGrpSpPr/>
            <p:nvPr/>
          </p:nvGrpSpPr>
          <p:grpSpPr>
            <a:xfrm>
              <a:off x="7480" y="3415"/>
              <a:ext cx="8560" cy="850"/>
              <a:chOff x="4749800" y="2168323"/>
              <a:chExt cx="5435599" cy="539122"/>
            </a:xfrm>
          </p:grpSpPr>
          <p:sp>
            <p:nvSpPr>
              <p:cNvPr id="14" name="文本框 13"/>
              <p:cNvSpPr txBox="1"/>
              <p:nvPr/>
            </p:nvSpPr>
            <p:spPr>
              <a:xfrm>
                <a:off x="4749800" y="2168323"/>
                <a:ext cx="457200" cy="522780"/>
              </a:xfrm>
              <a:prstGeom prst="rect">
                <a:avLst/>
              </a:prstGeom>
              <a:noFill/>
            </p:spPr>
            <p:txBody>
              <a:bodyPr wrap="square" rtlCol="0">
                <a:spAutoFit/>
              </a:bodyPr>
              <a:lstStyle/>
              <a:p>
                <a:r>
                  <a:rPr kumimoji="1" lang="en-US" altLang="zh-CN" sz="2800" b="1" dirty="0">
                    <a:solidFill>
                      <a:schemeClr val="bg1"/>
                    </a:solidFill>
                    <a:latin typeface="微软雅黑" panose="020B0503020204020204" pitchFamily="34" charset="-122"/>
                    <a:ea typeface="微软雅黑" panose="020B0503020204020204" pitchFamily="34" charset="-122"/>
                  </a:rPr>
                  <a:t>4</a:t>
                </a:r>
                <a:endParaRPr kumimoji="1" lang="en-US" altLang="zh-CN" sz="2800" b="1" dirty="0">
                  <a:solidFill>
                    <a:schemeClr val="bg1"/>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5207000" y="2185685"/>
                <a:ext cx="4978399" cy="52176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sym typeface="+mn-ea"/>
                  </a:rPr>
                  <a:t>案例分享</a:t>
                </a:r>
                <a:endParaRPr lang="en-US" altLang="zh-CN" sz="2800" b="1" dirty="0">
                  <a:solidFill>
                    <a:srgbClr val="FFFFFF"/>
                  </a:solidFill>
                  <a:latin typeface="微软雅黑" panose="020B0503020204020204" pitchFamily="34" charset="-122"/>
                  <a:ea typeface="微软雅黑" panose="020B0503020204020204" pitchFamily="34" charset="-122"/>
                </a:endParaRPr>
              </a:p>
            </p:txBody>
          </p:sp>
        </p:grpSp>
      </p:grpSp>
      <p:grpSp>
        <p:nvGrpSpPr>
          <p:cNvPr id="47" name="组合 46"/>
          <p:cNvGrpSpPr/>
          <p:nvPr/>
        </p:nvGrpSpPr>
        <p:grpSpPr>
          <a:xfrm>
            <a:off x="440263" y="829734"/>
            <a:ext cx="2590803" cy="84667"/>
            <a:chOff x="440267" y="423333"/>
            <a:chExt cx="2590803" cy="84667"/>
          </a:xfrm>
        </p:grpSpPr>
        <p:sp>
          <p:nvSpPr>
            <p:cNvPr id="19" name="矩形 18"/>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46" name="直线连接符 45"/>
            <p:cNvCxnSpPr/>
            <p:nvPr/>
          </p:nvCxnSpPr>
          <p:spPr>
            <a:xfrm>
              <a:off x="440267" y="491067"/>
              <a:ext cx="2590803"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48" name="文本框 47"/>
          <p:cNvSpPr txBox="1"/>
          <p:nvPr/>
        </p:nvSpPr>
        <p:spPr>
          <a:xfrm>
            <a:off x="1320798" y="306514"/>
            <a:ext cx="1168402" cy="523220"/>
          </a:xfrm>
          <a:prstGeom prst="rect">
            <a:avLst/>
          </a:prstGeom>
          <a:noFill/>
        </p:spPr>
        <p:txBody>
          <a:bodyPr wrap="square" rtlCol="0">
            <a:spAutoFit/>
          </a:bodyPr>
          <a:lstStyle/>
          <a:p>
            <a:pPr algn="dist"/>
            <a:r>
              <a:rPr kumimoji="1" lang="zh-CN" altLang="en-US" sz="2800" b="1" dirty="0">
                <a:solidFill>
                  <a:schemeClr val="bg1"/>
                </a:solidFill>
                <a:latin typeface="微软雅黑" panose="020B0503020204020204" pitchFamily="34" charset="-122"/>
                <a:ea typeface="微软雅黑" panose="020B0503020204020204" pitchFamily="34" charset="-122"/>
              </a:rPr>
              <a:t>目录</a:t>
            </a:r>
            <a:endParaRPr kumimoji="1" lang="zh-CN" altLang="en-US" sz="2800" b="1" dirty="0">
              <a:solidFill>
                <a:schemeClr val="bg1"/>
              </a:solidFill>
              <a:latin typeface="微软雅黑" panose="020B0503020204020204" pitchFamily="34" charset="-122"/>
              <a:ea typeface="微软雅黑" panose="020B0503020204020204" pitchFamily="34" charset="-122"/>
            </a:endParaRPr>
          </a:p>
        </p:txBody>
      </p:sp>
      <p:pic>
        <p:nvPicPr>
          <p:cNvPr id="50" name="图片 49"/>
          <p:cNvPicPr>
            <a:picLocks noChangeAspect="1"/>
          </p:cNvPicPr>
          <p:nvPr/>
        </p:nvPicPr>
        <p:blipFill>
          <a:blip r:embed="rId2">
            <a:extLst>
              <a:ext uri="{BEBA8EAE-BF5A-486C-A8C5-ECC9F3942E4B}">
                <a14:imgProps xmlns:a14="http://schemas.microsoft.com/office/drawing/2010/main">
                  <a14:imgLayer r:embed="rId3">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507998" y="186268"/>
            <a:ext cx="575736" cy="575736"/>
          </a:xfrm>
          <a:prstGeom prst="rect">
            <a:avLst/>
          </a:prstGeom>
        </p:spPr>
      </p:pic>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1062355" y="252730"/>
            <a:ext cx="6087744" cy="630173"/>
          </a:xfrm>
          <a:prstGeom prst="rect">
            <a:avLst/>
          </a:prstGeom>
          <a:noFill/>
        </p:spPr>
        <p:txBody>
          <a:bodyPr wrap="square" rtlCol="0">
            <a:spAutoFit/>
          </a:bodyPr>
          <a:lstStyle/>
          <a:p>
            <a:pPr>
              <a:lnSpc>
                <a:spcPct val="140000"/>
              </a:lnSpc>
            </a:pP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缅甸制衣项目</a:t>
            </a:r>
            <a:r>
              <a:rPr lang="en-US" altLang="zh-CN"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a:t>
            </a: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海外投资股权保险</a:t>
            </a:r>
            <a:endPar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sp>
        <p:nvSpPr>
          <p:cNvPr id="15" name="文本框 1"/>
          <p:cNvSpPr txBox="1"/>
          <p:nvPr/>
        </p:nvSpPr>
        <p:spPr>
          <a:xfrm>
            <a:off x="995680" y="1383665"/>
            <a:ext cx="9880867" cy="5151538"/>
          </a:xfrm>
          <a:prstGeom prst="rect">
            <a:avLst/>
          </a:prstGeom>
          <a:noFill/>
          <a:ln w="9525">
            <a:noFill/>
          </a:ln>
        </p:spPr>
        <p:txBody>
          <a:bodyPr wrap="square" anchor="t">
            <a:spAutoFit/>
          </a:bodyPr>
          <a:lstStyle/>
          <a:p>
            <a:pPr lvl="0" algn="just">
              <a:lnSpc>
                <a:spcPct val="200000"/>
              </a:lnSpc>
              <a:buClrTx/>
              <a:buSzTx/>
              <a:buFont typeface="Wingdings" panose="05000000000000000000" pitchFamily="2" charset="2"/>
              <a:buChar char="Ø"/>
            </a:pPr>
            <a:r>
              <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业务年度：</a:t>
            </a:r>
            <a:r>
              <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2015年</a:t>
            </a:r>
            <a:endPar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lvl="0" algn="just">
              <a:lnSpc>
                <a:spcPct val="200000"/>
              </a:lnSpc>
              <a:buClrTx/>
              <a:buSzTx/>
              <a:buFont typeface="Wingdings" panose="05000000000000000000" pitchFamily="2" charset="2"/>
              <a:buChar char="Ø"/>
            </a:pPr>
            <a:r>
              <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投资方：</a:t>
            </a:r>
            <a:r>
              <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杭州百艺纺织有限公司</a:t>
            </a:r>
            <a:endPar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lvl="0" algn="just">
              <a:lnSpc>
                <a:spcPct val="200000"/>
              </a:lnSpc>
              <a:buClrTx/>
              <a:buSzTx/>
              <a:buFont typeface="Wingdings" panose="05000000000000000000" pitchFamily="2" charset="2"/>
              <a:buChar char="Ø"/>
            </a:pPr>
            <a:r>
              <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项目所在地：</a:t>
            </a:r>
            <a:r>
              <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缅甸仰光省莱达亚镇</a:t>
            </a:r>
            <a:endPar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lvl="0" algn="just">
              <a:lnSpc>
                <a:spcPct val="200000"/>
              </a:lnSpc>
              <a:buClrTx/>
              <a:buSzTx/>
              <a:buFont typeface="Wingdings" panose="05000000000000000000" pitchFamily="2" charset="2"/>
              <a:buChar char="Ø"/>
            </a:pPr>
            <a:r>
              <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投资额：</a:t>
            </a:r>
            <a:r>
              <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400万美元</a:t>
            </a:r>
            <a:endPar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lvl="0" algn="just">
              <a:lnSpc>
                <a:spcPct val="200000"/>
              </a:lnSpc>
              <a:buClrTx/>
              <a:buSzTx/>
              <a:buFont typeface="Wingdings" panose="05000000000000000000" pitchFamily="2" charset="2"/>
              <a:buChar char="Ø"/>
            </a:pPr>
            <a:r>
              <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保险金额：</a:t>
            </a:r>
            <a:r>
              <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1000万美元（其中，股本400万美元，收益600万美元）</a:t>
            </a:r>
            <a:endPar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lvl="0" algn="just">
              <a:lnSpc>
                <a:spcPct val="200000"/>
              </a:lnSpc>
              <a:buClrTx/>
              <a:buSzTx/>
              <a:buFont typeface="Wingdings" panose="05000000000000000000" pitchFamily="2" charset="2"/>
              <a:buChar char="Ø"/>
            </a:pPr>
            <a:r>
              <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承保风险：</a:t>
            </a:r>
            <a:r>
              <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汇兑限制、征收、战争及政治暴乱</a:t>
            </a:r>
            <a:endPar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lvl="0" algn="just">
              <a:lnSpc>
                <a:spcPct val="200000"/>
              </a:lnSpc>
              <a:buClrTx/>
              <a:buSzTx/>
              <a:buFont typeface="Wingdings" panose="05000000000000000000" pitchFamily="2" charset="2"/>
              <a:buChar char="Ø"/>
            </a:pPr>
            <a:r>
              <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项目特点：</a:t>
            </a:r>
            <a:r>
              <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小额项目承保模式</a:t>
            </a:r>
            <a:endPar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359835" y="831639"/>
            <a:ext cx="4682068" cy="84667"/>
            <a:chOff x="440267" y="423333"/>
            <a:chExt cx="4682068" cy="84667"/>
          </a:xfrm>
        </p:grpSpPr>
        <p:sp>
          <p:nvSpPr>
            <p:cNvPr id="24" name="矩形 23"/>
            <p:cNvSpPr/>
            <p:nvPr/>
          </p:nvSpPr>
          <p:spPr>
            <a:xfrm>
              <a:off x="440267" y="423333"/>
              <a:ext cx="745066" cy="846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连接符 24"/>
            <p:cNvCxnSpPr/>
            <p:nvPr/>
          </p:nvCxnSpPr>
          <p:spPr>
            <a:xfrm>
              <a:off x="440267" y="491067"/>
              <a:ext cx="4682068"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1062355" y="252730"/>
            <a:ext cx="6087744" cy="630173"/>
          </a:xfrm>
          <a:prstGeom prst="rect">
            <a:avLst/>
          </a:prstGeom>
          <a:noFill/>
        </p:spPr>
        <p:txBody>
          <a:bodyPr wrap="square" rtlCol="0">
            <a:spAutoFit/>
          </a:bodyPr>
          <a:lstStyle/>
          <a:p>
            <a:pPr>
              <a:lnSpc>
                <a:spcPct val="140000"/>
              </a:lnSpc>
            </a:pP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中国信保</a:t>
            </a:r>
            <a:r>
              <a:rPr lang="en-US" altLang="zh-CN"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a:t>
            </a: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信步天下</a:t>
            </a:r>
            <a:r>
              <a:rPr lang="en-US" altLang="zh-CN"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App</a:t>
            </a:r>
            <a:endPar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pic>
        <p:nvPicPr>
          <p:cNvPr id="48" name="图片 47"/>
          <p:cNvPicPr>
            <a:picLocks noChangeAspect="1"/>
          </p:cNvPicPr>
          <p:nvPr/>
        </p:nvPicPr>
        <p:blipFill>
          <a:blip r:embed="rId1">
            <a:extLst>
              <a:ext uri="{BEBA8EAE-BF5A-486C-A8C5-ECC9F3942E4B}">
                <a14:imgProps xmlns:a14="http://schemas.microsoft.com/office/drawing/2010/main">
                  <a14:imgLayer r:embed="rId2">
                    <a14:imgEffect>
                      <a14:backgroundRemoval t="1538" b="98769" l="2462" r="97692">
                        <a14:foregroundMark x1="4154" y1="5846" x2="75385" y2="66154"/>
                        <a14:foregroundMark x1="75385" y1="66154" x2="82308" y2="83692"/>
                        <a14:foregroundMark x1="82308" y1="83692" x2="87385" y2="84308"/>
                        <a14:foregroundMark x1="88000" y1="6769" x2="49077" y2="37538"/>
                        <a14:foregroundMark x1="49077" y1="37538" x2="34615" y2="55846"/>
                        <a14:foregroundMark x1="40154" y1="14923" x2="29846" y2="28308"/>
                        <a14:foregroundMark x1="17846" y1="4000" x2="10308" y2="19385"/>
                        <a14:foregroundMark x1="3692" y1="7538" x2="4000" y2="44462"/>
                        <a14:foregroundMark x1="4000" y1="44462" x2="12923" y2="64462"/>
                        <a14:foregroundMark x1="12923" y1="64462" x2="36462" y2="92462"/>
                        <a14:foregroundMark x1="36462" y1="92462" x2="41231" y2="95538"/>
                        <a14:foregroundMark x1="4923" y1="59846" x2="5846" y2="76308"/>
                        <a14:foregroundMark x1="5846" y1="76308" x2="8769" y2="84000"/>
                        <a14:foregroundMark x1="8769" y1="84000" x2="15385" y2="91692"/>
                        <a14:foregroundMark x1="15385" y1="91692" x2="20154" y2="94000"/>
                        <a14:foregroundMark x1="2615" y1="92923" x2="36923" y2="93692"/>
                        <a14:foregroundMark x1="36923" y1="93692" x2="37538" y2="93385"/>
                        <a14:foregroundMark x1="1846" y1="96615" x2="71077" y2="94308"/>
                        <a14:foregroundMark x1="71077" y1="94308" x2="81385" y2="94308"/>
                        <a14:foregroundMark x1="81385" y1="94308" x2="89538" y2="96769"/>
                        <a14:foregroundMark x1="89538" y1="96769" x2="92308" y2="87385"/>
                        <a14:foregroundMark x1="92308" y1="87385" x2="91846" y2="41692"/>
                        <a14:foregroundMark x1="19692" y1="41692" x2="24923" y2="23231"/>
                        <a14:foregroundMark x1="24923" y1="23231" x2="30769" y2="15077"/>
                        <a14:foregroundMark x1="30769" y1="15077" x2="37538" y2="11231"/>
                        <a14:foregroundMark x1="37538" y1="11231" x2="37846" y2="11231"/>
                        <a14:foregroundMark x1="20154" y1="6000" x2="88769" y2="7846"/>
                        <a14:foregroundMark x1="88769" y1="7846" x2="91538" y2="25231"/>
                        <a14:foregroundMark x1="95231" y1="10308" x2="96308" y2="43077"/>
                        <a14:foregroundMark x1="91846" y1="5231" x2="19538" y2="2462"/>
                        <a14:foregroundMark x1="19538" y1="2462" x2="17538" y2="1846"/>
                        <a14:foregroundMark x1="32769" y1="9692" x2="43846" y2="16000"/>
                        <a14:foregroundMark x1="43846" y1="16000" x2="46769" y2="18923"/>
                        <a14:foregroundMark x1="4154" y1="24154" x2="37077" y2="46308"/>
                        <a14:foregroundMark x1="37077" y1="46308" x2="37077" y2="46000"/>
                        <a14:foregroundMark x1="6000" y1="31231" x2="40615" y2="55385"/>
                        <a14:foregroundMark x1="40615" y1="55385" x2="44615" y2="56462"/>
                        <a14:foregroundMark x1="6000" y1="35692" x2="15692" y2="48308"/>
                        <a14:foregroundMark x1="11538" y1="98923" x2="26154" y2="98923"/>
                        <a14:foregroundMark x1="26154" y1="98923" x2="92154" y2="97077"/>
                        <a14:foregroundMark x1="97385" y1="2154" x2="96462" y2="80462"/>
                        <a14:foregroundMark x1="96462" y1="80462" x2="92769" y2="62308"/>
                        <a14:foregroundMark x1="92769" y1="62308" x2="93538" y2="51846"/>
                        <a14:foregroundMark x1="93538" y1="51846" x2="96462" y2="43538"/>
                        <a14:foregroundMark x1="96462" y1="43538" x2="98462" y2="70462"/>
                        <a14:foregroundMark x1="98462" y1="70462" x2="96462" y2="11077"/>
                        <a14:foregroundMark x1="96462" y1="11077" x2="97538" y2="18615"/>
                        <a14:foregroundMark x1="97538" y1="18615" x2="97692" y2="17846"/>
                        <a14:backgroundMark x1="0" y1="1846" x2="0" y2="1846"/>
                        <a14:backgroundMark x1="97692" y1="2154" x2="97692" y2="2154"/>
                        <a14:backgroundMark x1="97846" y1="2308" x2="97846" y2="2308"/>
                        <a14:backgroundMark x1="97846" y1="1846" x2="97846" y2="1846"/>
                        <a14:backgroundMark x1="98615" y1="1538" x2="98615" y2="1538"/>
                        <a14:backgroundMark x1="462" y1="1538" x2="462" y2="1538"/>
                        <a14:backgroundMark x1="97385" y1="99692" x2="97385" y2="99692"/>
                        <a14:backgroundMark x1="308" y1="99231" x2="308" y2="99231"/>
                      </a14:backgroundRemoval>
                    </a14:imgEffect>
                  </a14:imgLayer>
                </a14:imgProps>
              </a:ext>
            </a:extLst>
          </a:blip>
          <a:stretch>
            <a:fillRect/>
          </a:stretch>
        </p:blipFill>
        <p:spPr>
          <a:xfrm>
            <a:off x="440266" y="186268"/>
            <a:ext cx="575736" cy="575736"/>
          </a:xfrm>
          <a:prstGeom prst="rect">
            <a:avLst/>
          </a:prstGeom>
        </p:spPr>
      </p:pic>
      <p:sp>
        <p:nvSpPr>
          <p:cNvPr id="12290" name="灯片编号占位符 5"/>
          <p:cNvSpPr txBox="1">
            <a:spLocks noGrp="1"/>
          </p:cNvSpPr>
          <p:nvPr/>
        </p:nvSpPr>
        <p:spPr>
          <a:xfrm>
            <a:off x="8737600" y="6464300"/>
            <a:ext cx="2844800" cy="257175"/>
          </a:xfrm>
          <a:prstGeom prst="rect">
            <a:avLst/>
          </a:prstGeom>
          <a:noFill/>
          <a:ln w="9525">
            <a:noFill/>
          </a:ln>
        </p:spPr>
        <p:txBody>
          <a:bodyPr anchor="t" anchorCtr="0"/>
          <a:lstStyle/>
          <a:p>
            <a:pPr algn="r"/>
            <a:fld id="{9A0DB2DC-4C9A-4742-B13C-FB6460FD3503}" type="slidenum">
              <a:rPr lang="zh-CN" altLang="en-US" sz="1400" dirty="0">
                <a:solidFill>
                  <a:schemeClr val="bg1"/>
                </a:solidFill>
                <a:latin typeface="Arial" panose="020B0604020202020204" pitchFamily="34" charset="0"/>
                <a:ea typeface="宋体" panose="02010600030101010101" pitchFamily="2" charset="-122"/>
              </a:rPr>
            </a:fld>
            <a:endParaRPr lang="zh-CN" altLang="en-US" sz="1400" dirty="0">
              <a:solidFill>
                <a:schemeClr val="bg1"/>
              </a:solidFill>
              <a:latin typeface="Arial" panose="020B0604020202020204" pitchFamily="34" charset="0"/>
              <a:ea typeface="宋体" panose="02010600030101010101" pitchFamily="2" charset="-122"/>
            </a:endParaRPr>
          </a:p>
        </p:txBody>
      </p:sp>
      <p:pic>
        <p:nvPicPr>
          <p:cNvPr id="9" name="图片 8" descr="首页"/>
          <p:cNvPicPr>
            <a:picLocks noChangeAspect="1"/>
          </p:cNvPicPr>
          <p:nvPr/>
        </p:nvPicPr>
        <p:blipFill>
          <a:blip r:embed="rId3"/>
          <a:srcRect t="3464"/>
          <a:stretch>
            <a:fillRect/>
          </a:stretch>
        </p:blipFill>
        <p:spPr>
          <a:xfrm>
            <a:off x="429000" y="1461812"/>
            <a:ext cx="2489200" cy="5202555"/>
          </a:xfrm>
          <a:prstGeom prst="rect">
            <a:avLst/>
          </a:prstGeom>
          <a:ln w="12700" cmpd="sng">
            <a:solidFill>
              <a:schemeClr val="tx1"/>
            </a:solidFill>
            <a:prstDash val="solid"/>
          </a:ln>
        </p:spPr>
      </p:pic>
      <p:grpSp>
        <p:nvGrpSpPr>
          <p:cNvPr id="13" name="组合 12"/>
          <p:cNvGrpSpPr/>
          <p:nvPr/>
        </p:nvGrpSpPr>
        <p:grpSpPr>
          <a:xfrm>
            <a:off x="3057485" y="1465998"/>
            <a:ext cx="2543429" cy="5198369"/>
            <a:chOff x="9516650" y="1018479"/>
            <a:chExt cx="2916502" cy="6031291"/>
          </a:xfrm>
        </p:grpSpPr>
        <p:pic>
          <p:nvPicPr>
            <p:cNvPr id="14" name="图片 13"/>
            <p:cNvPicPr>
              <a:picLocks noChangeAspect="1"/>
            </p:cNvPicPr>
            <p:nvPr/>
          </p:nvPicPr>
          <p:blipFill rotWithShape="1">
            <a:blip r:embed="rId4">
              <a:extLst>
                <a:ext uri="{28A0092B-C50C-407E-A947-70E740481C1C}">
                  <a14:useLocalDpi xmlns:a14="http://schemas.microsoft.com/office/drawing/2010/main" val="0"/>
                </a:ext>
              </a:extLst>
            </a:blip>
            <a:srcRect t="4442"/>
            <a:stretch>
              <a:fillRect/>
            </a:stretch>
          </p:blipFill>
          <p:spPr>
            <a:xfrm>
              <a:off x="9516650" y="1018479"/>
              <a:ext cx="2916502" cy="6031291"/>
            </a:xfrm>
            <a:prstGeom prst="rect">
              <a:avLst/>
            </a:prstGeom>
            <a:ln w="12700" cmpd="sng">
              <a:solidFill>
                <a:schemeClr val="tx1"/>
              </a:solidFill>
              <a:prstDash val="solid"/>
            </a:ln>
          </p:spPr>
        </p:pic>
        <p:sp>
          <p:nvSpPr>
            <p:cNvPr id="16" name="矩形 15"/>
            <p:cNvSpPr/>
            <p:nvPr/>
          </p:nvSpPr>
          <p:spPr>
            <a:xfrm>
              <a:off x="9597726" y="3278633"/>
              <a:ext cx="2835425" cy="48170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17" name="图片 16"/>
          <p:cNvPicPr>
            <a:picLocks noChangeAspect="1"/>
          </p:cNvPicPr>
          <p:nvPr/>
        </p:nvPicPr>
        <p:blipFill>
          <a:blip r:embed="rId5"/>
          <a:stretch>
            <a:fillRect/>
          </a:stretch>
        </p:blipFill>
        <p:spPr>
          <a:xfrm>
            <a:off x="5740199" y="1953087"/>
            <a:ext cx="3950940" cy="4711280"/>
          </a:xfrm>
          <a:prstGeom prst="rect">
            <a:avLst/>
          </a:prstGeom>
          <a:ln>
            <a:noFill/>
          </a:ln>
          <a:effectLst>
            <a:outerShdw blurRad="190500" algn="tl" rotWithShape="0">
              <a:srgbClr val="000000">
                <a:alpha val="70000"/>
              </a:srgbClr>
            </a:outerShdw>
          </a:effectLst>
        </p:spPr>
      </p:pic>
      <p:pic>
        <p:nvPicPr>
          <p:cNvPr id="18" name="图片 17"/>
          <p:cNvPicPr>
            <a:picLocks noChangeAspect="1"/>
          </p:cNvPicPr>
          <p:nvPr/>
        </p:nvPicPr>
        <p:blipFill rotWithShape="1">
          <a:blip r:embed="rId6"/>
          <a:srcRect l="28110" t="56419" r="53847" b="16963"/>
          <a:stretch>
            <a:fillRect/>
          </a:stretch>
        </p:blipFill>
        <p:spPr>
          <a:xfrm>
            <a:off x="10160000" y="2989769"/>
            <a:ext cx="1261872" cy="1263691"/>
          </a:xfrm>
          <a:prstGeom prst="rect">
            <a:avLst/>
          </a:prstGeom>
          <a:ln>
            <a:solidFill>
              <a:schemeClr val="accent5">
                <a:lumMod val="75000"/>
              </a:schemeClr>
            </a:solidFill>
          </a:ln>
        </p:spPr>
      </p:pic>
      <p:sp>
        <p:nvSpPr>
          <p:cNvPr id="2" name="文本框 1"/>
          <p:cNvSpPr txBox="1"/>
          <p:nvPr/>
        </p:nvSpPr>
        <p:spPr>
          <a:xfrm>
            <a:off x="9917940" y="4458430"/>
            <a:ext cx="1745991" cy="707886"/>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信步天下</a:t>
            </a:r>
            <a:r>
              <a:rPr lang="en-US" altLang="zh-CN" sz="2000" b="1" dirty="0">
                <a:solidFill>
                  <a:schemeClr val="bg1"/>
                </a:solidFill>
                <a:latin typeface="微软雅黑" panose="020B0503020204020204" pitchFamily="34" charset="-122"/>
                <a:ea typeface="微软雅黑" panose="020B0503020204020204" pitchFamily="34" charset="-122"/>
              </a:rPr>
              <a:t>App</a:t>
            </a:r>
            <a:endParaRPr lang="en-US" altLang="zh-CN" sz="2000" b="1" dirty="0">
              <a:solidFill>
                <a:schemeClr val="bg1"/>
              </a:solidFill>
              <a:latin typeface="微软雅黑" panose="020B0503020204020204" pitchFamily="34" charset="-122"/>
              <a:ea typeface="微软雅黑" panose="020B0503020204020204" pitchFamily="34" charset="-122"/>
            </a:endParaRPr>
          </a:p>
          <a:p>
            <a:r>
              <a:rPr lang="zh-CN" altLang="en-US" sz="2000" b="1" dirty="0">
                <a:solidFill>
                  <a:schemeClr val="bg1"/>
                </a:solidFill>
                <a:latin typeface="微软雅黑" panose="020B0503020204020204" pitchFamily="34" charset="-122"/>
                <a:ea typeface="微软雅黑" panose="020B0503020204020204" pitchFamily="34" charset="-122"/>
              </a:rPr>
              <a:t>扫码即可下载</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文本框 1"/>
          <p:cNvSpPr txBox="1"/>
          <p:nvPr/>
        </p:nvSpPr>
        <p:spPr>
          <a:xfrm>
            <a:off x="237067" y="254000"/>
            <a:ext cx="11633200" cy="3352800"/>
          </a:xfrm>
          <a:prstGeom prst="rect">
            <a:avLst/>
          </a:prstGeom>
          <a:noFill/>
        </p:spPr>
        <p:txBody>
          <a:bodyPr wrap="square" rtlCol="0">
            <a:prstTxWarp prst="textWave2">
              <a:avLst/>
            </a:prstTxWarp>
            <a:spAutoFit/>
          </a:bodyPr>
          <a:lstStyle/>
          <a:p>
            <a:r>
              <a:rPr kumimoji="1" lang="en-US" altLang="zh-CN" kern="1500" spc="-700" dirty="0">
                <a:blipFill dpi="0" rotWithShape="1">
                  <a:blip r:embed="rId1"/>
                  <a:srcRect/>
                  <a:stretch>
                    <a:fillRect/>
                  </a:stretch>
                </a:blipFill>
                <a:latin typeface="黑体" panose="02010609060101010101" charset="-122"/>
                <a:ea typeface="黑体" panose="02010609060101010101" charset="-122"/>
              </a:rPr>
              <a:t>..........................</a:t>
            </a:r>
            <a:endParaRPr kumimoji="1" lang="zh-CN" altLang="en-US" kern="1500" spc="-700" dirty="0">
              <a:blipFill dpi="0" rotWithShape="1">
                <a:blip r:embed="rId1"/>
                <a:srcRect/>
                <a:stretch>
                  <a:fillRect/>
                </a:stretch>
              </a:blipFill>
              <a:latin typeface="黑体" panose="02010609060101010101" charset="-122"/>
              <a:ea typeface="黑体" panose="02010609060101010101" charset="-122"/>
            </a:endParaRPr>
          </a:p>
        </p:txBody>
      </p:sp>
      <p:pic>
        <p:nvPicPr>
          <p:cNvPr id="22" name="Picture 9" descr="C:\Users\user\Desktop\信保官方微信号.png"/>
          <p:cNvPicPr>
            <a:picLocks noChangeAspect="1"/>
          </p:cNvPicPr>
          <p:nvPr/>
        </p:nvPicPr>
        <p:blipFill>
          <a:blip r:embed="rId2"/>
          <a:stretch>
            <a:fillRect/>
          </a:stretch>
        </p:blipFill>
        <p:spPr>
          <a:xfrm>
            <a:off x="8326120" y="4156498"/>
            <a:ext cx="1344084" cy="1325033"/>
          </a:xfrm>
          <a:prstGeom prst="rect">
            <a:avLst/>
          </a:prstGeom>
          <a:noFill/>
          <a:ln w="9525">
            <a:noFill/>
          </a:ln>
        </p:spPr>
      </p:pic>
      <p:sp>
        <p:nvSpPr>
          <p:cNvPr id="24" name="TextBox 10"/>
          <p:cNvSpPr txBox="1"/>
          <p:nvPr/>
        </p:nvSpPr>
        <p:spPr>
          <a:xfrm>
            <a:off x="7441354" y="5579744"/>
            <a:ext cx="3113616" cy="378460"/>
          </a:xfrm>
          <a:prstGeom prst="rect">
            <a:avLst/>
          </a:prstGeom>
          <a:noFill/>
          <a:ln w="9525">
            <a:noFill/>
          </a:ln>
        </p:spPr>
        <p:txBody>
          <a:bodyPr anchor="t">
            <a:spAutoFit/>
          </a:bodyPr>
          <a:lstStyle/>
          <a:p>
            <a:pPr algn="ctr"/>
            <a:r>
              <a:rPr lang="zh-CN" altLang="en-US" sz="1865" b="1" dirty="0">
                <a:solidFill>
                  <a:schemeClr val="bg1"/>
                </a:solidFill>
                <a:latin typeface="微软雅黑" panose="020B0503020204020204" pitchFamily="34" charset="-122"/>
                <a:ea typeface="微软雅黑" panose="020B0503020204020204" pitchFamily="34" charset="-122"/>
              </a:rPr>
              <a:t>中国信保官方微信号</a:t>
            </a:r>
            <a:endParaRPr lang="zh-CN" altLang="en-US" sz="1865" b="1" dirty="0">
              <a:solidFill>
                <a:schemeClr val="bg1"/>
              </a:solidFill>
              <a:latin typeface="微软雅黑" panose="020B0503020204020204" pitchFamily="34" charset="-122"/>
              <a:ea typeface="微软雅黑" panose="020B0503020204020204" pitchFamily="34" charset="-122"/>
            </a:endParaRPr>
          </a:p>
        </p:txBody>
      </p:sp>
      <p:sp>
        <p:nvSpPr>
          <p:cNvPr id="28" name="矩形 27"/>
          <p:cNvSpPr/>
          <p:nvPr/>
        </p:nvSpPr>
        <p:spPr>
          <a:xfrm>
            <a:off x="419100" y="3763010"/>
            <a:ext cx="5953125" cy="1372235"/>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48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mn-ea"/>
              </a:rPr>
              <a:t>感谢聆听   欢迎交流</a:t>
            </a:r>
            <a:endParaRPr kumimoji="0" lang="zh-CN" altLang="en-US" sz="48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mn-ea"/>
            </a:endParaRPr>
          </a:p>
        </p:txBody>
      </p:sp>
      <p:sp>
        <p:nvSpPr>
          <p:cNvPr id="3" name="文本框 2"/>
          <p:cNvSpPr txBox="1"/>
          <p:nvPr/>
        </p:nvSpPr>
        <p:spPr>
          <a:xfrm>
            <a:off x="501650" y="5073015"/>
            <a:ext cx="5529580" cy="458908"/>
          </a:xfrm>
          <a:prstGeom prst="rect">
            <a:avLst/>
          </a:prstGeom>
          <a:noFill/>
        </p:spPr>
        <p:txBody>
          <a:bodyPr wrap="square" rtlCol="0">
            <a:spAutoFit/>
          </a:bodyPr>
          <a:lstStyle/>
          <a:p>
            <a:pPr algn="ctr">
              <a:lnSpc>
                <a:spcPct val="150000"/>
              </a:lnSpc>
            </a:pPr>
            <a:r>
              <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中国出口信用保险公司        机构合作部</a:t>
            </a:r>
            <a:endPar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p:fade/>
  </p:transition>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4708</Words>
  <Application>WPS 演示</Application>
  <PresentationFormat>宽屏</PresentationFormat>
  <Paragraphs>861</Paragraphs>
  <Slides>38</Slides>
  <Notes>30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38</vt:i4>
      </vt:variant>
    </vt:vector>
  </HeadingPairs>
  <TitlesOfParts>
    <vt:vector size="54" baseType="lpstr">
      <vt:lpstr>Arial</vt:lpstr>
      <vt:lpstr>宋体</vt:lpstr>
      <vt:lpstr>Wingdings</vt:lpstr>
      <vt:lpstr>微软雅黑</vt:lpstr>
      <vt:lpstr>等线</vt:lpstr>
      <vt:lpstr>Times New Roman</vt:lpstr>
      <vt:lpstr>汉仪大黑简</vt:lpstr>
      <vt:lpstr>Verdana</vt:lpstr>
      <vt:lpstr>Times New Roman</vt:lpstr>
      <vt:lpstr>Arial Unicode MS</vt:lpstr>
      <vt:lpstr>等线 Light</vt:lpstr>
      <vt:lpstr>Calibri</vt:lpstr>
      <vt:lpstr>Wingdings</vt:lpstr>
      <vt:lpstr>Arial</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kent liu</dc:creator>
  <cp:lastModifiedBy>shine</cp:lastModifiedBy>
  <cp:revision>420</cp:revision>
  <dcterms:created xsi:type="dcterms:W3CDTF">2019-08-22T01:52:00Z</dcterms:created>
  <dcterms:modified xsi:type="dcterms:W3CDTF">2021-03-30T10:38:52Z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2052-11.8.2.8506</vt:lpwstr>
  </property>
</Properties>
</file>