
<file path=[Content_Types].xml><?xml version="1.0" encoding="utf-8"?>
<Types xmlns="http://schemas.openxmlformats.org/package/2006/content-types">
  <Default Extension="png" ContentType="image/png"/>
  <Default Extension="jpeg" ContentType="image/jpe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8" r:id="rId6"/>
    <p:sldId id="280" r:id="rId7"/>
    <p:sldId id="509" r:id="rId8"/>
    <p:sldId id="503" r:id="rId9"/>
    <p:sldId id="429" r:id="rId10"/>
    <p:sldId id="415" r:id="rId11"/>
    <p:sldId id="300" r:id="rId12"/>
    <p:sldId id="298" r:id="rId13"/>
    <p:sldId id="507" r:id="rId14"/>
    <p:sldId id="293" r:id="rId15"/>
    <p:sldId id="260" r:id="rId16"/>
    <p:sldId id="269" r:id="rId17"/>
    <p:sldId id="543" r:id="rId18"/>
    <p:sldId id="306" r:id="rId19"/>
    <p:sldId id="473" r:id="rId20"/>
    <p:sldId id="539" r:id="rId21"/>
    <p:sldId id="477" r:id="rId22"/>
    <p:sldId id="540" r:id="rId23"/>
    <p:sldId id="542" r:id="rId24"/>
    <p:sldId id="479" r:id="rId25"/>
    <p:sldId id="504" r:id="rId26"/>
    <p:sldId id="312" r:id="rId27"/>
    <p:sldId id="302" r:id="rId28"/>
    <p:sldId id="511" r:id="rId29"/>
    <p:sldId id="544" r:id="rId30"/>
    <p:sldId id="319" r:id="rId31"/>
  </p:sldIdLst>
  <p:sldSz cx="5759450" cy="3239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472C4"/>
    <a:srgbClr val="B5B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85" autoAdjust="0"/>
    <p:restoredTop sz="80041" autoAdjust="0"/>
  </p:normalViewPr>
  <p:slideViewPr>
    <p:cSldViewPr snapToGrid="0" snapToObjects="1">
      <p:cViewPr varScale="1">
        <p:scale>
          <a:sx n="111" d="100"/>
          <a:sy n="111" d="100"/>
        </p:scale>
        <p:origin x="356" y="56"/>
      </p:cViewPr>
      <p:guideLst>
        <p:guide orient="horz" pos="1021"/>
        <p:guide pos="1815"/>
      </p:guideLst>
    </p:cSldViewPr>
  </p:slideViewPr>
  <p:outlineViewPr>
    <p:cViewPr>
      <p:scale>
        <a:sx n="33" d="100"/>
        <a:sy n="33" d="100"/>
      </p:scale>
      <p:origin x="0" y="-252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AB431-72A6-4B07-A9F2-582EFE20D63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9FBE5C-5F8F-484A-B751-F3AC2DC2ABC4}">
      <dgm:prSet phldrT="[Text]" custT="1"/>
      <dgm:spPr>
        <a:xfrm>
          <a:off x="3090229" y="2359979"/>
          <a:ext cx="1820540" cy="1820540"/>
        </a:xfrm>
        <a:prstGeom prst="ellipse">
          <a:avLst/>
        </a:prstGeom>
        <a:solidFill>
          <a:srgbClr val="595959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12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信息中介</a:t>
          </a:r>
          <a:endParaRPr lang="en-US" sz="12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0C5B612E-29AE-4E64-A3AE-B4DC4ECF2759}" cxnId="{ED1775D8-BBC4-498C-BA04-0F9605BC2F81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A645B0B-2B66-4094-879E-4F81679339D9}" cxnId="{ED1775D8-BBC4-498C-BA04-0F9605BC2F81}" type="sib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8A9A7C-532B-4E18-AE3B-5E996C2AAAC8}">
      <dgm:prSet phldrT="[Text]" custT="1"/>
      <dgm:spPr>
        <a:xfrm>
          <a:off x="3363310" y="2375"/>
          <a:ext cx="1274378" cy="1274378"/>
        </a:xfrm>
        <a:prstGeom prst="ellipse">
          <a:avLst/>
        </a:prstGeom>
        <a:solidFill>
          <a:srgbClr val="2E77A8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出口商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F9B9AD53-CF72-48E3-836E-14009E00351B}" cxnId="{8F78D4ED-0274-4ECA-B79E-9AC400B2A768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2D17FA-435E-4F6F-988A-9524AC23B629}" cxnId="{8F78D4ED-0274-4ECA-B79E-9AC400B2A768}" type="sibTrans">
      <dgm:prSet/>
      <dgm:spPr>
        <a:xfrm>
          <a:off x="1323936" y="593686"/>
          <a:ext cx="5353126" cy="5353126"/>
        </a:xfrm>
        <a:prstGeom prst="blockArc">
          <a:avLst>
            <a:gd name="adj1" fmla="val 16200000"/>
            <a:gd name="adj2" fmla="val 189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FF9529-1E42-410B-82AB-6B4742D9832A}">
      <dgm:prSet phldrT="[Text]" custT="1"/>
      <dgm:spPr>
        <a:xfrm>
          <a:off x="1503135" y="4493236"/>
          <a:ext cx="1274378" cy="1274378"/>
        </a:xfrm>
        <a:prstGeom prst="ellipse">
          <a:avLst/>
        </a:prstGeom>
        <a:solidFill>
          <a:srgbClr val="2BA388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投资人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B5028A73-1F09-4368-ADC3-A33463FDD8BD}" cxnId="{1CCC7D4C-F9FB-40AB-8B5A-D71B82BE0740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122A577-35DB-4F25-923F-8357C22EC5E2}" cxnId="{1CCC7D4C-F9FB-40AB-8B5A-D71B82BE0740}" type="sibTrans">
      <dgm:prSet/>
      <dgm:spPr>
        <a:xfrm>
          <a:off x="1323936" y="593686"/>
          <a:ext cx="5353126" cy="5353126"/>
        </a:xfrm>
        <a:prstGeom prst="blockArc">
          <a:avLst>
            <a:gd name="adj1" fmla="val 8100000"/>
            <a:gd name="adj2" fmla="val 108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0894C5-B9D6-4FA1-A7A6-0D99C9445005}">
      <dgm:prSet phldrT="[Text]" custT="1"/>
      <dgm:spPr>
        <a:xfrm>
          <a:off x="732625" y="2633060"/>
          <a:ext cx="1274378" cy="1274378"/>
        </a:xfrm>
        <a:prstGeom prst="ellipse">
          <a:avLst/>
        </a:prstGeom>
        <a:solidFill>
          <a:srgbClr val="F09C2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金融机构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D988E32A-CE6E-4E01-B316-A5116E5A3A45}" cxnId="{6775C7DB-2BCE-4D20-A297-513193813EEB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0D996C-9C9E-40BE-8376-74C4A00430C5}" cxnId="{6775C7DB-2BCE-4D20-A297-513193813EEB}" type="sibTrans">
      <dgm:prSet/>
      <dgm:spPr>
        <a:xfrm>
          <a:off x="1323936" y="593686"/>
          <a:ext cx="5353126" cy="5353126"/>
        </a:xfrm>
        <a:prstGeom prst="blockArc">
          <a:avLst>
            <a:gd name="adj1" fmla="val 10800000"/>
            <a:gd name="adj2" fmla="val 135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D21980-E065-44AF-B892-FD5886BA70A6}">
      <dgm:prSet phldrT="[Text]" custT="1"/>
      <dgm:spPr>
        <a:xfrm>
          <a:off x="1503135" y="772885"/>
          <a:ext cx="1274378" cy="1274378"/>
        </a:xfrm>
        <a:prstGeom prst="ellipse">
          <a:avLst/>
        </a:prstGeom>
        <a:solidFill>
          <a:srgbClr val="BC362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园区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80103D8D-D2A2-46B1-80BB-861165698E7B}" cxnId="{4C909908-6EE6-49F5-858D-51930E7E452C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8C70F4-0DD0-4B0E-AC1D-E0AAB2F771A3}" cxnId="{4C909908-6EE6-49F5-858D-51930E7E452C}" type="sibTrans">
      <dgm:prSet/>
      <dgm:spPr>
        <a:xfrm>
          <a:off x="1323936" y="593686"/>
          <a:ext cx="5353126" cy="5353126"/>
        </a:xfrm>
        <a:prstGeom prst="blockArc">
          <a:avLst>
            <a:gd name="adj1" fmla="val 13500000"/>
            <a:gd name="adj2" fmla="val 162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34650C-0194-42A1-BF23-FF4865C11AC5}">
      <dgm:prSet custT="1"/>
      <dgm:spPr>
        <a:xfrm>
          <a:off x="5223486" y="772885"/>
          <a:ext cx="1274378" cy="1274378"/>
        </a:xfrm>
        <a:prstGeom prst="ellipse">
          <a:avLst/>
        </a:prstGeom>
        <a:solidFill>
          <a:srgbClr val="BC362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进口商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08DCCE06-5028-440E-8B5B-8F94E3F6DD3A}" cxnId="{86FC2CF2-6FF8-4C07-889F-4219F4BD21DB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8631773-35C5-497E-B5C4-1C4BE68E1ED5}" cxnId="{86FC2CF2-6FF8-4C07-889F-4219F4BD21DB}" type="sibTrans">
      <dgm:prSet/>
      <dgm:spPr>
        <a:xfrm>
          <a:off x="1323936" y="593686"/>
          <a:ext cx="5353126" cy="5353126"/>
        </a:xfrm>
        <a:prstGeom prst="blockArc">
          <a:avLst>
            <a:gd name="adj1" fmla="val 18900000"/>
            <a:gd name="adj2" fmla="val 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9CD0DB1-B785-491C-87EC-68AC0C806430}">
      <dgm:prSet custT="1"/>
      <dgm:spPr>
        <a:xfrm>
          <a:off x="5993996" y="2633060"/>
          <a:ext cx="1274378" cy="1274378"/>
        </a:xfrm>
        <a:prstGeom prst="ellipse">
          <a:avLst/>
        </a:prstGeom>
        <a:solidFill>
          <a:srgbClr val="F09C2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项目业主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42B3144F-52BE-4238-B194-967F2DF67C70}" cxnId="{FD78019A-EB1D-418A-ACFF-3E7F8DA270D9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7885EB-2072-4BFC-A58B-3019A5C51CE8}" cxnId="{FD78019A-EB1D-418A-ACFF-3E7F8DA270D9}" type="sibTrans">
      <dgm:prSet/>
      <dgm:spPr>
        <a:xfrm>
          <a:off x="1330715" y="782426"/>
          <a:ext cx="5353126" cy="5353126"/>
        </a:xfrm>
        <a:prstGeom prst="blockArc">
          <a:avLst>
            <a:gd name="adj1" fmla="val 21353144"/>
            <a:gd name="adj2" fmla="val 232126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2E8BCA3-4F02-4D2D-831B-EC72A4874A93}">
      <dgm:prSet custT="1"/>
      <dgm:spPr>
        <a:xfrm>
          <a:off x="5423511" y="4466176"/>
          <a:ext cx="1274378" cy="1274378"/>
        </a:xfrm>
        <a:prstGeom prst="ellipse">
          <a:avLst/>
        </a:prstGeom>
        <a:solidFill>
          <a:srgbClr val="2BA388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总包商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B7C005BF-FCE6-437A-904D-8820E19FDB60}" cxnId="{FCBABDF3-4B1A-458F-BAE1-020E217663E5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5C85536-B0DF-4115-A45E-18438E909162}" cxnId="{FCBABDF3-4B1A-458F-BAE1-020E217663E5}" type="sibTrans">
      <dgm:prSet/>
      <dgm:spPr>
        <a:xfrm>
          <a:off x="1492078" y="599065"/>
          <a:ext cx="5353126" cy="5353126"/>
        </a:xfrm>
        <a:prstGeom prst="blockArc">
          <a:avLst>
            <a:gd name="adj1" fmla="val 2640561"/>
            <a:gd name="adj2" fmla="val 5619875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2C6583D-052A-46A0-AC52-E14CDF802B2E}">
      <dgm:prSet custT="1"/>
      <dgm:spPr>
        <a:xfrm>
          <a:off x="3363310" y="5263746"/>
          <a:ext cx="1274378" cy="1274378"/>
        </a:xfrm>
        <a:prstGeom prst="ellipse">
          <a:avLst/>
        </a:prstGeom>
        <a:solidFill>
          <a:srgbClr val="93B85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80000"/>
            </a:lnSpc>
            <a:buNone/>
          </a:pPr>
          <a:r>
            <a:rPr lang="zh-CN" altLang="en-US" sz="9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分包商</a:t>
          </a:r>
          <a:endParaRPr lang="en-US" sz="9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81909E7E-71AA-4E8D-9511-C13006DDE276}" cxnId="{60E580D4-493E-42C8-B366-6DA156AC91C2}" type="parTrans">
      <dgm:prSet/>
      <dgm:spPr/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F60107-2872-4B93-8D9E-9E8FEA791294}" cxnId="{60E580D4-493E-42C8-B366-6DA156AC91C2}" type="sibTrans">
      <dgm:prSet/>
      <dgm:spPr>
        <a:xfrm>
          <a:off x="1323936" y="593686"/>
          <a:ext cx="5353126" cy="5353126"/>
        </a:xfrm>
        <a:prstGeom prst="blockArc">
          <a:avLst>
            <a:gd name="adj1" fmla="val 5400000"/>
            <a:gd name="adj2" fmla="val 81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9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1C828FF-1A83-48F6-A509-1B4C1A58695F}" type="pres">
      <dgm:prSet presAssocID="{228AB431-72A6-4B07-A9F2-582EFE20D63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E8F955F-356F-44A3-B90C-526601F4ACAF}" type="pres">
      <dgm:prSet presAssocID="{099FBE5C-5F8F-484A-B751-F3AC2DC2ABC4}" presName="centerShape" presStyleLbl="node0" presStyleIdx="0" presStyleCnt="1"/>
      <dgm:spPr/>
    </dgm:pt>
    <dgm:pt modelId="{E1103E1F-D51C-45AB-8D08-65A541E14E33}" type="pres">
      <dgm:prSet presAssocID="{F58A9A7C-532B-4E18-AE3B-5E996C2AAAC8}" presName="node" presStyleLbl="node1" presStyleIdx="0" presStyleCnt="8">
        <dgm:presLayoutVars>
          <dgm:bulletEnabled val="1"/>
        </dgm:presLayoutVars>
      </dgm:prSet>
      <dgm:spPr/>
    </dgm:pt>
    <dgm:pt modelId="{51DB1A04-C98E-4A2C-9244-FE2F32F1395D}" type="pres">
      <dgm:prSet presAssocID="{F58A9A7C-532B-4E18-AE3B-5E996C2AAAC8}" presName="dummy" presStyleCnt="0"/>
      <dgm:spPr/>
    </dgm:pt>
    <dgm:pt modelId="{B587A75E-2863-4842-B67B-DD86738E7134}" type="pres">
      <dgm:prSet presAssocID="{202D17FA-435E-4F6F-988A-9524AC23B629}" presName="sibTrans" presStyleLbl="sibTrans2D1" presStyleIdx="0" presStyleCnt="8"/>
      <dgm:spPr/>
    </dgm:pt>
    <dgm:pt modelId="{A9A6A31C-57E4-47D7-A829-34DB54242905}" type="pres">
      <dgm:prSet presAssocID="{0534650C-0194-42A1-BF23-FF4865C11AC5}" presName="node" presStyleLbl="node1" presStyleIdx="1" presStyleCnt="8">
        <dgm:presLayoutVars>
          <dgm:bulletEnabled val="1"/>
        </dgm:presLayoutVars>
      </dgm:prSet>
      <dgm:spPr/>
    </dgm:pt>
    <dgm:pt modelId="{080B993E-2F4B-4A1A-B5B9-7CB56E6F007E}" type="pres">
      <dgm:prSet presAssocID="{0534650C-0194-42A1-BF23-FF4865C11AC5}" presName="dummy" presStyleCnt="0"/>
      <dgm:spPr/>
    </dgm:pt>
    <dgm:pt modelId="{F2F82028-244F-4239-B763-0366BC4940B7}" type="pres">
      <dgm:prSet presAssocID="{28631773-35C5-497E-B5C4-1C4BE68E1ED5}" presName="sibTrans" presStyleLbl="sibTrans2D1" presStyleIdx="1" presStyleCnt="8"/>
      <dgm:spPr/>
    </dgm:pt>
    <dgm:pt modelId="{03A597FE-1C6E-4A91-B186-50048C7924DF}" type="pres">
      <dgm:prSet presAssocID="{69CD0DB1-B785-491C-87EC-68AC0C806430}" presName="node" presStyleLbl="node1" presStyleIdx="2" presStyleCnt="8">
        <dgm:presLayoutVars>
          <dgm:bulletEnabled val="1"/>
        </dgm:presLayoutVars>
      </dgm:prSet>
      <dgm:spPr/>
    </dgm:pt>
    <dgm:pt modelId="{55421B12-2E4C-40BE-9B80-6A2B76E00125}" type="pres">
      <dgm:prSet presAssocID="{69CD0DB1-B785-491C-87EC-68AC0C806430}" presName="dummy" presStyleCnt="0"/>
      <dgm:spPr/>
    </dgm:pt>
    <dgm:pt modelId="{3EC10E96-BEB0-44FA-817E-DE303A710616}" type="pres">
      <dgm:prSet presAssocID="{BE7885EB-2072-4BFC-A58B-3019A5C51CE8}" presName="sibTrans" presStyleLbl="sibTrans2D1" presStyleIdx="2" presStyleCnt="8"/>
      <dgm:spPr/>
    </dgm:pt>
    <dgm:pt modelId="{3E271217-6B75-4976-BEAA-E25E8843EB45}" type="pres">
      <dgm:prSet presAssocID="{22E8BCA3-4F02-4D2D-831B-EC72A4874A93}" presName="node" presStyleLbl="node1" presStyleIdx="3" presStyleCnt="8" custRadScaleRad="104827" custRadScaleInc="-22254">
        <dgm:presLayoutVars>
          <dgm:bulletEnabled val="1"/>
        </dgm:presLayoutVars>
      </dgm:prSet>
      <dgm:spPr/>
    </dgm:pt>
    <dgm:pt modelId="{9F6AB968-A731-4DC8-BE7E-A6BD7C0A3453}" type="pres">
      <dgm:prSet presAssocID="{22E8BCA3-4F02-4D2D-831B-EC72A4874A93}" presName="dummy" presStyleCnt="0"/>
      <dgm:spPr/>
    </dgm:pt>
    <dgm:pt modelId="{A03D2C54-B60F-430B-A346-2A79C59D4179}" type="pres">
      <dgm:prSet presAssocID="{C5C85536-B0DF-4115-A45E-18438E909162}" presName="sibTrans" presStyleLbl="sibTrans2D1" presStyleIdx="3" presStyleCnt="8"/>
      <dgm:spPr/>
    </dgm:pt>
    <dgm:pt modelId="{EE32A4DB-DF64-4448-9D67-292D56C78837}" type="pres">
      <dgm:prSet presAssocID="{E2C6583D-052A-46A0-AC52-E14CDF802B2E}" presName="node" presStyleLbl="node1" presStyleIdx="4" presStyleCnt="8">
        <dgm:presLayoutVars>
          <dgm:bulletEnabled val="1"/>
        </dgm:presLayoutVars>
      </dgm:prSet>
      <dgm:spPr/>
    </dgm:pt>
    <dgm:pt modelId="{EFF8FEC7-14C7-4026-82B3-C4C826C3179C}" type="pres">
      <dgm:prSet presAssocID="{E2C6583D-052A-46A0-AC52-E14CDF802B2E}" presName="dummy" presStyleCnt="0"/>
      <dgm:spPr/>
    </dgm:pt>
    <dgm:pt modelId="{604987D6-A222-4D0A-B47D-7B0024E2D5E6}" type="pres">
      <dgm:prSet presAssocID="{62F60107-2872-4B93-8D9E-9E8FEA791294}" presName="sibTrans" presStyleLbl="sibTrans2D1" presStyleIdx="4" presStyleCnt="8"/>
      <dgm:spPr/>
    </dgm:pt>
    <dgm:pt modelId="{4AE5A8E0-4592-49DC-B7E1-2E3AD1AF84C7}" type="pres">
      <dgm:prSet presAssocID="{4EFF9529-1E42-410B-82AB-6B4742D9832A}" presName="node" presStyleLbl="node1" presStyleIdx="5" presStyleCnt="8">
        <dgm:presLayoutVars>
          <dgm:bulletEnabled val="1"/>
        </dgm:presLayoutVars>
      </dgm:prSet>
      <dgm:spPr/>
    </dgm:pt>
    <dgm:pt modelId="{1DFE0EC1-8716-44FB-801B-725039F9946C}" type="pres">
      <dgm:prSet presAssocID="{4EFF9529-1E42-410B-82AB-6B4742D9832A}" presName="dummy" presStyleCnt="0"/>
      <dgm:spPr/>
    </dgm:pt>
    <dgm:pt modelId="{9009C723-F18D-4379-A6E4-D5B90C3EA79F}" type="pres">
      <dgm:prSet presAssocID="{9122A577-35DB-4F25-923F-8357C22EC5E2}" presName="sibTrans" presStyleLbl="sibTrans2D1" presStyleIdx="5" presStyleCnt="8"/>
      <dgm:spPr/>
    </dgm:pt>
    <dgm:pt modelId="{A6E409A1-C47F-4957-B28B-3992140425D6}" type="pres">
      <dgm:prSet presAssocID="{FC0894C5-B9D6-4FA1-A7A6-0D99C9445005}" presName="node" presStyleLbl="node1" presStyleIdx="6" presStyleCnt="8">
        <dgm:presLayoutVars>
          <dgm:bulletEnabled val="1"/>
        </dgm:presLayoutVars>
      </dgm:prSet>
      <dgm:spPr/>
    </dgm:pt>
    <dgm:pt modelId="{E6D83F91-F59C-4F1E-A495-BD05A8DC2C9B}" type="pres">
      <dgm:prSet presAssocID="{FC0894C5-B9D6-4FA1-A7A6-0D99C9445005}" presName="dummy" presStyleCnt="0"/>
      <dgm:spPr/>
    </dgm:pt>
    <dgm:pt modelId="{39512041-3DB5-40A8-A791-DEA51EC0DB65}" type="pres">
      <dgm:prSet presAssocID="{5E0D996C-9C9E-40BE-8376-74C4A00430C5}" presName="sibTrans" presStyleLbl="sibTrans2D1" presStyleIdx="6" presStyleCnt="8"/>
      <dgm:spPr/>
    </dgm:pt>
    <dgm:pt modelId="{FFCFEDB2-605B-4504-B28F-E2DEF7D9A14B}" type="pres">
      <dgm:prSet presAssocID="{74D21980-E065-44AF-B892-FD5886BA70A6}" presName="node" presStyleLbl="node1" presStyleIdx="7" presStyleCnt="8">
        <dgm:presLayoutVars>
          <dgm:bulletEnabled val="1"/>
        </dgm:presLayoutVars>
      </dgm:prSet>
      <dgm:spPr/>
    </dgm:pt>
    <dgm:pt modelId="{A717AE3A-17D4-4553-A71B-888D595D53A6}" type="pres">
      <dgm:prSet presAssocID="{74D21980-E065-44AF-B892-FD5886BA70A6}" presName="dummy" presStyleCnt="0"/>
      <dgm:spPr/>
    </dgm:pt>
    <dgm:pt modelId="{A58D6A8A-44DA-4B06-B7BA-82380AA6B32B}" type="pres">
      <dgm:prSet presAssocID="{BA8C70F4-0DD0-4B0E-AC1D-E0AAB2F771A3}" presName="sibTrans" presStyleLbl="sibTrans2D1" presStyleIdx="7" presStyleCnt="8"/>
      <dgm:spPr/>
    </dgm:pt>
  </dgm:ptLst>
  <dgm:cxnLst>
    <dgm:cxn modelId="{3159FF02-9A5F-4A55-A8B7-D38E211089C7}" type="presOf" srcId="{C5C85536-B0DF-4115-A45E-18438E909162}" destId="{A03D2C54-B60F-430B-A346-2A79C59D4179}" srcOrd="0" destOrd="0" presId="urn:microsoft.com/office/officeart/2005/8/layout/radial6"/>
    <dgm:cxn modelId="{4C909908-6EE6-49F5-858D-51930E7E452C}" srcId="{099FBE5C-5F8F-484A-B751-F3AC2DC2ABC4}" destId="{74D21980-E065-44AF-B892-FD5886BA70A6}" srcOrd="7" destOrd="0" parTransId="{80103D8D-D2A2-46B1-80BB-861165698E7B}" sibTransId="{BA8C70F4-0DD0-4B0E-AC1D-E0AAB2F771A3}"/>
    <dgm:cxn modelId="{633E9E11-7C24-429C-B5B6-88FFDEC76233}" type="presOf" srcId="{9122A577-35DB-4F25-923F-8357C22EC5E2}" destId="{9009C723-F18D-4379-A6E4-D5B90C3EA79F}" srcOrd="0" destOrd="0" presId="urn:microsoft.com/office/officeart/2005/8/layout/radial6"/>
    <dgm:cxn modelId="{0847E31E-BA91-4A41-85C6-AE535578D20B}" type="presOf" srcId="{4EFF9529-1E42-410B-82AB-6B4742D9832A}" destId="{4AE5A8E0-4592-49DC-B7E1-2E3AD1AF84C7}" srcOrd="0" destOrd="0" presId="urn:microsoft.com/office/officeart/2005/8/layout/radial6"/>
    <dgm:cxn modelId="{31C91E1F-3F17-45D4-919E-7D2EB8976A9C}" type="presOf" srcId="{F58A9A7C-532B-4E18-AE3B-5E996C2AAAC8}" destId="{E1103E1F-D51C-45AB-8D08-65A541E14E33}" srcOrd="0" destOrd="0" presId="urn:microsoft.com/office/officeart/2005/8/layout/radial6"/>
    <dgm:cxn modelId="{1B040E2E-DC9E-4817-915A-2C670B1303C4}" type="presOf" srcId="{62F60107-2872-4B93-8D9E-9E8FEA791294}" destId="{604987D6-A222-4D0A-B47D-7B0024E2D5E6}" srcOrd="0" destOrd="0" presId="urn:microsoft.com/office/officeart/2005/8/layout/radial6"/>
    <dgm:cxn modelId="{CC185961-8987-4EB8-BADE-AC2C7D2DBD9E}" type="presOf" srcId="{099FBE5C-5F8F-484A-B751-F3AC2DC2ABC4}" destId="{CE8F955F-356F-44A3-B90C-526601F4ACAF}" srcOrd="0" destOrd="0" presId="urn:microsoft.com/office/officeart/2005/8/layout/radial6"/>
    <dgm:cxn modelId="{1CCC7D4C-F9FB-40AB-8B5A-D71B82BE0740}" srcId="{099FBE5C-5F8F-484A-B751-F3AC2DC2ABC4}" destId="{4EFF9529-1E42-410B-82AB-6B4742D9832A}" srcOrd="5" destOrd="0" parTransId="{B5028A73-1F09-4368-ADC3-A33463FDD8BD}" sibTransId="{9122A577-35DB-4F25-923F-8357C22EC5E2}"/>
    <dgm:cxn modelId="{8C83614E-AF1D-4AED-BA5B-626FC5219653}" type="presOf" srcId="{0534650C-0194-42A1-BF23-FF4865C11AC5}" destId="{A9A6A31C-57E4-47D7-A829-34DB54242905}" srcOrd="0" destOrd="0" presId="urn:microsoft.com/office/officeart/2005/8/layout/radial6"/>
    <dgm:cxn modelId="{6CDAEB6F-6342-4730-AF54-8D96271978F5}" type="presOf" srcId="{202D17FA-435E-4F6F-988A-9524AC23B629}" destId="{B587A75E-2863-4842-B67B-DD86738E7134}" srcOrd="0" destOrd="0" presId="urn:microsoft.com/office/officeart/2005/8/layout/radial6"/>
    <dgm:cxn modelId="{E36FA777-ED84-4BF0-98E4-781E868BD4C5}" type="presOf" srcId="{FC0894C5-B9D6-4FA1-A7A6-0D99C9445005}" destId="{A6E409A1-C47F-4957-B28B-3992140425D6}" srcOrd="0" destOrd="0" presId="urn:microsoft.com/office/officeart/2005/8/layout/radial6"/>
    <dgm:cxn modelId="{65EAE17E-8D08-4469-934C-B405B21AA3FD}" type="presOf" srcId="{BA8C70F4-0DD0-4B0E-AC1D-E0AAB2F771A3}" destId="{A58D6A8A-44DA-4B06-B7BA-82380AA6B32B}" srcOrd="0" destOrd="0" presId="urn:microsoft.com/office/officeart/2005/8/layout/radial6"/>
    <dgm:cxn modelId="{D100AC80-ACD0-409D-BAEA-EB2B9AFC73DF}" type="presOf" srcId="{22E8BCA3-4F02-4D2D-831B-EC72A4874A93}" destId="{3E271217-6B75-4976-BEAA-E25E8843EB45}" srcOrd="0" destOrd="0" presId="urn:microsoft.com/office/officeart/2005/8/layout/radial6"/>
    <dgm:cxn modelId="{E9123B8C-5DB3-41D8-8E07-D953E245A080}" type="presOf" srcId="{BE7885EB-2072-4BFC-A58B-3019A5C51CE8}" destId="{3EC10E96-BEB0-44FA-817E-DE303A710616}" srcOrd="0" destOrd="0" presId="urn:microsoft.com/office/officeart/2005/8/layout/radial6"/>
    <dgm:cxn modelId="{A3578996-DD47-431F-BBAE-F97BE49A1101}" type="presOf" srcId="{69CD0DB1-B785-491C-87EC-68AC0C806430}" destId="{03A597FE-1C6E-4A91-B186-50048C7924DF}" srcOrd="0" destOrd="0" presId="urn:microsoft.com/office/officeart/2005/8/layout/radial6"/>
    <dgm:cxn modelId="{FD78019A-EB1D-418A-ACFF-3E7F8DA270D9}" srcId="{099FBE5C-5F8F-484A-B751-F3AC2DC2ABC4}" destId="{69CD0DB1-B785-491C-87EC-68AC0C806430}" srcOrd="2" destOrd="0" parTransId="{42B3144F-52BE-4238-B194-967F2DF67C70}" sibTransId="{BE7885EB-2072-4BFC-A58B-3019A5C51CE8}"/>
    <dgm:cxn modelId="{1BCCA3A4-79D2-4782-8478-F6AF569DB381}" type="presOf" srcId="{28631773-35C5-497E-B5C4-1C4BE68E1ED5}" destId="{F2F82028-244F-4239-B763-0366BC4940B7}" srcOrd="0" destOrd="0" presId="urn:microsoft.com/office/officeart/2005/8/layout/radial6"/>
    <dgm:cxn modelId="{318344BD-3D6D-4798-9037-E32F7F0A8560}" type="presOf" srcId="{74D21980-E065-44AF-B892-FD5886BA70A6}" destId="{FFCFEDB2-605B-4504-B28F-E2DEF7D9A14B}" srcOrd="0" destOrd="0" presId="urn:microsoft.com/office/officeart/2005/8/layout/radial6"/>
    <dgm:cxn modelId="{21439BCA-B6D4-4E03-B0E2-53908603B67E}" type="presOf" srcId="{228AB431-72A6-4B07-A9F2-582EFE20D637}" destId="{D1C828FF-1A83-48F6-A509-1B4C1A58695F}" srcOrd="0" destOrd="0" presId="urn:microsoft.com/office/officeart/2005/8/layout/radial6"/>
    <dgm:cxn modelId="{F145B7CA-11C2-470E-9C53-64BE598D9B98}" type="presOf" srcId="{5E0D996C-9C9E-40BE-8376-74C4A00430C5}" destId="{39512041-3DB5-40A8-A791-DEA51EC0DB65}" srcOrd="0" destOrd="0" presId="urn:microsoft.com/office/officeart/2005/8/layout/radial6"/>
    <dgm:cxn modelId="{668DFCCC-128B-4F8D-8CFC-DCAD0B462320}" type="presOf" srcId="{E2C6583D-052A-46A0-AC52-E14CDF802B2E}" destId="{EE32A4DB-DF64-4448-9D67-292D56C78837}" srcOrd="0" destOrd="0" presId="urn:microsoft.com/office/officeart/2005/8/layout/radial6"/>
    <dgm:cxn modelId="{60E580D4-493E-42C8-B366-6DA156AC91C2}" srcId="{099FBE5C-5F8F-484A-B751-F3AC2DC2ABC4}" destId="{E2C6583D-052A-46A0-AC52-E14CDF802B2E}" srcOrd="4" destOrd="0" parTransId="{81909E7E-71AA-4E8D-9511-C13006DDE276}" sibTransId="{62F60107-2872-4B93-8D9E-9E8FEA791294}"/>
    <dgm:cxn modelId="{ED1775D8-BBC4-498C-BA04-0F9605BC2F81}" srcId="{228AB431-72A6-4B07-A9F2-582EFE20D637}" destId="{099FBE5C-5F8F-484A-B751-F3AC2DC2ABC4}" srcOrd="0" destOrd="0" parTransId="{0C5B612E-29AE-4E64-A3AE-B4DC4ECF2759}" sibTransId="{DA645B0B-2B66-4094-879E-4F81679339D9}"/>
    <dgm:cxn modelId="{6775C7DB-2BCE-4D20-A297-513193813EEB}" srcId="{099FBE5C-5F8F-484A-B751-F3AC2DC2ABC4}" destId="{FC0894C5-B9D6-4FA1-A7A6-0D99C9445005}" srcOrd="6" destOrd="0" parTransId="{D988E32A-CE6E-4E01-B316-A5116E5A3A45}" sibTransId="{5E0D996C-9C9E-40BE-8376-74C4A00430C5}"/>
    <dgm:cxn modelId="{8F78D4ED-0274-4ECA-B79E-9AC400B2A768}" srcId="{099FBE5C-5F8F-484A-B751-F3AC2DC2ABC4}" destId="{F58A9A7C-532B-4E18-AE3B-5E996C2AAAC8}" srcOrd="0" destOrd="0" parTransId="{F9B9AD53-CF72-48E3-836E-14009E00351B}" sibTransId="{202D17FA-435E-4F6F-988A-9524AC23B629}"/>
    <dgm:cxn modelId="{86FC2CF2-6FF8-4C07-889F-4219F4BD21DB}" srcId="{099FBE5C-5F8F-484A-B751-F3AC2DC2ABC4}" destId="{0534650C-0194-42A1-BF23-FF4865C11AC5}" srcOrd="1" destOrd="0" parTransId="{08DCCE06-5028-440E-8B5B-8F94E3F6DD3A}" sibTransId="{28631773-35C5-497E-B5C4-1C4BE68E1ED5}"/>
    <dgm:cxn modelId="{FCBABDF3-4B1A-458F-BAE1-020E217663E5}" srcId="{099FBE5C-5F8F-484A-B751-F3AC2DC2ABC4}" destId="{22E8BCA3-4F02-4D2D-831B-EC72A4874A93}" srcOrd="3" destOrd="0" parTransId="{B7C005BF-FCE6-437A-904D-8820E19FDB60}" sibTransId="{C5C85536-B0DF-4115-A45E-18438E909162}"/>
    <dgm:cxn modelId="{22C5CB96-856D-4FD1-BE76-3396E0E69ECC}" type="presParOf" srcId="{D1C828FF-1A83-48F6-A509-1B4C1A58695F}" destId="{CE8F955F-356F-44A3-B90C-526601F4ACAF}" srcOrd="0" destOrd="0" presId="urn:microsoft.com/office/officeart/2005/8/layout/radial6"/>
    <dgm:cxn modelId="{FE084A4C-3B35-45D5-AA4A-5437F98391EE}" type="presParOf" srcId="{D1C828FF-1A83-48F6-A509-1B4C1A58695F}" destId="{E1103E1F-D51C-45AB-8D08-65A541E14E33}" srcOrd="1" destOrd="0" presId="urn:microsoft.com/office/officeart/2005/8/layout/radial6"/>
    <dgm:cxn modelId="{534FBF00-A03E-408C-B1E1-C0C1F186097F}" type="presParOf" srcId="{D1C828FF-1A83-48F6-A509-1B4C1A58695F}" destId="{51DB1A04-C98E-4A2C-9244-FE2F32F1395D}" srcOrd="2" destOrd="0" presId="urn:microsoft.com/office/officeart/2005/8/layout/radial6"/>
    <dgm:cxn modelId="{6A8AEB7E-73A1-4878-825C-233F27569B12}" type="presParOf" srcId="{D1C828FF-1A83-48F6-A509-1B4C1A58695F}" destId="{B587A75E-2863-4842-B67B-DD86738E7134}" srcOrd="3" destOrd="0" presId="urn:microsoft.com/office/officeart/2005/8/layout/radial6"/>
    <dgm:cxn modelId="{EC0CCD30-182E-478A-AA52-AD559F4F6CA9}" type="presParOf" srcId="{D1C828FF-1A83-48F6-A509-1B4C1A58695F}" destId="{A9A6A31C-57E4-47D7-A829-34DB54242905}" srcOrd="4" destOrd="0" presId="urn:microsoft.com/office/officeart/2005/8/layout/radial6"/>
    <dgm:cxn modelId="{4B2EA0FF-E802-4357-874B-7558A9F8F577}" type="presParOf" srcId="{D1C828FF-1A83-48F6-A509-1B4C1A58695F}" destId="{080B993E-2F4B-4A1A-B5B9-7CB56E6F007E}" srcOrd="5" destOrd="0" presId="urn:microsoft.com/office/officeart/2005/8/layout/radial6"/>
    <dgm:cxn modelId="{73244DAF-9DE7-4AD3-B406-A725735EF661}" type="presParOf" srcId="{D1C828FF-1A83-48F6-A509-1B4C1A58695F}" destId="{F2F82028-244F-4239-B763-0366BC4940B7}" srcOrd="6" destOrd="0" presId="urn:microsoft.com/office/officeart/2005/8/layout/radial6"/>
    <dgm:cxn modelId="{56A0864D-792C-4786-A293-1761F1729107}" type="presParOf" srcId="{D1C828FF-1A83-48F6-A509-1B4C1A58695F}" destId="{03A597FE-1C6E-4A91-B186-50048C7924DF}" srcOrd="7" destOrd="0" presId="urn:microsoft.com/office/officeart/2005/8/layout/radial6"/>
    <dgm:cxn modelId="{154ADD61-A77F-4C3C-91C0-58B2243B017B}" type="presParOf" srcId="{D1C828FF-1A83-48F6-A509-1B4C1A58695F}" destId="{55421B12-2E4C-40BE-9B80-6A2B76E00125}" srcOrd="8" destOrd="0" presId="urn:microsoft.com/office/officeart/2005/8/layout/radial6"/>
    <dgm:cxn modelId="{B4D0FF60-49FB-4A90-A3FC-B6C7DC780568}" type="presParOf" srcId="{D1C828FF-1A83-48F6-A509-1B4C1A58695F}" destId="{3EC10E96-BEB0-44FA-817E-DE303A710616}" srcOrd="9" destOrd="0" presId="urn:microsoft.com/office/officeart/2005/8/layout/radial6"/>
    <dgm:cxn modelId="{A45ECDDF-3C86-406B-A88E-A12FA8588625}" type="presParOf" srcId="{D1C828FF-1A83-48F6-A509-1B4C1A58695F}" destId="{3E271217-6B75-4976-BEAA-E25E8843EB45}" srcOrd="10" destOrd="0" presId="urn:microsoft.com/office/officeart/2005/8/layout/radial6"/>
    <dgm:cxn modelId="{DFE9BED4-69BE-4835-91F3-D205ACBFBA18}" type="presParOf" srcId="{D1C828FF-1A83-48F6-A509-1B4C1A58695F}" destId="{9F6AB968-A731-4DC8-BE7E-A6BD7C0A3453}" srcOrd="11" destOrd="0" presId="urn:microsoft.com/office/officeart/2005/8/layout/radial6"/>
    <dgm:cxn modelId="{79647BC8-790E-4560-A1CB-3735C5E7A55B}" type="presParOf" srcId="{D1C828FF-1A83-48F6-A509-1B4C1A58695F}" destId="{A03D2C54-B60F-430B-A346-2A79C59D4179}" srcOrd="12" destOrd="0" presId="urn:microsoft.com/office/officeart/2005/8/layout/radial6"/>
    <dgm:cxn modelId="{ABF8D582-3157-4891-90D6-0410947AEF6E}" type="presParOf" srcId="{D1C828FF-1A83-48F6-A509-1B4C1A58695F}" destId="{EE32A4DB-DF64-4448-9D67-292D56C78837}" srcOrd="13" destOrd="0" presId="urn:microsoft.com/office/officeart/2005/8/layout/radial6"/>
    <dgm:cxn modelId="{7F7FA220-8B6E-4E1A-8114-CF601F723880}" type="presParOf" srcId="{D1C828FF-1A83-48F6-A509-1B4C1A58695F}" destId="{EFF8FEC7-14C7-4026-82B3-C4C826C3179C}" srcOrd="14" destOrd="0" presId="urn:microsoft.com/office/officeart/2005/8/layout/radial6"/>
    <dgm:cxn modelId="{605BC477-2B3E-4D72-A4A6-F7BB67EA3837}" type="presParOf" srcId="{D1C828FF-1A83-48F6-A509-1B4C1A58695F}" destId="{604987D6-A222-4D0A-B47D-7B0024E2D5E6}" srcOrd="15" destOrd="0" presId="urn:microsoft.com/office/officeart/2005/8/layout/radial6"/>
    <dgm:cxn modelId="{05D54E42-F31D-45BA-BBDA-51B48276EEE0}" type="presParOf" srcId="{D1C828FF-1A83-48F6-A509-1B4C1A58695F}" destId="{4AE5A8E0-4592-49DC-B7E1-2E3AD1AF84C7}" srcOrd="16" destOrd="0" presId="urn:microsoft.com/office/officeart/2005/8/layout/radial6"/>
    <dgm:cxn modelId="{5FCB2401-C00C-4D35-A5DB-72B6135F7E76}" type="presParOf" srcId="{D1C828FF-1A83-48F6-A509-1B4C1A58695F}" destId="{1DFE0EC1-8716-44FB-801B-725039F9946C}" srcOrd="17" destOrd="0" presId="urn:microsoft.com/office/officeart/2005/8/layout/radial6"/>
    <dgm:cxn modelId="{0A97FFD6-BFDA-4F97-BA0A-12F15DD5DC43}" type="presParOf" srcId="{D1C828FF-1A83-48F6-A509-1B4C1A58695F}" destId="{9009C723-F18D-4379-A6E4-D5B90C3EA79F}" srcOrd="18" destOrd="0" presId="urn:microsoft.com/office/officeart/2005/8/layout/radial6"/>
    <dgm:cxn modelId="{F50476D2-4175-401F-8728-1FFA437384BA}" type="presParOf" srcId="{D1C828FF-1A83-48F6-A509-1B4C1A58695F}" destId="{A6E409A1-C47F-4957-B28B-3992140425D6}" srcOrd="19" destOrd="0" presId="urn:microsoft.com/office/officeart/2005/8/layout/radial6"/>
    <dgm:cxn modelId="{68FABE11-ADDC-4B77-8B67-DDFACB5FAC6C}" type="presParOf" srcId="{D1C828FF-1A83-48F6-A509-1B4C1A58695F}" destId="{E6D83F91-F59C-4F1E-A495-BD05A8DC2C9B}" srcOrd="20" destOrd="0" presId="urn:microsoft.com/office/officeart/2005/8/layout/radial6"/>
    <dgm:cxn modelId="{503CC5D6-B830-4190-A281-D7C105497DC9}" type="presParOf" srcId="{D1C828FF-1A83-48F6-A509-1B4C1A58695F}" destId="{39512041-3DB5-40A8-A791-DEA51EC0DB65}" srcOrd="21" destOrd="0" presId="urn:microsoft.com/office/officeart/2005/8/layout/radial6"/>
    <dgm:cxn modelId="{924C985E-CC7D-40DA-A3A5-F9E66AD70512}" type="presParOf" srcId="{D1C828FF-1A83-48F6-A509-1B4C1A58695F}" destId="{FFCFEDB2-605B-4504-B28F-E2DEF7D9A14B}" srcOrd="22" destOrd="0" presId="urn:microsoft.com/office/officeart/2005/8/layout/radial6"/>
    <dgm:cxn modelId="{778B5719-8908-4EB4-A0BC-1074CAF44BF9}" type="presParOf" srcId="{D1C828FF-1A83-48F6-A509-1B4C1A58695F}" destId="{A717AE3A-17D4-4553-A71B-888D595D53A6}" srcOrd="23" destOrd="0" presId="urn:microsoft.com/office/officeart/2005/8/layout/radial6"/>
    <dgm:cxn modelId="{95E5C66E-B005-4969-B1EF-14AF7564FFE9}" type="presParOf" srcId="{D1C828FF-1A83-48F6-A509-1B4C1A58695F}" destId="{A58D6A8A-44DA-4B06-B7BA-82380AA6B32B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2933C-A5F8-4D6D-8EE1-4294B515ACCC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zh-CN" altLang="en-US"/>
        </a:p>
      </dgm:t>
    </dgm:pt>
    <dgm:pt modelId="{6199751C-2970-414D-BB81-9E75ECE25141}">
      <dgm:prSet phldrT="[文本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kumimoji="1"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rPr>
            <a:t>设有近</a:t>
          </a:r>
          <a:r>
            <a:rPr kumimoji="1" lang="en-US" altLang="zh-CN" sz="700" dirty="0">
              <a:latin typeface="微软雅黑" panose="020B0503020204020204" pitchFamily="34" charset="-122"/>
              <a:ea typeface="微软雅黑" panose="020B0503020204020204" pitchFamily="34" charset="-122"/>
            </a:rPr>
            <a:t>15,000</a:t>
          </a:r>
          <a:r>
            <a:rPr kumimoji="1"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rPr>
            <a:t>家分支机构，</a:t>
          </a:r>
          <a:r>
            <a:rPr kumimoji="1" lang="en-US" altLang="zh-CN" sz="700" dirty="0">
              <a:latin typeface="微软雅黑" panose="020B0503020204020204" pitchFamily="34" charset="-122"/>
              <a:ea typeface="微软雅黑" panose="020B0503020204020204" pitchFamily="34" charset="-122"/>
            </a:rPr>
            <a:t>34.7</a:t>
          </a:r>
          <a:r>
            <a:rPr kumimoji="1"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rPr>
            <a:t>万名员工，为亿万个人客户和数百万公司客户提供专业金融服务。</a:t>
          </a:r>
          <a:endParaRPr lang="zh-CN" altLang="en-US" sz="7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5A29F4-8DA4-4C43-90B1-727998B1C301}" cxnId="{683E1243-F1AE-40E1-9E95-040B012F0CC7}" type="par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109844DA-387E-41F3-AF63-043766CF7763}" cxnId="{683E1243-F1AE-40E1-9E95-040B012F0CC7}" type="sib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A546FAD1-A082-46C0-AA93-5B2B85D76DD0}">
      <dgm:prSet phldrT="[文本]" custT="1"/>
      <dgm:spPr/>
      <dgm:t>
        <a:bodyPr/>
        <a:lstStyle/>
        <a:p>
          <a:r>
            <a:rPr kumimoji="1"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rPr>
            <a:t>全牌照金融服务：商业银行、资产管理、金融租赁、信托、人寿保险、投资银行、期货和养老金</a:t>
          </a:r>
          <a:endParaRPr kumimoji="1" lang="en-US" altLang="zh-CN" sz="7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56D2AEF-3493-4764-B5A0-2482D7DC481B}" cxnId="{EF0C9C08-75C6-4CD3-B851-F5416A8F0DDF}" type="par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2D1C68BE-1B1E-4B5F-BADD-1DEE12FDF256}" cxnId="{EF0C9C08-75C6-4CD3-B851-F5416A8F0DDF}" type="sib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1978C575-5356-411F-9FA8-742D6A60FF6A}">
      <dgm:prSet phldrT="[文本]" custT="1"/>
      <dgm:spPr/>
      <dgm:t>
        <a:bodyPr/>
        <a:lstStyle/>
        <a:p>
          <a:pPr>
            <a:lnSpc>
              <a:spcPct val="80000"/>
            </a:lnSpc>
          </a:pPr>
          <a:r>
            <a:rPr lang="zh-CN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累计为“一带一路”沿线国家的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150</a:t>
          </a:r>
          <a:r>
            <a:rPr lang="zh-CN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多个重大项目提供金融支持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；</a:t>
          </a:r>
          <a:r>
            <a:rPr lang="zh-CN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同业首创小微企业全线上融资“跨境快贷”系列产品，累计投放近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40</a:t>
          </a:r>
          <a:r>
            <a:rPr lang="zh-CN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亿元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；汇兑、结算、供应链、信保等</a:t>
          </a:r>
          <a:endParaRPr lang="en-US" altLang="zh-CN" sz="7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102593-EB0E-41CB-A322-E08EA7586312}" cxnId="{729956F6-9013-413F-A679-9F140E3A2906}" type="par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FFBB6510-B7E1-44B3-B2A1-CC8EA313E872}" cxnId="{729956F6-9013-413F-A679-9F140E3A2906}" type="sibTrans">
      <dgm:prSet/>
      <dgm:spPr/>
      <dgm:t>
        <a:bodyPr/>
        <a:lstStyle/>
        <a:p>
          <a:endParaRPr lang="zh-CN" altLang="en-US" sz="900" b="0">
            <a:solidFill>
              <a:schemeClr val="tx1"/>
            </a:solidFill>
            <a:latin typeface="彩虹粗仿宋" panose="03000509000000000000" pitchFamily="65" charset="-122"/>
            <a:ea typeface="彩虹粗仿宋" panose="03000509000000000000" pitchFamily="65" charset="-122"/>
          </a:endParaRPr>
        </a:p>
      </dgm:t>
    </dgm:pt>
    <dgm:pt modelId="{08394F2D-744F-4114-B5A5-0A09B3FE0EA5}">
      <dgm:prSet phldrT="[文本]" custT="1"/>
      <dgm:spPr/>
      <dgm:t>
        <a:bodyPr/>
        <a:lstStyle/>
        <a:p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集团资产规模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25.44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万亿元，较上年   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9.53%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；实现净利润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2,667.33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亿元，较上年   </a:t>
          </a:r>
          <a:r>
            <a:rPr lang="en-US" altLang="zh-CN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4.74%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</a:p>
      </dgm:t>
    </dgm:pt>
    <dgm:pt modelId="{0714E472-0189-49D2-A4FC-81451785A342}" cxnId="{ADC16C5F-74A7-49B7-B5A5-423B540993D9}" type="parTrans">
      <dgm:prSet/>
      <dgm:spPr/>
      <dgm:t>
        <a:bodyPr/>
        <a:lstStyle/>
        <a:p>
          <a:endParaRPr lang="zh-CN" altLang="en-US" sz="1000"/>
        </a:p>
      </dgm:t>
    </dgm:pt>
    <dgm:pt modelId="{610AACB9-9F58-4BD4-BEA4-D1AB3EC9FB54}" cxnId="{ADC16C5F-74A7-49B7-B5A5-423B540993D9}" type="sibTrans">
      <dgm:prSet/>
      <dgm:spPr/>
      <dgm:t>
        <a:bodyPr/>
        <a:lstStyle/>
        <a:p>
          <a:endParaRPr lang="zh-CN" altLang="en-US" sz="1000"/>
        </a:p>
      </dgm:t>
    </dgm:pt>
    <dgm:pt modelId="{01941445-C5AF-4516-B091-ADEF8B4FE6FB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金融科技战略，积极推进人工智能、区块链、物联网等建设，对外构建 </a:t>
          </a:r>
          <a:r>
            <a:rPr lang="en-US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G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C </a:t>
          </a:r>
          <a:r>
            <a:rPr lang="zh-CN" altLang="en-US" sz="700" b="0" dirty="0">
              <a:latin typeface="微软雅黑" panose="020B0503020204020204" pitchFamily="34" charset="-122"/>
              <a:ea typeface="微软雅黑" panose="020B0503020204020204" pitchFamily="34" charset="-122"/>
            </a:rPr>
            <a:t>端伙伴式新生态，以开放共享的理念对外赋能</a:t>
          </a:r>
          <a:endParaRPr lang="zh-CN" altLang="en-US" sz="700" dirty="0"/>
        </a:p>
      </dgm:t>
    </dgm:pt>
    <dgm:pt modelId="{6D0563CB-781B-4ED2-9232-F3D13B940FC3}" cxnId="{9E6BFDA8-4BBB-4B5D-924D-665F3838A9E2}" type="parTrans">
      <dgm:prSet/>
      <dgm:spPr/>
      <dgm:t>
        <a:bodyPr/>
        <a:lstStyle/>
        <a:p>
          <a:endParaRPr lang="zh-CN" altLang="en-US" sz="1000"/>
        </a:p>
      </dgm:t>
    </dgm:pt>
    <dgm:pt modelId="{F0A48BC9-C80C-420E-8F02-81046F0CD05B}" cxnId="{9E6BFDA8-4BBB-4B5D-924D-665F3838A9E2}" type="sibTrans">
      <dgm:prSet/>
      <dgm:spPr/>
      <dgm:t>
        <a:bodyPr/>
        <a:lstStyle/>
        <a:p>
          <a:endParaRPr lang="zh-CN" altLang="en-US" sz="1000"/>
        </a:p>
      </dgm:t>
    </dgm:pt>
    <dgm:pt modelId="{3009EB1B-6C8C-44D3-AE2B-DDD8ED3773A6}" type="pres">
      <dgm:prSet presAssocID="{D3F2933C-A5F8-4D6D-8EE1-4294B515ACCC}" presName="Name0" presStyleCnt="0">
        <dgm:presLayoutVars>
          <dgm:chMax val="7"/>
          <dgm:chPref val="7"/>
          <dgm:dir/>
        </dgm:presLayoutVars>
      </dgm:prSet>
      <dgm:spPr/>
    </dgm:pt>
    <dgm:pt modelId="{EF2BEE6A-7458-4B84-870E-18E98B6DD7B1}" type="pres">
      <dgm:prSet presAssocID="{D3F2933C-A5F8-4D6D-8EE1-4294B515ACCC}" presName="Name1" presStyleCnt="0"/>
      <dgm:spPr/>
    </dgm:pt>
    <dgm:pt modelId="{E4F98902-4460-4CF4-8CB7-F8615C9D8538}" type="pres">
      <dgm:prSet presAssocID="{D3F2933C-A5F8-4D6D-8EE1-4294B515ACCC}" presName="cycle" presStyleCnt="0"/>
      <dgm:spPr/>
    </dgm:pt>
    <dgm:pt modelId="{8873B923-C93C-4CB3-9CFA-9F5309F5B5F7}" type="pres">
      <dgm:prSet presAssocID="{D3F2933C-A5F8-4D6D-8EE1-4294B515ACCC}" presName="srcNode" presStyleLbl="node1" presStyleIdx="0" presStyleCnt="5"/>
      <dgm:spPr/>
    </dgm:pt>
    <dgm:pt modelId="{A377A03A-4744-4A49-86A5-9090267C131F}" type="pres">
      <dgm:prSet presAssocID="{D3F2933C-A5F8-4D6D-8EE1-4294B515ACCC}" presName="conn" presStyleLbl="parChTrans1D2" presStyleIdx="0" presStyleCnt="1"/>
      <dgm:spPr/>
    </dgm:pt>
    <dgm:pt modelId="{5C1BE5F6-B8B2-4A4B-B9BD-E28DC481FBAC}" type="pres">
      <dgm:prSet presAssocID="{D3F2933C-A5F8-4D6D-8EE1-4294B515ACCC}" presName="extraNode" presStyleLbl="node1" presStyleIdx="0" presStyleCnt="5"/>
      <dgm:spPr/>
    </dgm:pt>
    <dgm:pt modelId="{D24B66FB-0D3D-4981-A9A5-36E1FE622BED}" type="pres">
      <dgm:prSet presAssocID="{D3F2933C-A5F8-4D6D-8EE1-4294B515ACCC}" presName="dstNode" presStyleLbl="node1" presStyleIdx="0" presStyleCnt="5"/>
      <dgm:spPr/>
    </dgm:pt>
    <dgm:pt modelId="{24AEC586-3356-4060-8671-0278B065742D}" type="pres">
      <dgm:prSet presAssocID="{08394F2D-744F-4114-B5A5-0A09B3FE0EA5}" presName="text_1" presStyleLbl="node1" presStyleIdx="0" presStyleCnt="5">
        <dgm:presLayoutVars>
          <dgm:bulletEnabled val="1"/>
        </dgm:presLayoutVars>
      </dgm:prSet>
      <dgm:spPr/>
    </dgm:pt>
    <dgm:pt modelId="{5BEBF9BC-8518-46BA-8447-149427F199C3}" type="pres">
      <dgm:prSet presAssocID="{08394F2D-744F-4114-B5A5-0A09B3FE0EA5}" presName="accent_1" presStyleCnt="0"/>
      <dgm:spPr/>
    </dgm:pt>
    <dgm:pt modelId="{54811248-33ED-48B3-932A-4E4AFF3E8453}" type="pres">
      <dgm:prSet presAssocID="{08394F2D-744F-4114-B5A5-0A09B3FE0EA5}" presName="accentRepeatNode" presStyleLbl="solidFgAcc1" presStyleIdx="0" presStyleCnt="5"/>
      <dgm:spPr>
        <a:solidFill>
          <a:schemeClr val="accent1"/>
        </a:solidFill>
      </dgm:spPr>
    </dgm:pt>
    <dgm:pt modelId="{0B0F2528-EA2D-422C-BC74-E4C7B5DF5E25}" type="pres">
      <dgm:prSet presAssocID="{6199751C-2970-414D-BB81-9E75ECE25141}" presName="text_2" presStyleLbl="node1" presStyleIdx="1" presStyleCnt="5">
        <dgm:presLayoutVars>
          <dgm:bulletEnabled val="1"/>
        </dgm:presLayoutVars>
      </dgm:prSet>
      <dgm:spPr/>
    </dgm:pt>
    <dgm:pt modelId="{572AFB58-2006-4486-9C9C-F4D939C7E6E2}" type="pres">
      <dgm:prSet presAssocID="{6199751C-2970-414D-BB81-9E75ECE25141}" presName="accent_2" presStyleCnt="0"/>
      <dgm:spPr/>
    </dgm:pt>
    <dgm:pt modelId="{EA04660F-C2D1-4AEA-9C6E-BBEC6680BD50}" type="pres">
      <dgm:prSet presAssocID="{6199751C-2970-414D-BB81-9E75ECE25141}" presName="accentRepeatNode" presStyleLbl="solidFgAcc1" presStyleIdx="1" presStyleCnt="5"/>
      <dgm:spPr>
        <a:solidFill>
          <a:schemeClr val="accent1"/>
        </a:solidFill>
      </dgm:spPr>
    </dgm:pt>
    <dgm:pt modelId="{8970923A-9711-4205-9C94-3D8E432D9BA0}" type="pres">
      <dgm:prSet presAssocID="{A546FAD1-A082-46C0-AA93-5B2B85D76DD0}" presName="text_3" presStyleLbl="node1" presStyleIdx="2" presStyleCnt="5">
        <dgm:presLayoutVars>
          <dgm:bulletEnabled val="1"/>
        </dgm:presLayoutVars>
      </dgm:prSet>
      <dgm:spPr/>
    </dgm:pt>
    <dgm:pt modelId="{817D892A-E382-4CFE-8C9E-DD76E3EC0B9F}" type="pres">
      <dgm:prSet presAssocID="{A546FAD1-A082-46C0-AA93-5B2B85D76DD0}" presName="accent_3" presStyleCnt="0"/>
      <dgm:spPr/>
    </dgm:pt>
    <dgm:pt modelId="{20DECB2C-3D37-4829-9C65-446A947E2ACC}" type="pres">
      <dgm:prSet presAssocID="{A546FAD1-A082-46C0-AA93-5B2B85D76DD0}" presName="accentRepeatNode" presStyleLbl="solidFgAcc1" presStyleIdx="2" presStyleCnt="5"/>
      <dgm:spPr>
        <a:solidFill>
          <a:schemeClr val="accent1"/>
        </a:solidFill>
      </dgm:spPr>
    </dgm:pt>
    <dgm:pt modelId="{74B2854E-6202-4110-B317-B36F0040E8C7}" type="pres">
      <dgm:prSet presAssocID="{1978C575-5356-411F-9FA8-742D6A60FF6A}" presName="text_4" presStyleLbl="node1" presStyleIdx="3" presStyleCnt="5" custScaleY="135490">
        <dgm:presLayoutVars>
          <dgm:bulletEnabled val="1"/>
        </dgm:presLayoutVars>
      </dgm:prSet>
      <dgm:spPr/>
    </dgm:pt>
    <dgm:pt modelId="{7417D41A-34F5-447E-8D19-BB803E1402B7}" type="pres">
      <dgm:prSet presAssocID="{1978C575-5356-411F-9FA8-742D6A60FF6A}" presName="accent_4" presStyleCnt="0"/>
      <dgm:spPr/>
    </dgm:pt>
    <dgm:pt modelId="{7CB12734-8C7A-4CEA-A17C-735FCCB1879B}" type="pres">
      <dgm:prSet presAssocID="{1978C575-5356-411F-9FA8-742D6A60FF6A}" presName="accentRepeatNode" presStyleLbl="solidFgAcc1" presStyleIdx="3" presStyleCnt="5"/>
      <dgm:spPr>
        <a:solidFill>
          <a:schemeClr val="accent1"/>
        </a:solidFill>
      </dgm:spPr>
    </dgm:pt>
    <dgm:pt modelId="{46D545E8-67A3-45A6-946A-F0DCF2FEC35C}" type="pres">
      <dgm:prSet presAssocID="{01941445-C5AF-4516-B091-ADEF8B4FE6FB}" presName="text_5" presStyleLbl="node1" presStyleIdx="4" presStyleCnt="5" custScaleY="112354">
        <dgm:presLayoutVars>
          <dgm:bulletEnabled val="1"/>
        </dgm:presLayoutVars>
      </dgm:prSet>
      <dgm:spPr/>
    </dgm:pt>
    <dgm:pt modelId="{86EAEA82-1E7F-4A45-A55A-B8F166E7B05D}" type="pres">
      <dgm:prSet presAssocID="{01941445-C5AF-4516-B091-ADEF8B4FE6FB}" presName="accent_5" presStyleCnt="0"/>
      <dgm:spPr/>
    </dgm:pt>
    <dgm:pt modelId="{568A78D4-13BD-4373-B691-1DD0C580D7CB}" type="pres">
      <dgm:prSet presAssocID="{01941445-C5AF-4516-B091-ADEF8B4FE6FB}" presName="accentRepeatNode" presStyleLbl="solidFgAcc1" presStyleIdx="4" presStyleCnt="5"/>
      <dgm:spPr>
        <a:solidFill>
          <a:srgbClr val="4472C4"/>
        </a:solidFill>
      </dgm:spPr>
    </dgm:pt>
  </dgm:ptLst>
  <dgm:cxnLst>
    <dgm:cxn modelId="{EF0C9C08-75C6-4CD3-B851-F5416A8F0DDF}" srcId="{D3F2933C-A5F8-4D6D-8EE1-4294B515ACCC}" destId="{A546FAD1-A082-46C0-AA93-5B2B85D76DD0}" srcOrd="2" destOrd="0" parTransId="{556D2AEF-3493-4764-B5A0-2482D7DC481B}" sibTransId="{2D1C68BE-1B1E-4B5F-BADD-1DEE12FDF256}"/>
    <dgm:cxn modelId="{54007612-4950-4818-9607-C01D62B27F00}" type="presOf" srcId="{610AACB9-9F58-4BD4-BEA4-D1AB3EC9FB54}" destId="{A377A03A-4744-4A49-86A5-9090267C131F}" srcOrd="0" destOrd="0" presId="urn:microsoft.com/office/officeart/2008/layout/VerticalCurvedList"/>
    <dgm:cxn modelId="{ADC16C5F-74A7-49B7-B5A5-423B540993D9}" srcId="{D3F2933C-A5F8-4D6D-8EE1-4294B515ACCC}" destId="{08394F2D-744F-4114-B5A5-0A09B3FE0EA5}" srcOrd="0" destOrd="0" parTransId="{0714E472-0189-49D2-A4FC-81451785A342}" sibTransId="{610AACB9-9F58-4BD4-BEA4-D1AB3EC9FB54}"/>
    <dgm:cxn modelId="{683E1243-F1AE-40E1-9E95-040B012F0CC7}" srcId="{D3F2933C-A5F8-4D6D-8EE1-4294B515ACCC}" destId="{6199751C-2970-414D-BB81-9E75ECE25141}" srcOrd="1" destOrd="0" parTransId="{375A29F4-8DA4-4C43-90B1-727998B1C301}" sibTransId="{109844DA-387E-41F3-AF63-043766CF7763}"/>
    <dgm:cxn modelId="{9E6BFDA8-4BBB-4B5D-924D-665F3838A9E2}" srcId="{D3F2933C-A5F8-4D6D-8EE1-4294B515ACCC}" destId="{01941445-C5AF-4516-B091-ADEF8B4FE6FB}" srcOrd="4" destOrd="0" parTransId="{6D0563CB-781B-4ED2-9232-F3D13B940FC3}" sibTransId="{F0A48BC9-C80C-420E-8F02-81046F0CD05B}"/>
    <dgm:cxn modelId="{848317B9-B604-489E-91D4-85DAF823698C}" type="presOf" srcId="{01941445-C5AF-4516-B091-ADEF8B4FE6FB}" destId="{46D545E8-67A3-45A6-946A-F0DCF2FEC35C}" srcOrd="0" destOrd="0" presId="urn:microsoft.com/office/officeart/2008/layout/VerticalCurvedList"/>
    <dgm:cxn modelId="{2878F7BF-5FC8-4C9A-B391-004D3D73F3A9}" type="presOf" srcId="{6199751C-2970-414D-BB81-9E75ECE25141}" destId="{0B0F2528-EA2D-422C-BC74-E4C7B5DF5E25}" srcOrd="0" destOrd="0" presId="urn:microsoft.com/office/officeart/2008/layout/VerticalCurvedList"/>
    <dgm:cxn modelId="{716E08C7-DE6D-40AF-8A62-DCE8BBE0F793}" type="presOf" srcId="{D3F2933C-A5F8-4D6D-8EE1-4294B515ACCC}" destId="{3009EB1B-6C8C-44D3-AE2B-DDD8ED3773A6}" srcOrd="0" destOrd="0" presId="urn:microsoft.com/office/officeart/2008/layout/VerticalCurvedList"/>
    <dgm:cxn modelId="{BD8234C8-DDE9-4F78-A441-9DE5CEB3867D}" type="presOf" srcId="{1978C575-5356-411F-9FA8-742D6A60FF6A}" destId="{74B2854E-6202-4110-B317-B36F0040E8C7}" srcOrd="0" destOrd="0" presId="urn:microsoft.com/office/officeart/2008/layout/VerticalCurvedList"/>
    <dgm:cxn modelId="{F301E0CB-F455-4E57-810A-BD818947482C}" type="presOf" srcId="{A546FAD1-A082-46C0-AA93-5B2B85D76DD0}" destId="{8970923A-9711-4205-9C94-3D8E432D9BA0}" srcOrd="0" destOrd="0" presId="urn:microsoft.com/office/officeart/2008/layout/VerticalCurvedList"/>
    <dgm:cxn modelId="{A16539D5-F927-4ECE-879D-2F77BE241721}" type="presOf" srcId="{08394F2D-744F-4114-B5A5-0A09B3FE0EA5}" destId="{24AEC586-3356-4060-8671-0278B065742D}" srcOrd="0" destOrd="0" presId="urn:microsoft.com/office/officeart/2008/layout/VerticalCurvedList"/>
    <dgm:cxn modelId="{729956F6-9013-413F-A679-9F140E3A2906}" srcId="{D3F2933C-A5F8-4D6D-8EE1-4294B515ACCC}" destId="{1978C575-5356-411F-9FA8-742D6A60FF6A}" srcOrd="3" destOrd="0" parTransId="{6D102593-EB0E-41CB-A322-E08EA7586312}" sibTransId="{FFBB6510-B7E1-44B3-B2A1-CC8EA313E872}"/>
    <dgm:cxn modelId="{8FF2F1B1-BD1A-4780-A0E6-EC2D81617540}" type="presParOf" srcId="{3009EB1B-6C8C-44D3-AE2B-DDD8ED3773A6}" destId="{EF2BEE6A-7458-4B84-870E-18E98B6DD7B1}" srcOrd="0" destOrd="0" presId="urn:microsoft.com/office/officeart/2008/layout/VerticalCurvedList"/>
    <dgm:cxn modelId="{E14A04AD-DF76-4ED0-B721-26FC307CFEA1}" type="presParOf" srcId="{EF2BEE6A-7458-4B84-870E-18E98B6DD7B1}" destId="{E4F98902-4460-4CF4-8CB7-F8615C9D8538}" srcOrd="0" destOrd="0" presId="urn:microsoft.com/office/officeart/2008/layout/VerticalCurvedList"/>
    <dgm:cxn modelId="{96C64F5A-C62E-4AE3-A282-1543C6E3FF78}" type="presParOf" srcId="{E4F98902-4460-4CF4-8CB7-F8615C9D8538}" destId="{8873B923-C93C-4CB3-9CFA-9F5309F5B5F7}" srcOrd="0" destOrd="0" presId="urn:microsoft.com/office/officeart/2008/layout/VerticalCurvedList"/>
    <dgm:cxn modelId="{B44EEC37-530E-49F5-82C2-DEA42149B9FE}" type="presParOf" srcId="{E4F98902-4460-4CF4-8CB7-F8615C9D8538}" destId="{A377A03A-4744-4A49-86A5-9090267C131F}" srcOrd="1" destOrd="0" presId="urn:microsoft.com/office/officeart/2008/layout/VerticalCurvedList"/>
    <dgm:cxn modelId="{B17F91D1-ACB5-4766-94D1-7D57C50C8F7F}" type="presParOf" srcId="{E4F98902-4460-4CF4-8CB7-F8615C9D8538}" destId="{5C1BE5F6-B8B2-4A4B-B9BD-E28DC481FBAC}" srcOrd="2" destOrd="0" presId="urn:microsoft.com/office/officeart/2008/layout/VerticalCurvedList"/>
    <dgm:cxn modelId="{12DD0D81-E1D7-4C79-9A4F-84B03A94494A}" type="presParOf" srcId="{E4F98902-4460-4CF4-8CB7-F8615C9D8538}" destId="{D24B66FB-0D3D-4981-A9A5-36E1FE622BED}" srcOrd="3" destOrd="0" presId="urn:microsoft.com/office/officeart/2008/layout/VerticalCurvedList"/>
    <dgm:cxn modelId="{301DC00C-B5BD-420F-9267-E36133615725}" type="presParOf" srcId="{EF2BEE6A-7458-4B84-870E-18E98B6DD7B1}" destId="{24AEC586-3356-4060-8671-0278B065742D}" srcOrd="1" destOrd="0" presId="urn:microsoft.com/office/officeart/2008/layout/VerticalCurvedList"/>
    <dgm:cxn modelId="{BCA79031-2883-4E5D-BF55-DFD3E5201EC6}" type="presParOf" srcId="{EF2BEE6A-7458-4B84-870E-18E98B6DD7B1}" destId="{5BEBF9BC-8518-46BA-8447-149427F199C3}" srcOrd="2" destOrd="0" presId="urn:microsoft.com/office/officeart/2008/layout/VerticalCurvedList"/>
    <dgm:cxn modelId="{1A3AA5A7-EE5E-4D3D-9972-BF30830652A3}" type="presParOf" srcId="{5BEBF9BC-8518-46BA-8447-149427F199C3}" destId="{54811248-33ED-48B3-932A-4E4AFF3E8453}" srcOrd="0" destOrd="0" presId="urn:microsoft.com/office/officeart/2008/layout/VerticalCurvedList"/>
    <dgm:cxn modelId="{8C8B5FD5-B03C-4457-B436-BC5C9655F8B5}" type="presParOf" srcId="{EF2BEE6A-7458-4B84-870E-18E98B6DD7B1}" destId="{0B0F2528-EA2D-422C-BC74-E4C7B5DF5E25}" srcOrd="3" destOrd="0" presId="urn:microsoft.com/office/officeart/2008/layout/VerticalCurvedList"/>
    <dgm:cxn modelId="{8CCAD994-E34D-4E8F-94E3-09FD07A5F089}" type="presParOf" srcId="{EF2BEE6A-7458-4B84-870E-18E98B6DD7B1}" destId="{572AFB58-2006-4486-9C9C-F4D939C7E6E2}" srcOrd="4" destOrd="0" presId="urn:microsoft.com/office/officeart/2008/layout/VerticalCurvedList"/>
    <dgm:cxn modelId="{BF64DC68-5022-4047-A871-5C8625FDD522}" type="presParOf" srcId="{572AFB58-2006-4486-9C9C-F4D939C7E6E2}" destId="{EA04660F-C2D1-4AEA-9C6E-BBEC6680BD50}" srcOrd="0" destOrd="0" presId="urn:microsoft.com/office/officeart/2008/layout/VerticalCurvedList"/>
    <dgm:cxn modelId="{6260DD31-6619-4CF3-9D56-2ADC22855AA0}" type="presParOf" srcId="{EF2BEE6A-7458-4B84-870E-18E98B6DD7B1}" destId="{8970923A-9711-4205-9C94-3D8E432D9BA0}" srcOrd="5" destOrd="0" presId="urn:microsoft.com/office/officeart/2008/layout/VerticalCurvedList"/>
    <dgm:cxn modelId="{FE4D62DA-2A8E-4D4E-B9D9-8AF5D8E54F74}" type="presParOf" srcId="{EF2BEE6A-7458-4B84-870E-18E98B6DD7B1}" destId="{817D892A-E382-4CFE-8C9E-DD76E3EC0B9F}" srcOrd="6" destOrd="0" presId="urn:microsoft.com/office/officeart/2008/layout/VerticalCurvedList"/>
    <dgm:cxn modelId="{8181F664-9728-4C51-B5CC-44178B10714C}" type="presParOf" srcId="{817D892A-E382-4CFE-8C9E-DD76E3EC0B9F}" destId="{20DECB2C-3D37-4829-9C65-446A947E2ACC}" srcOrd="0" destOrd="0" presId="urn:microsoft.com/office/officeart/2008/layout/VerticalCurvedList"/>
    <dgm:cxn modelId="{6C8D6269-DF41-48E3-B6B3-989050D4F1D4}" type="presParOf" srcId="{EF2BEE6A-7458-4B84-870E-18E98B6DD7B1}" destId="{74B2854E-6202-4110-B317-B36F0040E8C7}" srcOrd="7" destOrd="0" presId="urn:microsoft.com/office/officeart/2008/layout/VerticalCurvedList"/>
    <dgm:cxn modelId="{54702C4E-BE34-4B1D-97EA-32B5814DE27B}" type="presParOf" srcId="{EF2BEE6A-7458-4B84-870E-18E98B6DD7B1}" destId="{7417D41A-34F5-447E-8D19-BB803E1402B7}" srcOrd="8" destOrd="0" presId="urn:microsoft.com/office/officeart/2008/layout/VerticalCurvedList"/>
    <dgm:cxn modelId="{5846E7D8-D97A-468A-95B3-B8E2F131A05A}" type="presParOf" srcId="{7417D41A-34F5-447E-8D19-BB803E1402B7}" destId="{7CB12734-8C7A-4CEA-A17C-735FCCB1879B}" srcOrd="0" destOrd="0" presId="urn:microsoft.com/office/officeart/2008/layout/VerticalCurvedList"/>
    <dgm:cxn modelId="{1F501276-20BC-4E90-8FDE-FFC73A2DDE2F}" type="presParOf" srcId="{EF2BEE6A-7458-4B84-870E-18E98B6DD7B1}" destId="{46D545E8-67A3-45A6-946A-F0DCF2FEC35C}" srcOrd="9" destOrd="0" presId="urn:microsoft.com/office/officeart/2008/layout/VerticalCurvedList"/>
    <dgm:cxn modelId="{ED1F376A-4AF4-446E-A3A0-7F931EB86498}" type="presParOf" srcId="{EF2BEE6A-7458-4B84-870E-18E98B6DD7B1}" destId="{86EAEA82-1E7F-4A45-A55A-B8F166E7B05D}" srcOrd="10" destOrd="0" presId="urn:microsoft.com/office/officeart/2008/layout/VerticalCurvedList"/>
    <dgm:cxn modelId="{68BF876A-C603-4D81-A392-09B58FD2E61C}" type="presParOf" srcId="{86EAEA82-1E7F-4A45-A55A-B8F166E7B05D}" destId="{568A78D4-13BD-4373-B691-1DD0C580D7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D6A8A-44DA-4B06-B7BA-82380AA6B32B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13500000"/>
            <a:gd name="adj2" fmla="val 162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12041-3DB5-40A8-A791-DEA51EC0DB65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10800000"/>
            <a:gd name="adj2" fmla="val 135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9C723-F18D-4379-A6E4-D5B90C3EA79F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8100000"/>
            <a:gd name="adj2" fmla="val 108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987D6-A222-4D0A-B47D-7B0024E2D5E6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5400000"/>
            <a:gd name="adj2" fmla="val 81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D2C54-B60F-430B-A346-2A79C59D4179}">
      <dsp:nvSpPr>
        <dsp:cNvPr id="0" name=""/>
        <dsp:cNvSpPr/>
      </dsp:nvSpPr>
      <dsp:spPr>
        <a:xfrm>
          <a:off x="583314" y="224420"/>
          <a:ext cx="2012005" cy="2012005"/>
        </a:xfrm>
        <a:prstGeom prst="blockArc">
          <a:avLst>
            <a:gd name="adj1" fmla="val 2640561"/>
            <a:gd name="adj2" fmla="val 5619875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10E96-BEB0-44FA-817E-DE303A710616}">
      <dsp:nvSpPr>
        <dsp:cNvPr id="0" name=""/>
        <dsp:cNvSpPr/>
      </dsp:nvSpPr>
      <dsp:spPr>
        <a:xfrm>
          <a:off x="522659" y="293345"/>
          <a:ext cx="2012005" cy="2012005"/>
        </a:xfrm>
        <a:prstGeom prst="blockArc">
          <a:avLst>
            <a:gd name="adj1" fmla="val 21353144"/>
            <a:gd name="adj2" fmla="val 232126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82028-244F-4239-B763-0366BC4940B7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18900000"/>
            <a:gd name="adj2" fmla="val 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7A75E-2863-4842-B67B-DD86738E7134}">
      <dsp:nvSpPr>
        <dsp:cNvPr id="0" name=""/>
        <dsp:cNvSpPr/>
      </dsp:nvSpPr>
      <dsp:spPr>
        <a:xfrm>
          <a:off x="520110" y="222398"/>
          <a:ext cx="2012005" cy="2012005"/>
        </a:xfrm>
        <a:prstGeom prst="blockArc">
          <a:avLst>
            <a:gd name="adj1" fmla="val 16200000"/>
            <a:gd name="adj2" fmla="val 18900000"/>
            <a:gd name="adj3" fmla="val 3428"/>
          </a:avLst>
        </a:prstGeom>
        <a:solidFill>
          <a:srgbClr val="2E77A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F955F-356F-44A3-B90C-526601F4ACAF}">
      <dsp:nvSpPr>
        <dsp:cNvPr id="0" name=""/>
        <dsp:cNvSpPr/>
      </dsp:nvSpPr>
      <dsp:spPr>
        <a:xfrm>
          <a:off x="1185942" y="888230"/>
          <a:ext cx="680342" cy="680342"/>
        </a:xfrm>
        <a:prstGeom prst="ellipse">
          <a:avLst/>
        </a:prstGeom>
        <a:solidFill>
          <a:srgbClr val="595959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信息中介</a:t>
          </a:r>
          <a:endParaRPr lang="en-US" sz="12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1285576" y="987864"/>
        <a:ext cx="481074" cy="481074"/>
      </dsp:txXfrm>
    </dsp:sp>
    <dsp:sp modelId="{E1103E1F-D51C-45AB-8D08-65A541E14E33}">
      <dsp:nvSpPr>
        <dsp:cNvPr id="0" name=""/>
        <dsp:cNvSpPr/>
      </dsp:nvSpPr>
      <dsp:spPr>
        <a:xfrm>
          <a:off x="1287993" y="1423"/>
          <a:ext cx="476239" cy="476239"/>
        </a:xfrm>
        <a:prstGeom prst="ellipse">
          <a:avLst/>
        </a:prstGeom>
        <a:solidFill>
          <a:srgbClr val="2E77A8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出口商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1357737" y="71167"/>
        <a:ext cx="336751" cy="336751"/>
      </dsp:txXfrm>
    </dsp:sp>
    <dsp:sp modelId="{A9A6A31C-57E4-47D7-A829-34DB54242905}">
      <dsp:nvSpPr>
        <dsp:cNvPr id="0" name=""/>
        <dsp:cNvSpPr/>
      </dsp:nvSpPr>
      <dsp:spPr>
        <a:xfrm>
          <a:off x="1987221" y="291053"/>
          <a:ext cx="476239" cy="476239"/>
        </a:xfrm>
        <a:prstGeom prst="ellipse">
          <a:avLst/>
        </a:prstGeom>
        <a:solidFill>
          <a:srgbClr val="BC362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进口商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2056965" y="360797"/>
        <a:ext cx="336751" cy="336751"/>
      </dsp:txXfrm>
    </dsp:sp>
    <dsp:sp modelId="{03A597FE-1C6E-4A91-B186-50048C7924DF}">
      <dsp:nvSpPr>
        <dsp:cNvPr id="0" name=""/>
        <dsp:cNvSpPr/>
      </dsp:nvSpPr>
      <dsp:spPr>
        <a:xfrm>
          <a:off x="2276851" y="990281"/>
          <a:ext cx="476239" cy="476239"/>
        </a:xfrm>
        <a:prstGeom prst="ellipse">
          <a:avLst/>
        </a:prstGeom>
        <a:solidFill>
          <a:srgbClr val="F09C2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项目业主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2346595" y="1060025"/>
        <a:ext cx="336751" cy="336751"/>
      </dsp:txXfrm>
    </dsp:sp>
    <dsp:sp modelId="{3E271217-6B75-4976-BEAA-E25E8843EB45}">
      <dsp:nvSpPr>
        <dsp:cNvPr id="0" name=""/>
        <dsp:cNvSpPr/>
      </dsp:nvSpPr>
      <dsp:spPr>
        <a:xfrm>
          <a:off x="2062409" y="1679338"/>
          <a:ext cx="476239" cy="476239"/>
        </a:xfrm>
        <a:prstGeom prst="ellipse">
          <a:avLst/>
        </a:prstGeom>
        <a:solidFill>
          <a:srgbClr val="2BA388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总包商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2132153" y="1749082"/>
        <a:ext cx="336751" cy="336751"/>
      </dsp:txXfrm>
    </dsp:sp>
    <dsp:sp modelId="{EE32A4DB-DF64-4448-9D67-292D56C78837}">
      <dsp:nvSpPr>
        <dsp:cNvPr id="0" name=""/>
        <dsp:cNvSpPr/>
      </dsp:nvSpPr>
      <dsp:spPr>
        <a:xfrm>
          <a:off x="1287993" y="1979139"/>
          <a:ext cx="476239" cy="476239"/>
        </a:xfrm>
        <a:prstGeom prst="ellipse">
          <a:avLst/>
        </a:prstGeom>
        <a:solidFill>
          <a:srgbClr val="93B85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分包商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1357737" y="2048883"/>
        <a:ext cx="336751" cy="336751"/>
      </dsp:txXfrm>
    </dsp:sp>
    <dsp:sp modelId="{4AE5A8E0-4592-49DC-B7E1-2E3AD1AF84C7}">
      <dsp:nvSpPr>
        <dsp:cNvPr id="0" name=""/>
        <dsp:cNvSpPr/>
      </dsp:nvSpPr>
      <dsp:spPr>
        <a:xfrm>
          <a:off x="588765" y="1689509"/>
          <a:ext cx="476239" cy="476239"/>
        </a:xfrm>
        <a:prstGeom prst="ellipse">
          <a:avLst/>
        </a:prstGeom>
        <a:solidFill>
          <a:srgbClr val="2BA388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投资人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658509" y="1759253"/>
        <a:ext cx="336751" cy="336751"/>
      </dsp:txXfrm>
    </dsp:sp>
    <dsp:sp modelId="{A6E409A1-C47F-4957-B28B-3992140425D6}">
      <dsp:nvSpPr>
        <dsp:cNvPr id="0" name=""/>
        <dsp:cNvSpPr/>
      </dsp:nvSpPr>
      <dsp:spPr>
        <a:xfrm>
          <a:off x="299135" y="990281"/>
          <a:ext cx="476239" cy="476239"/>
        </a:xfrm>
        <a:prstGeom prst="ellipse">
          <a:avLst/>
        </a:prstGeom>
        <a:solidFill>
          <a:srgbClr val="F09C2A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金融机构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368879" y="1060025"/>
        <a:ext cx="336751" cy="336751"/>
      </dsp:txXfrm>
    </dsp:sp>
    <dsp:sp modelId="{FFCFEDB2-605B-4504-B28F-E2DEF7D9A14B}">
      <dsp:nvSpPr>
        <dsp:cNvPr id="0" name=""/>
        <dsp:cNvSpPr/>
      </dsp:nvSpPr>
      <dsp:spPr>
        <a:xfrm>
          <a:off x="588765" y="291053"/>
          <a:ext cx="476239" cy="476239"/>
        </a:xfrm>
        <a:prstGeom prst="ellipse">
          <a:avLst/>
        </a:prstGeom>
        <a:solidFill>
          <a:srgbClr val="BC362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园区</a:t>
          </a:r>
          <a:endParaRPr lang="en-US" sz="900" b="1" kern="12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658509" y="360797"/>
        <a:ext cx="336751" cy="3367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7A03A-4744-4A49-86A5-9090267C131F}">
      <dsp:nvSpPr>
        <dsp:cNvPr id="0" name=""/>
        <dsp:cNvSpPr/>
      </dsp:nvSpPr>
      <dsp:spPr>
        <a:xfrm>
          <a:off x="-2870328" y="-442313"/>
          <a:ext cx="3424819" cy="3424819"/>
        </a:xfrm>
        <a:prstGeom prst="blockArc">
          <a:avLst>
            <a:gd name="adj1" fmla="val 18900000"/>
            <a:gd name="adj2" fmla="val 2700000"/>
            <a:gd name="adj3" fmla="val 631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EC586-3356-4060-8671-0278B065742D}">
      <dsp:nvSpPr>
        <dsp:cNvPr id="0" name=""/>
        <dsp:cNvSpPr/>
      </dsp:nvSpPr>
      <dsp:spPr>
        <a:xfrm>
          <a:off x="243729" y="158711"/>
          <a:ext cx="3192383" cy="31762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2115" tIns="17780" rIns="17780" bIns="17780" numCol="1" spcCol="1270" anchor="ctr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集团资产规模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25.44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万亿元，较上年   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9.53%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；实现净利润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2,667.33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亿元，较上年   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4.74%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</a:p>
      </dsp:txBody>
      <dsp:txXfrm>
        <a:off x="243729" y="158711"/>
        <a:ext cx="3192383" cy="317625"/>
      </dsp:txXfrm>
    </dsp:sp>
    <dsp:sp modelId="{54811248-33ED-48B3-932A-4E4AFF3E8453}">
      <dsp:nvSpPr>
        <dsp:cNvPr id="0" name=""/>
        <dsp:cNvSpPr/>
      </dsp:nvSpPr>
      <dsp:spPr>
        <a:xfrm>
          <a:off x="45213" y="119008"/>
          <a:ext cx="397032" cy="397032"/>
        </a:xfrm>
        <a:prstGeom prst="ellipse">
          <a:avLst/>
        </a:prstGeom>
        <a:solidFill>
          <a:schemeClr val="accent1"/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B0F2528-EA2D-422C-BC74-E4C7B5DF5E25}">
      <dsp:nvSpPr>
        <dsp:cNvPr id="0" name=""/>
        <dsp:cNvSpPr/>
      </dsp:nvSpPr>
      <dsp:spPr>
        <a:xfrm>
          <a:off x="471330" y="634997"/>
          <a:ext cx="2964781" cy="31762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2115" tIns="17780" rIns="17780" bIns="177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1" lang="zh-CN" altLang="en-US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设有近</a:t>
          </a:r>
          <a:r>
            <a:rPr kumimoji="1" lang="en-US" altLang="zh-CN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15,000</a:t>
          </a:r>
          <a:r>
            <a:rPr kumimoji="1" lang="zh-CN" altLang="en-US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家分支机构，</a:t>
          </a:r>
          <a:r>
            <a:rPr kumimoji="1" lang="en-US" altLang="zh-CN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34.7</a:t>
          </a:r>
          <a:r>
            <a:rPr kumimoji="1" lang="zh-CN" altLang="en-US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万名员工，为亿万个人客户和数百万公司客户提供专业金融服务。</a:t>
          </a:r>
          <a:endParaRPr lang="zh-CN" altLang="en-US" sz="7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71330" y="634997"/>
        <a:ext cx="2964781" cy="317625"/>
      </dsp:txXfrm>
    </dsp:sp>
    <dsp:sp modelId="{EA04660F-C2D1-4AEA-9C6E-BBEC6680BD50}">
      <dsp:nvSpPr>
        <dsp:cNvPr id="0" name=""/>
        <dsp:cNvSpPr/>
      </dsp:nvSpPr>
      <dsp:spPr>
        <a:xfrm>
          <a:off x="272814" y="595294"/>
          <a:ext cx="397032" cy="397032"/>
        </a:xfrm>
        <a:prstGeom prst="ellipse">
          <a:avLst/>
        </a:prstGeom>
        <a:solidFill>
          <a:schemeClr val="accent1"/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970923A-9711-4205-9C94-3D8E432D9BA0}">
      <dsp:nvSpPr>
        <dsp:cNvPr id="0" name=""/>
        <dsp:cNvSpPr/>
      </dsp:nvSpPr>
      <dsp:spPr>
        <a:xfrm>
          <a:off x="541185" y="1111283"/>
          <a:ext cx="2894926" cy="31762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2115" tIns="17780" rIns="17780" bIns="17780" numCol="1" spcCol="1270" anchor="ctr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CN" altLang="en-US" sz="7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全牌照金融服务：商业银行、资产管理、金融租赁、信托、人寿保险、投资银行、期货和养老金</a:t>
          </a:r>
          <a:endParaRPr kumimoji="1" lang="en-US" altLang="zh-CN" sz="7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41185" y="1111283"/>
        <a:ext cx="2894926" cy="317625"/>
      </dsp:txXfrm>
    </dsp:sp>
    <dsp:sp modelId="{20DECB2C-3D37-4829-9C65-446A947E2ACC}">
      <dsp:nvSpPr>
        <dsp:cNvPr id="0" name=""/>
        <dsp:cNvSpPr/>
      </dsp:nvSpPr>
      <dsp:spPr>
        <a:xfrm>
          <a:off x="342669" y="1071580"/>
          <a:ext cx="397032" cy="397032"/>
        </a:xfrm>
        <a:prstGeom prst="ellipse">
          <a:avLst/>
        </a:prstGeom>
        <a:solidFill>
          <a:schemeClr val="accent1"/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4B2854E-6202-4110-B317-B36F0040E8C7}">
      <dsp:nvSpPr>
        <dsp:cNvPr id="0" name=""/>
        <dsp:cNvSpPr/>
      </dsp:nvSpPr>
      <dsp:spPr>
        <a:xfrm>
          <a:off x="471330" y="1531207"/>
          <a:ext cx="2964781" cy="430351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2115" tIns="17780" rIns="17780" bIns="17780" numCol="1" spcCol="1270" anchor="ctr" anchorCtr="0">
          <a:noAutofit/>
        </a:bodyPr>
        <a:lstStyle/>
        <a:p>
          <a:pPr marL="0" lvl="0" indent="0" algn="l" defTabSz="31115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累计为“一带一路”沿线国家的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150</a:t>
          </a:r>
          <a:r>
            <a:rPr lang="zh-CN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多个重大项目提供金融支持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；</a:t>
          </a:r>
          <a:r>
            <a:rPr lang="zh-CN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同业首创小微企业全线上融资“跨境快贷”系列产品，累计投放近</a:t>
          </a:r>
          <a:r>
            <a:rPr lang="en-US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40</a:t>
          </a:r>
          <a:r>
            <a:rPr lang="zh-CN" altLang="zh-CN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亿元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；汇兑、结算、供应链、信保等</a:t>
          </a:r>
          <a:endParaRPr lang="en-US" altLang="zh-CN" sz="700" b="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71330" y="1531207"/>
        <a:ext cx="2964781" cy="430351"/>
      </dsp:txXfrm>
    </dsp:sp>
    <dsp:sp modelId="{7CB12734-8C7A-4CEA-A17C-735FCCB1879B}">
      <dsp:nvSpPr>
        <dsp:cNvPr id="0" name=""/>
        <dsp:cNvSpPr/>
      </dsp:nvSpPr>
      <dsp:spPr>
        <a:xfrm>
          <a:off x="272814" y="1547866"/>
          <a:ext cx="397032" cy="397032"/>
        </a:xfrm>
        <a:prstGeom prst="ellipse">
          <a:avLst/>
        </a:prstGeom>
        <a:solidFill>
          <a:schemeClr val="accent1"/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6D545E8-67A3-45A6-946A-F0DCF2FEC35C}">
      <dsp:nvSpPr>
        <dsp:cNvPr id="0" name=""/>
        <dsp:cNvSpPr/>
      </dsp:nvSpPr>
      <dsp:spPr>
        <a:xfrm>
          <a:off x="243729" y="2044236"/>
          <a:ext cx="3192383" cy="35686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2115" tIns="17780" rIns="17780" bIns="17780" numCol="1" spcCol="1270" anchor="ctr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金融科技战略，积极推进人工智能、区块链、物联网等建设，对外构建 </a:t>
          </a:r>
          <a:r>
            <a:rPr lang="en-US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G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C </a:t>
          </a:r>
          <a:r>
            <a:rPr lang="zh-CN" altLang="en-US" sz="700" b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端伙伴式新生态，以开放共享的理念对外赋能</a:t>
          </a:r>
          <a:endParaRPr lang="zh-CN" altLang="en-US" sz="700" kern="1200" dirty="0"/>
        </a:p>
      </dsp:txBody>
      <dsp:txXfrm>
        <a:off x="243729" y="2044236"/>
        <a:ext cx="3192383" cy="356865"/>
      </dsp:txXfrm>
    </dsp:sp>
    <dsp:sp modelId="{568A78D4-13BD-4373-B691-1DD0C580D7CB}">
      <dsp:nvSpPr>
        <dsp:cNvPr id="0" name=""/>
        <dsp:cNvSpPr/>
      </dsp:nvSpPr>
      <dsp:spPr>
        <a:xfrm>
          <a:off x="45213" y="2024152"/>
          <a:ext cx="397032" cy="397032"/>
        </a:xfrm>
        <a:prstGeom prst="ellipse">
          <a:avLst/>
        </a:prstGeom>
        <a:solidFill>
          <a:srgbClr val="4472C4"/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dstNode" val="node"/>
                    <dgm:param type="begSty" val="noArr"/>
                    <dgm:param type="endSty" val="noArr"/>
                    <dgm:param type="connRout" val="curve"/>
                    <dgm:param type="begPts" val="ctr"/>
                    <dgm:param type="endPts" val="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srcNode" val="dummyConnPt"/>
                    <dgm:param type="dstNode" val="dummyConnPt"/>
                    <dgm:param type="begSty" val="noArr"/>
                    <dgm:param type="endSty" val="noArr"/>
                    <dgm:param type="connRout" val="longCurve"/>
                    <dgm:param type="begPts" val="bCtr"/>
                    <dgm:param type="endPts" val="t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B2B31-4E76-6048-9262-4B44BB38267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A2DB9-B3C7-2F4E-81DF-B4BFF0AD6A4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1pPr>
    <a:lvl2pPr marL="354330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2pPr>
    <a:lvl3pPr marL="708660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3pPr>
    <a:lvl4pPr marL="1062355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4pPr>
    <a:lvl5pPr marL="1416685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5pPr>
    <a:lvl6pPr marL="1771015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6pPr>
    <a:lvl7pPr marL="2125345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7pPr>
    <a:lvl8pPr marL="2479040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8pPr>
    <a:lvl9pPr marL="2833370" algn="l" defTabSz="708660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2DB9-B3C7-2F4E-81DF-B4BFF0AD6A4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2DB9-B3C7-2F4E-81DF-B4BFF0AD6A4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2DB9-B3C7-2F4E-81DF-B4BFF0AD6A4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08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2DB9-B3C7-2F4E-81DF-B4BFF0AD6A4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3A2DB9-B3C7-2F4E-81DF-B4BFF0AD6A4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AAE5F-BEDA-44AD-9EF9-80A669B77B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3A2DB9-B3C7-2F4E-81DF-B4BFF0AD6A4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DCB09F-004A-42F8-8F0B-2B61A684B37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DCB09F-004A-42F8-8F0B-2B61A684B37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CB09F-004A-42F8-8F0B-2B61A684B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931" y="530264"/>
            <a:ext cx="4319588" cy="1128031"/>
          </a:xfrm>
        </p:spPr>
        <p:txBody>
          <a:bodyPr anchor="b"/>
          <a:lstStyle>
            <a:lvl1pPr algn="ctr">
              <a:defRPr sz="28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1701796"/>
            <a:ext cx="4319588" cy="78227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5900" indent="0" algn="ctr">
              <a:buNone/>
              <a:defRPr sz="945"/>
            </a:lvl2pPr>
            <a:lvl3pPr marL="431800" indent="0" algn="ctr">
              <a:buNone/>
              <a:defRPr sz="850"/>
            </a:lvl3pPr>
            <a:lvl4pPr marL="647700" indent="0" algn="ctr">
              <a:buNone/>
              <a:defRPr sz="755"/>
            </a:lvl4pPr>
            <a:lvl5pPr marL="864235" indent="0" algn="ctr">
              <a:buNone/>
              <a:defRPr sz="755"/>
            </a:lvl5pPr>
            <a:lvl6pPr marL="1080135" indent="0" algn="ctr">
              <a:buNone/>
              <a:defRPr sz="755"/>
            </a:lvl6pPr>
            <a:lvl7pPr marL="1296035" indent="0" algn="ctr">
              <a:buNone/>
              <a:defRPr sz="755"/>
            </a:lvl7pPr>
            <a:lvl8pPr marL="1511935" indent="0" algn="ctr">
              <a:buNone/>
              <a:defRPr sz="755"/>
            </a:lvl8pPr>
            <a:lvl9pPr marL="1727835" indent="0" algn="ctr">
              <a:buNone/>
              <a:defRPr sz="7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1BFC-561D-4997-BCAC-B2F90C391E8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6093-F608-4926-AF24-8ED38DAAC6DB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2" y="807773"/>
            <a:ext cx="4967526" cy="134778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2" y="2168309"/>
            <a:ext cx="4967526" cy="708769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590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31800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3pPr>
            <a:lvl4pPr marL="647700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4pPr>
            <a:lvl5pPr marL="8642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5pPr>
            <a:lvl6pPr marL="10801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6pPr>
            <a:lvl7pPr marL="12960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7pPr>
            <a:lvl8pPr marL="15119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8pPr>
            <a:lvl9pPr marL="17278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E7B3B-52D0-4E23-90E7-D3D772C0D68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862523"/>
            <a:ext cx="2447766" cy="20558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862523"/>
            <a:ext cx="2447766" cy="20558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4713D-DA2A-4A86-B64B-F78854A7E44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172505"/>
            <a:ext cx="4967526" cy="62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794272"/>
            <a:ext cx="2436517" cy="389260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5900" indent="0">
              <a:buNone/>
              <a:defRPr sz="945" b="1"/>
            </a:lvl2pPr>
            <a:lvl3pPr marL="431800" indent="0">
              <a:buNone/>
              <a:defRPr sz="850" b="1"/>
            </a:lvl3pPr>
            <a:lvl4pPr marL="647700" indent="0">
              <a:buNone/>
              <a:defRPr sz="755" b="1"/>
            </a:lvl4pPr>
            <a:lvl5pPr marL="864235" indent="0">
              <a:buNone/>
              <a:defRPr sz="755" b="1"/>
            </a:lvl5pPr>
            <a:lvl6pPr marL="1080135" indent="0">
              <a:buNone/>
              <a:defRPr sz="755" b="1"/>
            </a:lvl6pPr>
            <a:lvl7pPr marL="1296035" indent="0">
              <a:buNone/>
              <a:defRPr sz="755" b="1"/>
            </a:lvl7pPr>
            <a:lvl8pPr marL="1511935" indent="0">
              <a:buNone/>
              <a:defRPr sz="755" b="1"/>
            </a:lvl8pPr>
            <a:lvl9pPr marL="1727835" indent="0">
              <a:buNone/>
              <a:defRPr sz="7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1183532"/>
            <a:ext cx="2436517" cy="17407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794272"/>
            <a:ext cx="2448516" cy="389260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5900" indent="0">
              <a:buNone/>
              <a:defRPr sz="945" b="1"/>
            </a:lvl2pPr>
            <a:lvl3pPr marL="431800" indent="0">
              <a:buNone/>
              <a:defRPr sz="850" b="1"/>
            </a:lvl3pPr>
            <a:lvl4pPr marL="647700" indent="0">
              <a:buNone/>
              <a:defRPr sz="755" b="1"/>
            </a:lvl4pPr>
            <a:lvl5pPr marL="864235" indent="0">
              <a:buNone/>
              <a:defRPr sz="755" b="1"/>
            </a:lvl5pPr>
            <a:lvl6pPr marL="1080135" indent="0">
              <a:buNone/>
              <a:defRPr sz="755" b="1"/>
            </a:lvl6pPr>
            <a:lvl7pPr marL="1296035" indent="0">
              <a:buNone/>
              <a:defRPr sz="755" b="1"/>
            </a:lvl7pPr>
            <a:lvl8pPr marL="1511935" indent="0">
              <a:buNone/>
              <a:defRPr sz="755" b="1"/>
            </a:lvl8pPr>
            <a:lvl9pPr marL="1727835" indent="0">
              <a:buNone/>
              <a:defRPr sz="7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1183532"/>
            <a:ext cx="2448516" cy="17407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FC654-41AC-4703-A6D7-8EF2885359DA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24065-21E2-4A7B-B0E1-718E2AE8064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F5BB-9AE6-49B0-A30F-3196468621D3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5" name="Text Placeholder 1"/>
          <p:cNvSpPr txBox="1"/>
          <p:nvPr userDrawn="1"/>
        </p:nvSpPr>
        <p:spPr>
          <a:xfrm>
            <a:off x="562152" y="162674"/>
            <a:ext cx="1341485" cy="23263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 sz="1260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65" y="8"/>
            <a:ext cx="1341486" cy="44066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466513"/>
            <a:ext cx="2915722" cy="2302563"/>
          </a:xfrm>
        </p:spPr>
        <p:txBody>
          <a:bodyPr/>
          <a:lstStyle>
            <a:lvl1pPr>
              <a:defRPr sz="1510"/>
            </a:lvl1pPr>
            <a:lvl2pPr>
              <a:defRPr sz="1325"/>
            </a:lvl2pPr>
            <a:lvl3pPr>
              <a:defRPr sz="1135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5"/>
            </a:lvl1pPr>
            <a:lvl2pPr marL="215900" indent="0">
              <a:buNone/>
              <a:defRPr sz="660"/>
            </a:lvl2pPr>
            <a:lvl3pPr marL="431800" indent="0">
              <a:buNone/>
              <a:defRPr sz="565"/>
            </a:lvl3pPr>
            <a:lvl4pPr marL="647700" indent="0">
              <a:buNone/>
              <a:defRPr sz="470"/>
            </a:lvl4pPr>
            <a:lvl5pPr marL="864235" indent="0">
              <a:buNone/>
              <a:defRPr sz="470"/>
            </a:lvl5pPr>
            <a:lvl6pPr marL="1080135" indent="0">
              <a:buNone/>
              <a:defRPr sz="470"/>
            </a:lvl6pPr>
            <a:lvl7pPr marL="1296035" indent="0">
              <a:buNone/>
              <a:defRPr sz="470"/>
            </a:lvl7pPr>
            <a:lvl8pPr marL="1511935" indent="0">
              <a:buNone/>
              <a:defRPr sz="470"/>
            </a:lvl8pPr>
            <a:lvl9pPr marL="1727835" indent="0">
              <a:buNone/>
              <a:defRPr sz="47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879-7E6E-4EDA-947C-016BA619E3E0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466513"/>
            <a:ext cx="2915722" cy="2302563"/>
          </a:xfrm>
        </p:spPr>
        <p:txBody>
          <a:bodyPr anchor="t"/>
          <a:lstStyle>
            <a:lvl1pPr marL="0" indent="0">
              <a:buNone/>
              <a:defRPr sz="1510"/>
            </a:lvl1pPr>
            <a:lvl2pPr marL="215900" indent="0">
              <a:buNone/>
              <a:defRPr sz="1325"/>
            </a:lvl2pPr>
            <a:lvl3pPr marL="431800" indent="0">
              <a:buNone/>
              <a:defRPr sz="1135"/>
            </a:lvl3pPr>
            <a:lvl4pPr marL="647700" indent="0">
              <a:buNone/>
              <a:defRPr sz="945"/>
            </a:lvl4pPr>
            <a:lvl5pPr marL="864235" indent="0">
              <a:buNone/>
              <a:defRPr sz="945"/>
            </a:lvl5pPr>
            <a:lvl6pPr marL="1080135" indent="0">
              <a:buNone/>
              <a:defRPr sz="945"/>
            </a:lvl6pPr>
            <a:lvl7pPr marL="1296035" indent="0">
              <a:buNone/>
              <a:defRPr sz="945"/>
            </a:lvl7pPr>
            <a:lvl8pPr marL="1511935" indent="0">
              <a:buNone/>
              <a:defRPr sz="945"/>
            </a:lvl8pPr>
            <a:lvl9pPr marL="1727835" indent="0">
              <a:buNone/>
              <a:defRPr sz="94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5"/>
            </a:lvl1pPr>
            <a:lvl2pPr marL="215900" indent="0">
              <a:buNone/>
              <a:defRPr sz="660"/>
            </a:lvl2pPr>
            <a:lvl3pPr marL="431800" indent="0">
              <a:buNone/>
              <a:defRPr sz="565"/>
            </a:lvl3pPr>
            <a:lvl4pPr marL="647700" indent="0">
              <a:buNone/>
              <a:defRPr sz="470"/>
            </a:lvl4pPr>
            <a:lvl5pPr marL="864235" indent="0">
              <a:buNone/>
              <a:defRPr sz="470"/>
            </a:lvl5pPr>
            <a:lvl6pPr marL="1080135" indent="0">
              <a:buNone/>
              <a:defRPr sz="470"/>
            </a:lvl6pPr>
            <a:lvl7pPr marL="1296035" indent="0">
              <a:buNone/>
              <a:defRPr sz="470"/>
            </a:lvl7pPr>
            <a:lvl8pPr marL="1511935" indent="0">
              <a:buNone/>
              <a:defRPr sz="470"/>
            </a:lvl8pPr>
            <a:lvl9pPr marL="1727835" indent="0">
              <a:buNone/>
              <a:defRPr sz="47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E58A-FEEC-437B-ADE7-F7CFB3A041D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D9A6-2740-426D-9CC8-1480022E3E39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172505"/>
            <a:ext cx="1241881" cy="27458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2" y="172505"/>
            <a:ext cx="3653651" cy="27458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F43FE-A8D4-49A7-9573-EF9CAEA984B6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 txBox="1"/>
          <p:nvPr userDrawn="1"/>
        </p:nvSpPr>
        <p:spPr>
          <a:xfrm>
            <a:off x="562152" y="162674"/>
            <a:ext cx="1341485" cy="23263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 sz="1260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139" y="8"/>
            <a:ext cx="1295876" cy="440669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4" y="9"/>
            <a:ext cx="450349" cy="352341"/>
            <a:chOff x="0" y="0"/>
            <a:chExt cx="714999" cy="559326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22DC-7F3F-4508-BEB7-5072054E2A98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Click="0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9931" y="530264"/>
            <a:ext cx="4319588" cy="1128031"/>
          </a:xfrm>
        </p:spPr>
        <p:txBody>
          <a:bodyPr anchor="b"/>
          <a:lstStyle>
            <a:lvl1pPr algn="ctr">
              <a:defRPr sz="283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9931" y="1701796"/>
            <a:ext cx="4319588" cy="78227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5900" indent="0" algn="ctr">
              <a:buNone/>
              <a:defRPr sz="945"/>
            </a:lvl2pPr>
            <a:lvl3pPr marL="431800" indent="0" algn="ctr">
              <a:buNone/>
              <a:defRPr sz="850"/>
            </a:lvl3pPr>
            <a:lvl4pPr marL="647700" indent="0" algn="ctr">
              <a:buNone/>
              <a:defRPr sz="755"/>
            </a:lvl4pPr>
            <a:lvl5pPr marL="864235" indent="0" algn="ctr">
              <a:buNone/>
              <a:defRPr sz="755"/>
            </a:lvl5pPr>
            <a:lvl6pPr marL="1080135" indent="0" algn="ctr">
              <a:buNone/>
              <a:defRPr sz="755"/>
            </a:lvl6pPr>
            <a:lvl7pPr marL="1296035" indent="0" algn="ctr">
              <a:buNone/>
              <a:defRPr sz="755"/>
            </a:lvl7pPr>
            <a:lvl8pPr marL="1511935" indent="0" algn="ctr">
              <a:buNone/>
              <a:defRPr sz="755"/>
            </a:lvl8pPr>
            <a:lvl9pPr marL="1727835" indent="0" algn="ctr">
              <a:buNone/>
              <a:defRPr sz="755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F1AA8-8F95-42C3-A219-CE57B336FD71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636D-831B-4180-816A-A98F9FF799DA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2962" y="807773"/>
            <a:ext cx="4967526" cy="134778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962" y="2168309"/>
            <a:ext cx="4967526" cy="708769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590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31800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3pPr>
            <a:lvl4pPr marL="647700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4pPr>
            <a:lvl5pPr marL="8642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5pPr>
            <a:lvl6pPr marL="10801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6pPr>
            <a:lvl7pPr marL="12960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7pPr>
            <a:lvl8pPr marL="15119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8pPr>
            <a:lvl9pPr marL="172783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61D44-D93B-40D3-A22E-695EFFAE2C9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962" y="862523"/>
            <a:ext cx="2447766" cy="205580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15722" y="862523"/>
            <a:ext cx="2447766" cy="205580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E22F-BDBE-4195-BBD4-EAFEC0510209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12" y="172505"/>
            <a:ext cx="4967526" cy="626267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6713" y="794272"/>
            <a:ext cx="2436517" cy="389260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5900" indent="0">
              <a:buNone/>
              <a:defRPr sz="945" b="1"/>
            </a:lvl2pPr>
            <a:lvl3pPr marL="431800" indent="0">
              <a:buNone/>
              <a:defRPr sz="850" b="1"/>
            </a:lvl3pPr>
            <a:lvl4pPr marL="647700" indent="0">
              <a:buNone/>
              <a:defRPr sz="755" b="1"/>
            </a:lvl4pPr>
            <a:lvl5pPr marL="864235" indent="0">
              <a:buNone/>
              <a:defRPr sz="755" b="1"/>
            </a:lvl5pPr>
            <a:lvl6pPr marL="1080135" indent="0">
              <a:buNone/>
              <a:defRPr sz="755" b="1"/>
            </a:lvl6pPr>
            <a:lvl7pPr marL="1296035" indent="0">
              <a:buNone/>
              <a:defRPr sz="755" b="1"/>
            </a:lvl7pPr>
            <a:lvl8pPr marL="1511935" indent="0">
              <a:buNone/>
              <a:defRPr sz="755" b="1"/>
            </a:lvl8pPr>
            <a:lvl9pPr marL="1727835" indent="0">
              <a:buNone/>
              <a:defRPr sz="75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96713" y="1183532"/>
            <a:ext cx="2436517" cy="174079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15722" y="794272"/>
            <a:ext cx="2448516" cy="389260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5900" indent="0">
              <a:buNone/>
              <a:defRPr sz="945" b="1"/>
            </a:lvl2pPr>
            <a:lvl3pPr marL="431800" indent="0">
              <a:buNone/>
              <a:defRPr sz="850" b="1"/>
            </a:lvl3pPr>
            <a:lvl4pPr marL="647700" indent="0">
              <a:buNone/>
              <a:defRPr sz="755" b="1"/>
            </a:lvl4pPr>
            <a:lvl5pPr marL="864235" indent="0">
              <a:buNone/>
              <a:defRPr sz="755" b="1"/>
            </a:lvl5pPr>
            <a:lvl6pPr marL="1080135" indent="0">
              <a:buNone/>
              <a:defRPr sz="755" b="1"/>
            </a:lvl6pPr>
            <a:lvl7pPr marL="1296035" indent="0">
              <a:buNone/>
              <a:defRPr sz="755" b="1"/>
            </a:lvl7pPr>
            <a:lvl8pPr marL="1511935" indent="0">
              <a:buNone/>
              <a:defRPr sz="755" b="1"/>
            </a:lvl8pPr>
            <a:lvl9pPr marL="1727835" indent="0">
              <a:buNone/>
              <a:defRPr sz="75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15722" y="1183532"/>
            <a:ext cx="2448516" cy="174079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4D726-2F83-406F-83B6-4060BBEAA92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DDAB2-61D8-412E-BA93-074868BFC89B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7005-261D-4824-9AFC-1BE34FF8CDE9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48516" y="466513"/>
            <a:ext cx="2915722" cy="2302563"/>
          </a:xfrm>
        </p:spPr>
        <p:txBody>
          <a:bodyPr/>
          <a:lstStyle>
            <a:lvl1pPr>
              <a:defRPr sz="1510"/>
            </a:lvl1pPr>
            <a:lvl2pPr>
              <a:defRPr sz="1325"/>
            </a:lvl2pPr>
            <a:lvl3pPr>
              <a:defRPr sz="1135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5"/>
            </a:lvl1pPr>
            <a:lvl2pPr marL="215900" indent="0">
              <a:buNone/>
              <a:defRPr sz="660"/>
            </a:lvl2pPr>
            <a:lvl3pPr marL="431800" indent="0">
              <a:buNone/>
              <a:defRPr sz="565"/>
            </a:lvl3pPr>
            <a:lvl4pPr marL="647700" indent="0">
              <a:buNone/>
              <a:defRPr sz="470"/>
            </a:lvl4pPr>
            <a:lvl5pPr marL="864235" indent="0">
              <a:buNone/>
              <a:defRPr sz="470"/>
            </a:lvl5pPr>
            <a:lvl6pPr marL="1080135" indent="0">
              <a:buNone/>
              <a:defRPr sz="470"/>
            </a:lvl6pPr>
            <a:lvl7pPr marL="1296035" indent="0">
              <a:buNone/>
              <a:defRPr sz="470"/>
            </a:lvl7pPr>
            <a:lvl8pPr marL="1511935" indent="0">
              <a:buNone/>
              <a:defRPr sz="470"/>
            </a:lvl8pPr>
            <a:lvl9pPr marL="1727835" indent="0">
              <a:buNone/>
              <a:defRPr sz="47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F4DB8-39E5-44EE-9A81-0607D35312E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448516" y="466513"/>
            <a:ext cx="2915722" cy="2302563"/>
          </a:xfrm>
        </p:spPr>
        <p:txBody>
          <a:bodyPr/>
          <a:lstStyle>
            <a:lvl1pPr marL="0" indent="0">
              <a:buNone/>
              <a:defRPr sz="1510"/>
            </a:lvl1pPr>
            <a:lvl2pPr marL="215900" indent="0">
              <a:buNone/>
              <a:defRPr sz="1325"/>
            </a:lvl2pPr>
            <a:lvl3pPr marL="431800" indent="0">
              <a:buNone/>
              <a:defRPr sz="1135"/>
            </a:lvl3pPr>
            <a:lvl4pPr marL="647700" indent="0">
              <a:buNone/>
              <a:defRPr sz="945"/>
            </a:lvl4pPr>
            <a:lvl5pPr marL="864235" indent="0">
              <a:buNone/>
              <a:defRPr sz="945"/>
            </a:lvl5pPr>
            <a:lvl6pPr marL="1080135" indent="0">
              <a:buNone/>
              <a:defRPr sz="945"/>
            </a:lvl6pPr>
            <a:lvl7pPr marL="1296035" indent="0">
              <a:buNone/>
              <a:defRPr sz="945"/>
            </a:lvl7pPr>
            <a:lvl8pPr marL="1511935" indent="0">
              <a:buNone/>
              <a:defRPr sz="945"/>
            </a:lvl8pPr>
            <a:lvl9pPr marL="1727835" indent="0">
              <a:buNone/>
              <a:defRPr sz="945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5"/>
            </a:lvl1pPr>
            <a:lvl2pPr marL="215900" indent="0">
              <a:buNone/>
              <a:defRPr sz="660"/>
            </a:lvl2pPr>
            <a:lvl3pPr marL="431800" indent="0">
              <a:buNone/>
              <a:defRPr sz="565"/>
            </a:lvl3pPr>
            <a:lvl4pPr marL="647700" indent="0">
              <a:buNone/>
              <a:defRPr sz="470"/>
            </a:lvl4pPr>
            <a:lvl5pPr marL="864235" indent="0">
              <a:buNone/>
              <a:defRPr sz="470"/>
            </a:lvl5pPr>
            <a:lvl6pPr marL="1080135" indent="0">
              <a:buNone/>
              <a:defRPr sz="470"/>
            </a:lvl6pPr>
            <a:lvl7pPr marL="1296035" indent="0">
              <a:buNone/>
              <a:defRPr sz="470"/>
            </a:lvl7pPr>
            <a:lvl8pPr marL="1511935" indent="0">
              <a:buNone/>
              <a:defRPr sz="470"/>
            </a:lvl8pPr>
            <a:lvl9pPr marL="1727835" indent="0">
              <a:buNone/>
              <a:defRPr sz="47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7F49-64B9-4F16-B3A0-0D45EB2DEBB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B3583-B97D-4EB8-AF97-43420A911E1B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121607" y="172505"/>
            <a:ext cx="1241881" cy="27458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962" y="172505"/>
            <a:ext cx="3653651" cy="27458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C32D-599F-478C-8D7D-03695BB6D738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172505"/>
            <a:ext cx="4967526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862523"/>
            <a:ext cx="4967526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423CD-6E0A-4DE3-B337-9EB2B3010CA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3003082"/>
            <a:ext cx="194381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431800" rtl="0" eaLnBrk="1" latinLnBrk="0" hangingPunct="1">
        <a:lnSpc>
          <a:spcPct val="90000"/>
        </a:lnSpc>
        <a:spcBef>
          <a:spcPct val="0"/>
        </a:spcBef>
        <a:buNone/>
        <a:defRPr sz="2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50" indent="-107950" algn="l" defTabSz="4318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56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9721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1880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4039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8357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2159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477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8642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5119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95962" y="172505"/>
            <a:ext cx="4967526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5962" y="862523"/>
            <a:ext cx="4967526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9596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BB8A-88DB-4210-AE8A-0CA0D37377AB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07818" y="3003082"/>
            <a:ext cx="194381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06761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431800" rtl="0" eaLnBrk="1" latinLnBrk="0" hangingPunct="1">
        <a:lnSpc>
          <a:spcPct val="90000"/>
        </a:lnSpc>
        <a:spcBef>
          <a:spcPct val="0"/>
        </a:spcBef>
        <a:buNone/>
        <a:defRPr sz="2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50" indent="-107950" algn="l" defTabSz="4318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5650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9721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1880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4039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835785" indent="-107950" algn="l" defTabSz="431800" rtl="0" eaLnBrk="1" latinLnBrk="0" hangingPunct="1">
        <a:lnSpc>
          <a:spcPct val="90000"/>
        </a:lnSpc>
        <a:spcBef>
          <a:spcPts val="235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2159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47700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8642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5119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35" algn="l" defTabSz="4318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19.png"/><Relationship Id="rId6" Type="http://schemas.openxmlformats.org/officeDocument/2006/relationships/image" Target="../media/image23.pn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microsoft.com/office/2007/relationships/hdphoto" Target="../media/image29.wdp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image" Target="../media/image39.pn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1.xml"/><Relationship Id="rId14" Type="http://schemas.openxmlformats.org/officeDocument/2006/relationships/image" Target="../media/image45.png"/><Relationship Id="rId13" Type="http://schemas.openxmlformats.org/officeDocument/2006/relationships/image" Target="../media/image44.png"/><Relationship Id="rId12" Type="http://schemas.openxmlformats.org/officeDocument/2006/relationships/image" Target="../media/image43.png"/><Relationship Id="rId11" Type="http://schemas.openxmlformats.org/officeDocument/2006/relationships/image" Target="../media/image42.png"/><Relationship Id="rId10" Type="http://schemas.openxmlformats.org/officeDocument/2006/relationships/image" Target="../media/image41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47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6" Type="http://schemas.openxmlformats.org/officeDocument/2006/relationships/image" Target="../media/image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png"/><Relationship Id="rId8" Type="http://schemas.openxmlformats.org/officeDocument/2006/relationships/image" Target="../media/image60.png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3" Type="http://schemas.openxmlformats.org/officeDocument/2006/relationships/notesSlide" Target="../notesSlides/notesSlide19.xml"/><Relationship Id="rId12" Type="http://schemas.openxmlformats.org/officeDocument/2006/relationships/slideLayout" Target="../slideLayouts/slideLayout19.xml"/><Relationship Id="rId11" Type="http://schemas.openxmlformats.org/officeDocument/2006/relationships/image" Target="../media/image63.png"/><Relationship Id="rId10" Type="http://schemas.openxmlformats.org/officeDocument/2006/relationships/image" Target="../media/image6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64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1" y="603849"/>
            <a:ext cx="5759451" cy="1704894"/>
            <a:chOff x="-742627" y="-189097"/>
            <a:chExt cx="8057772" cy="2802192"/>
          </a:xfrm>
        </p:grpSpPr>
        <p:sp>
          <p:nvSpPr>
            <p:cNvPr id="17" name="矩形 16"/>
            <p:cNvSpPr/>
            <p:nvPr/>
          </p:nvSpPr>
          <p:spPr>
            <a:xfrm>
              <a:off x="-742627" y="-189094"/>
              <a:ext cx="3433893" cy="2802189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1pPr>
              <a:lvl2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2pPr>
              <a:lvl3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3pPr>
              <a:lvl4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4pPr>
              <a:lvl5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35">
                <a:solidFill>
                  <a:schemeClr val="accent1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691266" y="-189097"/>
              <a:ext cx="4623879" cy="28021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-611265" y="894698"/>
            <a:ext cx="294364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1pPr>
            <a:lvl2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2pPr>
            <a:lvl3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3pPr>
            <a:lvl4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4pPr>
            <a:lvl5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全联一带一路信息平台培训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跨境撮合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4762" y="1434295"/>
            <a:ext cx="22173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1"/>
          <p:cNvSpPr txBox="1"/>
          <p:nvPr/>
        </p:nvSpPr>
        <p:spPr>
          <a:xfrm>
            <a:off x="-632646" y="1891686"/>
            <a:ext cx="4072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中国建设银行国际业务部 杨慧 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2021.03.31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786878" y="2308742"/>
            <a:ext cx="3668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/>
          <p:nvPr/>
        </p:nvSpPr>
        <p:spPr>
          <a:xfrm>
            <a:off x="561873" y="162677"/>
            <a:ext cx="1341649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1260" dirty="0">
                <a:solidFill>
                  <a:schemeClr val="accent1"/>
                </a:solidFill>
              </a:rPr>
              <a:t>目录</a:t>
            </a:r>
            <a:endParaRPr lang="zh-CN" altLang="en-US" sz="1260" dirty="0">
              <a:solidFill>
                <a:schemeClr val="accen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440066" y="808585"/>
            <a:ext cx="852379" cy="413458"/>
            <a:chOff x="2215144" y="927951"/>
            <a:chExt cx="1244730" cy="897673"/>
          </a:xfrm>
        </p:grpSpPr>
        <p:sp>
          <p:nvSpPr>
            <p:cNvPr id="21" name="平行四边形 20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85">
                <a:latin typeface="Impact" panose="020B0806030902050204" pitchFamily="34" charset="0"/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>
              <a:off x="2393077" y="927951"/>
              <a:ext cx="1066797" cy="78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65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176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440066" y="1283828"/>
            <a:ext cx="852379" cy="425728"/>
            <a:chOff x="2215144" y="1952311"/>
            <a:chExt cx="1244730" cy="924318"/>
          </a:xfrm>
        </p:grpSpPr>
        <p:sp>
          <p:nvSpPr>
            <p:cNvPr id="25" name="平行四边形 24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85">
                <a:latin typeface="Impact" panose="020B0806030902050204" pitchFamily="34" charset="0"/>
              </a:endParaRPr>
            </a:p>
          </p:txBody>
        </p:sp>
        <p:sp>
          <p:nvSpPr>
            <p:cNvPr id="26" name="文本框 10"/>
            <p:cNvSpPr txBox="1"/>
            <p:nvPr/>
          </p:nvSpPr>
          <p:spPr>
            <a:xfrm>
              <a:off x="2393077" y="1952311"/>
              <a:ext cx="1066797" cy="789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65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76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40066" y="1773089"/>
            <a:ext cx="852379" cy="418903"/>
            <a:chOff x="2215144" y="3018134"/>
            <a:chExt cx="1244730" cy="909499"/>
          </a:xfrm>
        </p:grpSpPr>
        <p:sp>
          <p:nvSpPr>
            <p:cNvPr id="28" name="平行四边形 27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85">
                <a:latin typeface="Impact" panose="020B0806030902050204" pitchFamily="34" charset="0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2393077" y="3018134"/>
              <a:ext cx="1066797" cy="789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65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176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867958" y="816969"/>
            <a:ext cx="2537271" cy="388175"/>
            <a:chOff x="4315150" y="953426"/>
            <a:chExt cx="3857250" cy="540057"/>
          </a:xfrm>
        </p:grpSpPr>
        <p:sp>
          <p:nvSpPr>
            <p:cNvPr id="34" name="矩形 33"/>
            <p:cNvSpPr/>
            <p:nvPr/>
          </p:nvSpPr>
          <p:spPr>
            <a:xfrm>
              <a:off x="4841194" y="1036090"/>
              <a:ext cx="3077346" cy="360430"/>
            </a:xfrm>
            <a:prstGeom prst="rect">
              <a:avLst/>
            </a:prstGeom>
            <a:ln w="15875">
              <a:noFill/>
            </a:ln>
          </p:spPr>
          <p:txBody>
            <a:bodyPr wrap="square" lIns="43201" tIns="21600" rIns="43201" bIns="2160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一带一路平台访问路径</a:t>
              </a:r>
              <a:endParaRPr lang="en-GB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1" tIns="21600" rIns="43201" bIns="21600" rtlCol="0" anchor="ctr"/>
            <a:lstStyle/>
            <a:p>
              <a:endParaRPr lang="zh-CN" altLang="en-US" sz="101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867957" y="1301377"/>
            <a:ext cx="2471057" cy="388175"/>
            <a:chOff x="4315150" y="1647579"/>
            <a:chExt cx="3857250" cy="540057"/>
          </a:xfrm>
        </p:grpSpPr>
        <p:sp>
          <p:nvSpPr>
            <p:cNvPr id="37" name="矩形 36"/>
            <p:cNvSpPr/>
            <p:nvPr/>
          </p:nvSpPr>
          <p:spPr>
            <a:xfrm>
              <a:off x="4841199" y="1730243"/>
              <a:ext cx="2827144" cy="360430"/>
            </a:xfrm>
            <a:prstGeom prst="rect">
              <a:avLst/>
            </a:prstGeom>
            <a:ln w="15875">
              <a:noFill/>
            </a:ln>
          </p:spPr>
          <p:txBody>
            <a:bodyPr wrap="square" lIns="43201" tIns="21600" rIns="43201" bIns="2160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跨境撮合服务</a:t>
              </a:r>
              <a:endParaRPr lang="en-GB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平行四边形 37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1" tIns="21600" rIns="43201" bIns="21600" rtlCol="0" anchor="ctr"/>
            <a:lstStyle/>
            <a:p>
              <a:endParaRPr lang="zh-CN" altLang="en-US" sz="101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67957" y="1785788"/>
            <a:ext cx="2471057" cy="388175"/>
            <a:chOff x="4315150" y="2341731"/>
            <a:chExt cx="3857250" cy="540057"/>
          </a:xfrm>
        </p:grpSpPr>
        <p:sp>
          <p:nvSpPr>
            <p:cNvPr id="40" name="矩形 39"/>
            <p:cNvSpPr/>
            <p:nvPr/>
          </p:nvSpPr>
          <p:spPr>
            <a:xfrm>
              <a:off x="4841199" y="2424395"/>
              <a:ext cx="2827144" cy="360430"/>
            </a:xfrm>
            <a:prstGeom prst="rect">
              <a:avLst/>
            </a:prstGeom>
            <a:ln w="15875">
              <a:noFill/>
            </a:ln>
          </p:spPr>
          <p:txBody>
            <a:bodyPr wrap="square" lIns="43201" tIns="21600" rIns="43201" bIns="2160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推进进展与成果</a:t>
              </a:r>
              <a:endParaRPr lang="en-GB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平行四边形 40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1" tIns="21600" rIns="43201" bIns="21600" rtlCol="0" anchor="ctr"/>
            <a:lstStyle/>
            <a:p>
              <a:endParaRPr lang="zh-CN" altLang="en-US" sz="101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408434" y="2264798"/>
            <a:ext cx="852379" cy="418903"/>
            <a:chOff x="2215144" y="3018134"/>
            <a:chExt cx="1244730" cy="909499"/>
          </a:xfrm>
        </p:grpSpPr>
        <p:sp>
          <p:nvSpPr>
            <p:cNvPr id="46" name="平行四边形 45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85">
                <a:latin typeface="Impact" panose="020B0806030902050204" pitchFamily="34" charset="0"/>
              </a:endParaRPr>
            </a:p>
          </p:txBody>
        </p:sp>
        <p:sp>
          <p:nvSpPr>
            <p:cNvPr id="47" name="文本框 11"/>
            <p:cNvSpPr txBox="1"/>
            <p:nvPr/>
          </p:nvSpPr>
          <p:spPr>
            <a:xfrm>
              <a:off x="2393077" y="3018134"/>
              <a:ext cx="1066797" cy="789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65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176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36325" y="2277497"/>
            <a:ext cx="2471057" cy="388175"/>
            <a:chOff x="4315150" y="2341731"/>
            <a:chExt cx="3857250" cy="540057"/>
          </a:xfrm>
        </p:grpSpPr>
        <p:sp>
          <p:nvSpPr>
            <p:cNvPr id="49" name="矩形 48"/>
            <p:cNvSpPr/>
            <p:nvPr/>
          </p:nvSpPr>
          <p:spPr>
            <a:xfrm>
              <a:off x="4841199" y="2424395"/>
              <a:ext cx="2827144" cy="360430"/>
            </a:xfrm>
            <a:prstGeom prst="rect">
              <a:avLst/>
            </a:prstGeom>
            <a:ln w="15875">
              <a:noFill/>
            </a:ln>
          </p:spPr>
          <p:txBody>
            <a:bodyPr wrap="square" lIns="43201" tIns="21600" rIns="43201" bIns="2160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常见问题与解答</a:t>
              </a:r>
              <a:endParaRPr lang="en-GB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平行四边形 49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1" tIns="21600" rIns="43201" bIns="21600" rtlCol="0" anchor="ctr"/>
            <a:lstStyle/>
            <a:p>
              <a:endParaRPr lang="zh-CN" altLang="en-US" sz="1010" b="1">
                <a:solidFill>
                  <a:schemeClr val="accent1"/>
                </a:solidFill>
              </a:endParaRP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15" y="4"/>
            <a:ext cx="5738881" cy="32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52"/>
          <p:cNvSpPr txBox="1">
            <a:spLocks noChangeArrowheads="1"/>
          </p:cNvSpPr>
          <p:nvPr/>
        </p:nvSpPr>
        <p:spPr bwMode="auto">
          <a:xfrm>
            <a:off x="1256895" y="2338386"/>
            <a:ext cx="3453129" cy="3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207" tIns="21603" rIns="43207" bIns="216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一带一路平台访问路径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07423" y="1110976"/>
            <a:ext cx="944623" cy="944501"/>
            <a:chOff x="846231" y="3363838"/>
            <a:chExt cx="845449" cy="845339"/>
          </a:xfrm>
        </p:grpSpPr>
        <p:grpSp>
          <p:nvGrpSpPr>
            <p:cNvPr id="17" name="组合 16"/>
            <p:cNvGrpSpPr/>
            <p:nvPr/>
          </p:nvGrpSpPr>
          <p:grpSpPr>
            <a:xfrm>
              <a:off x="846231" y="3363838"/>
              <a:ext cx="845449" cy="8453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986073" y="3500192"/>
              <a:ext cx="565275" cy="5728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4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01</a:t>
              </a:r>
              <a:endParaRPr lang="zh-CN" altLang="en-US" sz="41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汉仪粗宋繁" panose="02010609000101010101" pitchFamily="49" charset="-122"/>
              </a:endParaRPr>
            </a:p>
          </p:txBody>
        </p: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 rotWithShape="1">
          <a:blip r:embed="rId1"/>
          <a:srcRect b="62185"/>
          <a:stretch>
            <a:fillRect/>
          </a:stretch>
        </p:blipFill>
        <p:spPr>
          <a:xfrm>
            <a:off x="352833" y="449889"/>
            <a:ext cx="1990317" cy="1170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1"/>
          <p:cNvSpPr txBox="1"/>
          <p:nvPr/>
        </p:nvSpPr>
        <p:spPr>
          <a:xfrm>
            <a:off x="540063" y="126119"/>
            <a:ext cx="2289404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一带一路平台访问路径</a:t>
            </a:r>
            <a:endParaRPr lang="en-GB" altLang="zh-CN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iṩliďe"/>
          <p:cNvSpPr/>
          <p:nvPr/>
        </p:nvSpPr>
        <p:spPr>
          <a:xfrm>
            <a:off x="1" y="1704771"/>
            <a:ext cx="5759450" cy="15353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rtlCol="0" anchor="ctr">
            <a:normAutofit/>
          </a:bodyPr>
          <a:lstStyle/>
          <a:p>
            <a:pPr algn="ctr"/>
            <a:endParaRPr lang="zh-CN" altLang="en-US" sz="1135"/>
          </a:p>
        </p:txBody>
      </p:sp>
      <p:pic>
        <p:nvPicPr>
          <p:cNvPr id="6" name="图片 5"/>
          <p:cNvPicPr/>
          <p:nvPr/>
        </p:nvPicPr>
        <p:blipFill rotWithShape="1">
          <a:blip r:embed="rId2"/>
          <a:srcRect l="4446" r="4499" b="33675"/>
          <a:stretch>
            <a:fillRect/>
          </a:stretch>
        </p:blipFill>
        <p:spPr>
          <a:xfrm>
            <a:off x="1371372" y="793645"/>
            <a:ext cx="2044933" cy="1170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2028825" y="1222124"/>
            <a:ext cx="2044933" cy="1170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/>
          <p:nvPr/>
        </p:nvPicPr>
        <p:blipFill rotWithShape="1">
          <a:blip r:embed="rId4"/>
          <a:srcRect l="16466" r="16586" b="31897"/>
          <a:stretch>
            <a:fillRect/>
          </a:stretch>
        </p:blipFill>
        <p:spPr>
          <a:xfrm>
            <a:off x="3312543" y="1529455"/>
            <a:ext cx="1707992" cy="1476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组合 8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15" y="4"/>
            <a:ext cx="5738881" cy="32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52"/>
          <p:cNvSpPr txBox="1">
            <a:spLocks noChangeArrowheads="1"/>
          </p:cNvSpPr>
          <p:nvPr/>
        </p:nvSpPr>
        <p:spPr bwMode="auto">
          <a:xfrm>
            <a:off x="1722726" y="2381930"/>
            <a:ext cx="2313463" cy="3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7" tIns="21603" rIns="43207" bIns="216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跨境撮合服务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07423" y="1154522"/>
            <a:ext cx="944623" cy="944501"/>
            <a:chOff x="846231" y="3363838"/>
            <a:chExt cx="845449" cy="845339"/>
          </a:xfrm>
        </p:grpSpPr>
        <p:grpSp>
          <p:nvGrpSpPr>
            <p:cNvPr id="17" name="组合 16"/>
            <p:cNvGrpSpPr/>
            <p:nvPr/>
          </p:nvGrpSpPr>
          <p:grpSpPr>
            <a:xfrm>
              <a:off x="846231" y="3363838"/>
              <a:ext cx="845449" cy="8453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986073" y="3500192"/>
              <a:ext cx="565275" cy="5728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4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02</a:t>
              </a:r>
              <a:endParaRPr lang="zh-CN" altLang="en-US" sz="41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汉仪粗宋繁" panose="02010609000101010101" pitchFamily="49" charset="-122"/>
              </a:endParaRPr>
            </a:p>
          </p:txBody>
        </p: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24860" r="8569" b="35202"/>
          <a:stretch>
            <a:fillRect/>
          </a:stretch>
        </p:blipFill>
        <p:spPr bwMode="auto">
          <a:xfrm>
            <a:off x="520981" y="712837"/>
            <a:ext cx="1224737" cy="58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/>
          <p:nvPr/>
        </p:nvSpPr>
        <p:spPr>
          <a:xfrm>
            <a:off x="540063" y="126119"/>
            <a:ext cx="1341735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什么是跨境撮合</a:t>
            </a:r>
            <a:endParaRPr lang="en-GB" altLang="zh-CN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Diagram 3"/>
          <p:cNvGraphicFramePr/>
          <p:nvPr/>
        </p:nvGraphicFramePr>
        <p:xfrm>
          <a:off x="2017874" y="568441"/>
          <a:ext cx="3052227" cy="2456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矩形 6"/>
          <p:cNvSpPr/>
          <p:nvPr/>
        </p:nvSpPr>
        <p:spPr>
          <a:xfrm>
            <a:off x="312626" y="1452345"/>
            <a:ext cx="1909611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在多方交易中，存在中间一方将多方的信息</a:t>
            </a:r>
            <a:r>
              <a:rPr lang="zh-CN" altLang="en-US" sz="1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进行</a:t>
            </a:r>
            <a:r>
              <a:rPr lang="zh-CN" altLang="zh-CN" sz="1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收集、整合、分析、匹配，</a:t>
            </a:r>
            <a:r>
              <a:rPr lang="zh-CN" altLang="en-US" sz="1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并</a:t>
            </a:r>
            <a:r>
              <a:rPr lang="zh-CN" altLang="zh-CN" sz="1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将有效信息有针对性地反馈给各参与方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线连接符 8"/>
          <p:cNvCxnSpPr/>
          <p:nvPr/>
        </p:nvCxnSpPr>
        <p:spPr>
          <a:xfrm>
            <a:off x="294179" y="1795516"/>
            <a:ext cx="515714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1836432" y="695437"/>
            <a:ext cx="0" cy="213194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3786938" y="695437"/>
            <a:ext cx="0" cy="213194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84899" y="1401329"/>
            <a:ext cx="1204937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系统性思维</a:t>
            </a:r>
            <a:endParaRPr kumimoji="1"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互联网思维</a:t>
            </a:r>
            <a:endParaRPr kumimoji="1"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73765" y="1478276"/>
            <a:ext cx="1204937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信息中介</a:t>
            </a:r>
            <a:endParaRPr kumimoji="1"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9101" y="1478276"/>
            <a:ext cx="1177635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信息发布渠道</a:t>
            </a:r>
            <a:endParaRPr kumimoji="1"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2013" y="2620798"/>
            <a:ext cx="1470701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应用人工智能、大数据、云计算等技术</a:t>
            </a:r>
            <a:endParaRPr kumimoji="1"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115582" y="2617692"/>
            <a:ext cx="1392208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海量数据</a:t>
            </a:r>
            <a:endParaRPr kumimoji="1"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精准匹配和智能推送</a:t>
            </a:r>
            <a:endParaRPr kumimoji="1"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73673" y="2624518"/>
            <a:ext cx="1596705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全方位、一揽子、综合化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金融服务解决方案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 descr="图片包含 游戏机, 画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3" y="685834"/>
            <a:ext cx="800023" cy="800023"/>
          </a:xfrm>
          <a:prstGeom prst="rect">
            <a:avLst/>
          </a:prstGeom>
        </p:spPr>
      </p:pic>
      <p:pic>
        <p:nvPicPr>
          <p:cNvPr id="26" name="图片 25" descr="图片包含 游戏机, 物体, 钟表, 标志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5" y="1865170"/>
            <a:ext cx="800023" cy="800023"/>
          </a:xfrm>
          <a:prstGeom prst="rect">
            <a:avLst/>
          </a:prstGeom>
        </p:spPr>
      </p:pic>
      <p:pic>
        <p:nvPicPr>
          <p:cNvPr id="28" name="图片 27" descr="图片包含 物体, 游戏机, 钟表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90" y="1829453"/>
            <a:ext cx="800023" cy="800023"/>
          </a:xfrm>
          <a:prstGeom prst="rect">
            <a:avLst/>
          </a:prstGeom>
        </p:spPr>
      </p:pic>
      <p:pic>
        <p:nvPicPr>
          <p:cNvPr id="32" name="图片 31" descr="图片包含 游戏机, 盘子, 画&#10;&#10;描述已自动生成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558" y="795489"/>
            <a:ext cx="624087" cy="624087"/>
          </a:xfrm>
          <a:prstGeom prst="rect">
            <a:avLst/>
          </a:prstGeom>
        </p:spPr>
      </p:pic>
      <p:pic>
        <p:nvPicPr>
          <p:cNvPr id="34" name="图片 33" descr="图片包含 游戏机, 灯光, 画&#10;&#10;描述已自动生成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872" y="1891292"/>
            <a:ext cx="675461" cy="675461"/>
          </a:xfrm>
          <a:prstGeom prst="rect">
            <a:avLst/>
          </a:prstGeom>
        </p:spPr>
      </p:pic>
      <p:pic>
        <p:nvPicPr>
          <p:cNvPr id="36" name="图片 35" descr="图片包含 游戏机, 物体, 钟表&#10;&#10;描述已自动生成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90" y="722429"/>
            <a:ext cx="800023" cy="800023"/>
          </a:xfrm>
          <a:prstGeom prst="rect">
            <a:avLst/>
          </a:prstGeom>
        </p:spPr>
      </p:pic>
      <p:sp>
        <p:nvSpPr>
          <p:cNvPr id="24" name="Title 1"/>
          <p:cNvSpPr txBox="1"/>
          <p:nvPr/>
        </p:nvSpPr>
        <p:spPr>
          <a:xfrm>
            <a:off x="540063" y="126119"/>
            <a:ext cx="1341735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什么是跨境撮合</a:t>
            </a:r>
            <a:endParaRPr lang="en-GB" altLang="zh-CN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" y="8473"/>
            <a:ext cx="450407" cy="352343"/>
            <a:chOff x="0" y="0"/>
            <a:chExt cx="714999" cy="559326"/>
          </a:xfrm>
        </p:grpSpPr>
        <p:cxnSp>
          <p:nvCxnSpPr>
            <p:cNvPr id="25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ṩliďe"/>
          <p:cNvSpPr/>
          <p:nvPr/>
        </p:nvSpPr>
        <p:spPr>
          <a:xfrm>
            <a:off x="3" y="1875564"/>
            <a:ext cx="5759447" cy="13702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rtlCol="0" anchor="ctr">
            <a:normAutofit/>
          </a:bodyPr>
          <a:lstStyle/>
          <a:p>
            <a:pPr algn="ctr"/>
            <a:endParaRPr lang="zh-CN" altLang="en-US" sz="1135"/>
          </a:p>
        </p:txBody>
      </p:sp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4920957" y="2935507"/>
            <a:ext cx="530361" cy="230005"/>
          </a:xfrm>
        </p:spPr>
        <p:txBody>
          <a:bodyPr/>
          <a:lstStyle/>
          <a:p>
            <a:fld id="{0C913308-F349-4B6D-A68A-DD1791B4A57B}" type="slidenum">
              <a:rPr lang="zh-CN" altLang="en-US" sz="660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660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1" name="iśḻîḓè"/>
          <p:cNvGrpSpPr/>
          <p:nvPr/>
        </p:nvGrpSpPr>
        <p:grpSpPr>
          <a:xfrm>
            <a:off x="1385254" y="1901191"/>
            <a:ext cx="1290319" cy="661883"/>
            <a:chOff x="889636" y="4742677"/>
            <a:chExt cx="2731104" cy="1400948"/>
          </a:xfrm>
        </p:grpSpPr>
        <p:sp>
          <p:nvSpPr>
            <p:cNvPr id="47" name="ïsľíḋé"/>
            <p:cNvSpPr/>
            <p:nvPr/>
          </p:nvSpPr>
          <p:spPr>
            <a:xfrm>
              <a:off x="889636" y="4742677"/>
              <a:ext cx="2731104" cy="392415"/>
            </a:xfrm>
            <a:prstGeom prst="rect">
              <a:avLst/>
            </a:prstGeom>
          </p:spPr>
          <p:txBody>
            <a:bodyPr wrap="square" lIns="57603" tIns="28801" rIns="57603" bIns="28801" anchor="ctr" anchorCtr="1">
              <a:normAutofit lnSpcReduction="10000"/>
            </a:bodyPr>
            <a:lstStyle/>
            <a:p>
              <a:pPr lvl="0" algn="ctr"/>
              <a:r>
                <a:rPr lang="zh-CN" altLang="en-US" sz="88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服务渠道</a:t>
              </a:r>
              <a:endParaRPr lang="zh-CN" altLang="en-US" sz="8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iSľíḓè"/>
            <p:cNvSpPr/>
            <p:nvPr/>
          </p:nvSpPr>
          <p:spPr>
            <a:xfrm>
              <a:off x="889636" y="5135091"/>
              <a:ext cx="2731104" cy="1008534"/>
            </a:xfrm>
            <a:prstGeom prst="rect">
              <a:avLst/>
            </a:prstGeom>
          </p:spPr>
          <p:txBody>
            <a:bodyPr wrap="square" lIns="57603" tIns="28801" rIns="57603" bIns="28801" anchor="t" anchorCtr="1">
              <a:noAutofit/>
            </a:bodyPr>
            <a:lstStyle/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</a:t>
              </a:r>
              <a:endParaRPr kumimoji="1"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</a:t>
              </a:r>
              <a:endParaRPr kumimoji="1"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iṥ1íḓe"/>
          <p:cNvGrpSpPr/>
          <p:nvPr/>
        </p:nvGrpSpPr>
        <p:grpSpPr>
          <a:xfrm>
            <a:off x="2256086" y="1901191"/>
            <a:ext cx="1290319" cy="661883"/>
            <a:chOff x="3450176" y="4742677"/>
            <a:chExt cx="2731104" cy="1400947"/>
          </a:xfrm>
        </p:grpSpPr>
        <p:sp>
          <p:nvSpPr>
            <p:cNvPr id="45" name="iṥḻiḑê"/>
            <p:cNvSpPr/>
            <p:nvPr/>
          </p:nvSpPr>
          <p:spPr>
            <a:xfrm>
              <a:off x="3450176" y="4742677"/>
              <a:ext cx="2731104" cy="392415"/>
            </a:xfrm>
            <a:prstGeom prst="rect">
              <a:avLst/>
            </a:prstGeom>
          </p:spPr>
          <p:txBody>
            <a:bodyPr wrap="square" lIns="57603" tIns="28801" rIns="57603" bIns="28801" anchor="ctr" anchorCtr="1">
              <a:normAutofit lnSpcReduction="10000"/>
            </a:bodyPr>
            <a:lstStyle/>
            <a:p>
              <a:pPr lvl="0" algn="ctr"/>
              <a:r>
                <a:rPr lang="zh-CN" altLang="en-US" sz="88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用户类型</a:t>
              </a:r>
              <a:endParaRPr lang="zh-CN" altLang="en-US" sz="8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iŝļiďê"/>
            <p:cNvSpPr/>
            <p:nvPr/>
          </p:nvSpPr>
          <p:spPr>
            <a:xfrm>
              <a:off x="3450176" y="5135090"/>
              <a:ext cx="2731104" cy="1008534"/>
            </a:xfrm>
            <a:prstGeom prst="rect">
              <a:avLst/>
            </a:prstGeom>
          </p:spPr>
          <p:txBody>
            <a:bodyPr wrap="square" lIns="57603" tIns="28801" rIns="57603" bIns="28801" anchor="t" anchorCtr="1">
              <a:noAutofit/>
            </a:bodyPr>
            <a:lstStyle/>
            <a:p>
              <a:pPr algn="ctr"/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境内外企业</a:t>
              </a:r>
              <a:endParaRPr kumimoji="1"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境内外金融机构</a:t>
              </a:r>
              <a:endParaRPr kumimoji="1"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园区</a:t>
              </a:r>
              <a:endParaRPr kumimoji="1"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kumimoji="1"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kumimoji="1"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邮箱</a:t>
              </a:r>
              <a:endParaRPr kumimoji="1"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i$1îḓe"/>
          <p:cNvGrpSpPr/>
          <p:nvPr/>
        </p:nvGrpSpPr>
        <p:grpSpPr>
          <a:xfrm>
            <a:off x="3119882" y="1901191"/>
            <a:ext cx="1290319" cy="661883"/>
            <a:chOff x="8571256" y="4742677"/>
            <a:chExt cx="2731104" cy="1400947"/>
          </a:xfrm>
        </p:grpSpPr>
        <p:sp>
          <p:nvSpPr>
            <p:cNvPr id="41" name="iṣ1îďê"/>
            <p:cNvSpPr/>
            <p:nvPr/>
          </p:nvSpPr>
          <p:spPr>
            <a:xfrm>
              <a:off x="8571256" y="4742677"/>
              <a:ext cx="2731104" cy="392415"/>
            </a:xfrm>
            <a:prstGeom prst="rect">
              <a:avLst/>
            </a:prstGeom>
          </p:spPr>
          <p:txBody>
            <a:bodyPr wrap="square" lIns="57603" tIns="28801" rIns="57603" bIns="28801" anchor="ctr" anchorCtr="1">
              <a:noAutofit/>
            </a:bodyPr>
            <a:lstStyle/>
            <a:p>
              <a:pPr lvl="0" algn="ctr"/>
              <a:r>
                <a:rPr lang="zh-CN" altLang="en-US" sz="88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撮合类型</a:t>
              </a:r>
              <a:endParaRPr lang="zh-CN" altLang="en-US" sz="8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îṥḷîde"/>
            <p:cNvSpPr/>
            <p:nvPr/>
          </p:nvSpPr>
          <p:spPr>
            <a:xfrm>
              <a:off x="8571256" y="5135090"/>
              <a:ext cx="2731104" cy="1008534"/>
            </a:xfrm>
            <a:prstGeom prst="rect">
              <a:avLst/>
            </a:prstGeom>
          </p:spPr>
          <p:txBody>
            <a:bodyPr wrap="square" lIns="57603" tIns="28801" rIns="57603" bIns="28801" anchor="t" anchorCtr="1">
              <a:noAutofit/>
            </a:bodyPr>
            <a:lstStyle/>
            <a:p>
              <a:pPr lvl="0" algn="ctr"/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跨境项目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跨境服务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跨境商品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iṩļîḓe"/>
          <p:cNvGrpSpPr/>
          <p:nvPr/>
        </p:nvGrpSpPr>
        <p:grpSpPr>
          <a:xfrm>
            <a:off x="1777216" y="1288322"/>
            <a:ext cx="518413" cy="518413"/>
            <a:chOff x="3527538" y="3122851"/>
            <a:chExt cx="1097280" cy="1097280"/>
          </a:xfrm>
        </p:grpSpPr>
        <p:sp>
          <p:nvSpPr>
            <p:cNvPr id="39" name="išlïḍê"/>
            <p:cNvSpPr/>
            <p:nvPr/>
          </p:nvSpPr>
          <p:spPr>
            <a:xfrm>
              <a:off x="3527538" y="3122851"/>
              <a:ext cx="1097280" cy="1097280"/>
            </a:xfrm>
            <a:prstGeom prst="ellipse">
              <a:avLst/>
            </a:prstGeom>
            <a:pattFill prst="pct5">
              <a:fgClr>
                <a:schemeClr val="bg1"/>
              </a:fgClr>
              <a:bgClr>
                <a:schemeClr val="tx2">
                  <a:lumMod val="60000"/>
                  <a:lumOff val="4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57603" tIns="28801" rIns="57603" bIns="28801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1135"/>
            </a:p>
          </p:txBody>
        </p:sp>
        <p:sp>
          <p:nvSpPr>
            <p:cNvPr id="40" name="îṧlîḑé"/>
            <p:cNvSpPr/>
            <p:nvPr/>
          </p:nvSpPr>
          <p:spPr>
            <a:xfrm>
              <a:off x="3564093" y="3159406"/>
              <a:ext cx="1024172" cy="1024171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7603" tIns="28801" rIns="57603" bIns="28801" rtlCol="0" anchor="ctr">
              <a:normAutofit/>
            </a:bodyPr>
            <a:lstStyle/>
            <a:p>
              <a:pPr algn="ctr"/>
              <a:endParaRPr lang="zh-CN" altLang="en-US" sz="1135"/>
            </a:p>
          </p:txBody>
        </p:sp>
      </p:grpSp>
      <p:grpSp>
        <p:nvGrpSpPr>
          <p:cNvPr id="27" name="ïṧḻïdê"/>
          <p:cNvGrpSpPr/>
          <p:nvPr/>
        </p:nvGrpSpPr>
        <p:grpSpPr>
          <a:xfrm>
            <a:off x="2642033" y="1288322"/>
            <a:ext cx="518413" cy="518413"/>
            <a:chOff x="3527538" y="3122851"/>
            <a:chExt cx="1097280" cy="1097280"/>
          </a:xfrm>
        </p:grpSpPr>
        <p:sp>
          <p:nvSpPr>
            <p:cNvPr id="37" name="íṣľîḋe"/>
            <p:cNvSpPr/>
            <p:nvPr/>
          </p:nvSpPr>
          <p:spPr>
            <a:xfrm>
              <a:off x="3527538" y="3122851"/>
              <a:ext cx="1097280" cy="1097280"/>
            </a:xfrm>
            <a:prstGeom prst="ellipse">
              <a:avLst/>
            </a:prstGeom>
            <a:pattFill prst="pct5">
              <a:fgClr>
                <a:schemeClr val="bg1"/>
              </a:fgClr>
              <a:bgClr>
                <a:schemeClr val="tx2">
                  <a:lumMod val="60000"/>
                  <a:lumOff val="4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57603" tIns="28801" rIns="57603" bIns="28801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1135"/>
            </a:p>
          </p:txBody>
        </p:sp>
        <p:sp>
          <p:nvSpPr>
            <p:cNvPr id="38" name="ïṥḷïḑè"/>
            <p:cNvSpPr/>
            <p:nvPr/>
          </p:nvSpPr>
          <p:spPr>
            <a:xfrm>
              <a:off x="3564093" y="3159405"/>
              <a:ext cx="1024172" cy="102417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7603" tIns="28801" rIns="57603" bIns="28801" rtlCol="0" anchor="ctr">
              <a:normAutofit/>
            </a:bodyPr>
            <a:lstStyle/>
            <a:p>
              <a:pPr algn="ctr"/>
              <a:endParaRPr lang="zh-CN" altLang="en-US" sz="1135"/>
            </a:p>
          </p:txBody>
        </p:sp>
      </p:grpSp>
      <p:sp>
        <p:nvSpPr>
          <p:cNvPr id="26" name="iṣḻíḍe"/>
          <p:cNvSpPr/>
          <p:nvPr/>
        </p:nvSpPr>
        <p:spPr>
          <a:xfrm>
            <a:off x="2796646" y="1396528"/>
            <a:ext cx="285179" cy="297609"/>
          </a:xfrm>
          <a:custGeom>
            <a:avLst/>
            <a:gdLst>
              <a:gd name="connsiteX0" fmla="*/ 519512 w 581137"/>
              <a:gd name="connsiteY0" fmla="*/ 332111 h 606469"/>
              <a:gd name="connsiteX1" fmla="*/ 540163 w 581137"/>
              <a:gd name="connsiteY1" fmla="*/ 340671 h 606469"/>
              <a:gd name="connsiteX2" fmla="*/ 572553 w 581137"/>
              <a:gd name="connsiteY2" fmla="*/ 373014 h 606469"/>
              <a:gd name="connsiteX3" fmla="*/ 572553 w 581137"/>
              <a:gd name="connsiteY3" fmla="*/ 414307 h 606469"/>
              <a:gd name="connsiteX4" fmla="*/ 388637 w 581137"/>
              <a:gd name="connsiteY4" fmla="*/ 597958 h 606469"/>
              <a:gd name="connsiteX5" fmla="*/ 367986 w 581137"/>
              <a:gd name="connsiteY5" fmla="*/ 606469 h 606469"/>
              <a:gd name="connsiteX6" fmla="*/ 347334 w 581137"/>
              <a:gd name="connsiteY6" fmla="*/ 597958 h 606469"/>
              <a:gd name="connsiteX7" fmla="*/ 311096 w 581137"/>
              <a:gd name="connsiteY7" fmla="*/ 561772 h 606469"/>
              <a:gd name="connsiteX8" fmla="*/ 294244 w 581137"/>
              <a:gd name="connsiteY8" fmla="*/ 544944 h 606469"/>
              <a:gd name="connsiteX9" fmla="*/ 257860 w 581137"/>
              <a:gd name="connsiteY9" fmla="*/ 508613 h 606469"/>
              <a:gd name="connsiteX10" fmla="*/ 257860 w 581137"/>
              <a:gd name="connsiteY10" fmla="*/ 467320 h 606469"/>
              <a:gd name="connsiteX11" fmla="*/ 290250 w 581137"/>
              <a:gd name="connsiteY11" fmla="*/ 434977 h 606469"/>
              <a:gd name="connsiteX12" fmla="*/ 310901 w 581137"/>
              <a:gd name="connsiteY12" fmla="*/ 426417 h 606469"/>
              <a:gd name="connsiteX13" fmla="*/ 331553 w 581137"/>
              <a:gd name="connsiteY13" fmla="*/ 434977 h 606469"/>
              <a:gd name="connsiteX14" fmla="*/ 367986 w 581137"/>
              <a:gd name="connsiteY14" fmla="*/ 471308 h 606469"/>
              <a:gd name="connsiteX15" fmla="*/ 377970 w 581137"/>
              <a:gd name="connsiteY15" fmla="*/ 461387 h 606469"/>
              <a:gd name="connsiteX16" fmla="*/ 498860 w 581137"/>
              <a:gd name="connsiteY16" fmla="*/ 340671 h 606469"/>
              <a:gd name="connsiteX17" fmla="*/ 519512 w 581137"/>
              <a:gd name="connsiteY17" fmla="*/ 332111 h 606469"/>
              <a:gd name="connsiteX18" fmla="*/ 51961 w 581137"/>
              <a:gd name="connsiteY18" fmla="*/ 289771 h 606469"/>
              <a:gd name="connsiteX19" fmla="*/ 97543 w 581137"/>
              <a:gd name="connsiteY19" fmla="*/ 289771 h 606469"/>
              <a:gd name="connsiteX20" fmla="*/ 116486 w 581137"/>
              <a:gd name="connsiteY20" fmla="*/ 304796 h 606469"/>
              <a:gd name="connsiteX21" fmla="*/ 143368 w 581137"/>
              <a:gd name="connsiteY21" fmla="*/ 419113 h 606469"/>
              <a:gd name="connsiteX22" fmla="*/ 159828 w 581137"/>
              <a:gd name="connsiteY22" fmla="*/ 445030 h 606469"/>
              <a:gd name="connsiteX23" fmla="*/ 160120 w 581137"/>
              <a:gd name="connsiteY23" fmla="*/ 406228 h 606469"/>
              <a:gd name="connsiteX24" fmla="*/ 180233 w 581137"/>
              <a:gd name="connsiteY24" fmla="*/ 331394 h 606469"/>
              <a:gd name="connsiteX25" fmla="*/ 166792 w 581137"/>
              <a:gd name="connsiteY25" fmla="*/ 301781 h 606469"/>
              <a:gd name="connsiteX26" fmla="*/ 174535 w 581137"/>
              <a:gd name="connsiteY26" fmla="*/ 289771 h 606469"/>
              <a:gd name="connsiteX27" fmla="*/ 188998 w 581137"/>
              <a:gd name="connsiteY27" fmla="*/ 289771 h 606469"/>
              <a:gd name="connsiteX28" fmla="*/ 203413 w 581137"/>
              <a:gd name="connsiteY28" fmla="*/ 289771 h 606469"/>
              <a:gd name="connsiteX29" fmla="*/ 211156 w 581137"/>
              <a:gd name="connsiteY29" fmla="*/ 301781 h 606469"/>
              <a:gd name="connsiteX30" fmla="*/ 197715 w 581137"/>
              <a:gd name="connsiteY30" fmla="*/ 331394 h 606469"/>
              <a:gd name="connsiteX31" fmla="*/ 217876 w 581137"/>
              <a:gd name="connsiteY31" fmla="*/ 406228 h 606469"/>
              <a:gd name="connsiteX32" fmla="*/ 218120 w 581137"/>
              <a:gd name="connsiteY32" fmla="*/ 445030 h 606469"/>
              <a:gd name="connsiteX33" fmla="*/ 234580 w 581137"/>
              <a:gd name="connsiteY33" fmla="*/ 419113 h 606469"/>
              <a:gd name="connsiteX34" fmla="*/ 261462 w 581137"/>
              <a:gd name="connsiteY34" fmla="*/ 304796 h 606469"/>
              <a:gd name="connsiteX35" fmla="*/ 280405 w 581137"/>
              <a:gd name="connsiteY35" fmla="*/ 289771 h 606469"/>
              <a:gd name="connsiteX36" fmla="*/ 325987 w 581137"/>
              <a:gd name="connsiteY36" fmla="*/ 289771 h 606469"/>
              <a:gd name="connsiteX37" fmla="*/ 377948 w 581137"/>
              <a:gd name="connsiteY37" fmla="*/ 341654 h 606469"/>
              <a:gd name="connsiteX38" fmla="*/ 377948 w 581137"/>
              <a:gd name="connsiteY38" fmla="*/ 433847 h 606469"/>
              <a:gd name="connsiteX39" fmla="*/ 367965 w 581137"/>
              <a:gd name="connsiteY39" fmla="*/ 443815 h 606469"/>
              <a:gd name="connsiteX40" fmla="*/ 345320 w 581137"/>
              <a:gd name="connsiteY40" fmla="*/ 421204 h 606469"/>
              <a:gd name="connsiteX41" fmla="*/ 310890 w 581137"/>
              <a:gd name="connsiteY41" fmla="*/ 406957 h 606469"/>
              <a:gd name="connsiteX42" fmla="*/ 276461 w 581137"/>
              <a:gd name="connsiteY42" fmla="*/ 421204 h 606469"/>
              <a:gd name="connsiteX43" fmla="*/ 244076 w 581137"/>
              <a:gd name="connsiteY43" fmla="*/ 453540 h 606469"/>
              <a:gd name="connsiteX44" fmla="*/ 244076 w 581137"/>
              <a:gd name="connsiteY44" fmla="*/ 522344 h 606469"/>
              <a:gd name="connsiteX45" fmla="*/ 280454 w 581137"/>
              <a:gd name="connsiteY45" fmla="*/ 558667 h 606469"/>
              <a:gd name="connsiteX46" fmla="*/ 283522 w 581137"/>
              <a:gd name="connsiteY46" fmla="*/ 561730 h 606469"/>
              <a:gd name="connsiteX47" fmla="*/ 188998 w 581137"/>
              <a:gd name="connsiteY47" fmla="*/ 561730 h 606469"/>
              <a:gd name="connsiteX48" fmla="*/ 19479 w 581137"/>
              <a:gd name="connsiteY48" fmla="*/ 561730 h 606469"/>
              <a:gd name="connsiteX49" fmla="*/ 0 w 581137"/>
              <a:gd name="connsiteY49" fmla="*/ 542280 h 606469"/>
              <a:gd name="connsiteX50" fmla="*/ 0 w 581137"/>
              <a:gd name="connsiteY50" fmla="*/ 341654 h 606469"/>
              <a:gd name="connsiteX51" fmla="*/ 51961 w 581137"/>
              <a:gd name="connsiteY51" fmla="*/ 289771 h 606469"/>
              <a:gd name="connsiteX52" fmla="*/ 273435 w 581137"/>
              <a:gd name="connsiteY52" fmla="*/ 375 h 606469"/>
              <a:gd name="connsiteX53" fmla="*/ 303290 w 581137"/>
              <a:gd name="connsiteY53" fmla="*/ 25467 h 606469"/>
              <a:gd name="connsiteX54" fmla="*/ 303290 w 581137"/>
              <a:gd name="connsiteY54" fmla="*/ 135216 h 606469"/>
              <a:gd name="connsiteX55" fmla="*/ 303290 w 581137"/>
              <a:gd name="connsiteY55" fmla="*/ 147422 h 606469"/>
              <a:gd name="connsiteX56" fmla="*/ 189032 w 581137"/>
              <a:gd name="connsiteY56" fmla="*/ 262180 h 606469"/>
              <a:gd name="connsiteX57" fmla="*/ 73459 w 581137"/>
              <a:gd name="connsiteY57" fmla="*/ 147422 h 606469"/>
              <a:gd name="connsiteX58" fmla="*/ 73459 w 581137"/>
              <a:gd name="connsiteY58" fmla="*/ 81922 h 606469"/>
              <a:gd name="connsiteX59" fmla="*/ 115100 w 581137"/>
              <a:gd name="connsiteY59" fmla="*/ 31059 h 606469"/>
              <a:gd name="connsiteX60" fmla="*/ 273435 w 581137"/>
              <a:gd name="connsiteY60" fmla="*/ 375 h 60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81137" h="606469">
                <a:moveTo>
                  <a:pt x="519512" y="332111"/>
                </a:moveTo>
                <a:cubicBezTo>
                  <a:pt x="526964" y="332111"/>
                  <a:pt x="534464" y="334981"/>
                  <a:pt x="540163" y="340671"/>
                </a:cubicBezTo>
                <a:lnTo>
                  <a:pt x="572553" y="373014"/>
                </a:lnTo>
                <a:cubicBezTo>
                  <a:pt x="583999" y="384395"/>
                  <a:pt x="583999" y="402877"/>
                  <a:pt x="572553" y="414307"/>
                </a:cubicBezTo>
                <a:lnTo>
                  <a:pt x="388637" y="597958"/>
                </a:lnTo>
                <a:cubicBezTo>
                  <a:pt x="382938" y="603648"/>
                  <a:pt x="375486" y="606469"/>
                  <a:pt x="367986" y="606469"/>
                </a:cubicBezTo>
                <a:cubicBezTo>
                  <a:pt x="360485" y="606469"/>
                  <a:pt x="353033" y="603648"/>
                  <a:pt x="347334" y="597958"/>
                </a:cubicBezTo>
                <a:lnTo>
                  <a:pt x="311096" y="561772"/>
                </a:lnTo>
                <a:lnTo>
                  <a:pt x="294244" y="544944"/>
                </a:lnTo>
                <a:lnTo>
                  <a:pt x="257860" y="508613"/>
                </a:lnTo>
                <a:cubicBezTo>
                  <a:pt x="246414" y="497183"/>
                  <a:pt x="246414" y="478701"/>
                  <a:pt x="257860" y="467320"/>
                </a:cubicBezTo>
                <a:lnTo>
                  <a:pt x="290250" y="434977"/>
                </a:lnTo>
                <a:cubicBezTo>
                  <a:pt x="295949" y="429287"/>
                  <a:pt x="303449" y="426417"/>
                  <a:pt x="310901" y="426417"/>
                </a:cubicBezTo>
                <a:cubicBezTo>
                  <a:pt x="318402" y="426417"/>
                  <a:pt x="325854" y="429287"/>
                  <a:pt x="331553" y="434977"/>
                </a:cubicBezTo>
                <a:lnTo>
                  <a:pt x="367986" y="471308"/>
                </a:lnTo>
                <a:lnTo>
                  <a:pt x="377970" y="461387"/>
                </a:lnTo>
                <a:lnTo>
                  <a:pt x="498860" y="340671"/>
                </a:lnTo>
                <a:cubicBezTo>
                  <a:pt x="504559" y="334981"/>
                  <a:pt x="512011" y="332111"/>
                  <a:pt x="519512" y="332111"/>
                </a:cubicBezTo>
                <a:close/>
                <a:moveTo>
                  <a:pt x="51961" y="289771"/>
                </a:moveTo>
                <a:lnTo>
                  <a:pt x="97543" y="289771"/>
                </a:lnTo>
                <a:cubicBezTo>
                  <a:pt x="106601" y="289771"/>
                  <a:pt x="114441" y="295995"/>
                  <a:pt x="116486" y="304796"/>
                </a:cubicBezTo>
                <a:lnTo>
                  <a:pt x="143368" y="419113"/>
                </a:lnTo>
                <a:cubicBezTo>
                  <a:pt x="145852" y="429665"/>
                  <a:pt x="151793" y="438660"/>
                  <a:pt x="159828" y="445030"/>
                </a:cubicBezTo>
                <a:cubicBezTo>
                  <a:pt x="157442" y="432193"/>
                  <a:pt x="157539" y="419016"/>
                  <a:pt x="160120" y="406228"/>
                </a:cubicBezTo>
                <a:lnTo>
                  <a:pt x="180233" y="331394"/>
                </a:lnTo>
                <a:lnTo>
                  <a:pt x="166792" y="301781"/>
                </a:lnTo>
                <a:cubicBezTo>
                  <a:pt x="164260" y="296141"/>
                  <a:pt x="168350" y="289771"/>
                  <a:pt x="174535" y="289771"/>
                </a:cubicBezTo>
                <a:lnTo>
                  <a:pt x="188998" y="289771"/>
                </a:lnTo>
                <a:lnTo>
                  <a:pt x="203413" y="289771"/>
                </a:lnTo>
                <a:cubicBezTo>
                  <a:pt x="209598" y="289771"/>
                  <a:pt x="213688" y="296141"/>
                  <a:pt x="211156" y="301781"/>
                </a:cubicBezTo>
                <a:lnTo>
                  <a:pt x="197715" y="331394"/>
                </a:lnTo>
                <a:lnTo>
                  <a:pt x="217876" y="406228"/>
                </a:lnTo>
                <a:cubicBezTo>
                  <a:pt x="220409" y="419016"/>
                  <a:pt x="220506" y="432193"/>
                  <a:pt x="218120" y="445030"/>
                </a:cubicBezTo>
                <a:cubicBezTo>
                  <a:pt x="226155" y="438660"/>
                  <a:pt x="232096" y="429665"/>
                  <a:pt x="234580" y="419113"/>
                </a:cubicBezTo>
                <a:lnTo>
                  <a:pt x="261462" y="304796"/>
                </a:lnTo>
                <a:cubicBezTo>
                  <a:pt x="263507" y="295995"/>
                  <a:pt x="271347" y="289771"/>
                  <a:pt x="280405" y="289771"/>
                </a:cubicBezTo>
                <a:lnTo>
                  <a:pt x="325987" y="289771"/>
                </a:lnTo>
                <a:cubicBezTo>
                  <a:pt x="354670" y="289771"/>
                  <a:pt x="377948" y="313014"/>
                  <a:pt x="377948" y="341654"/>
                </a:cubicBezTo>
                <a:lnTo>
                  <a:pt x="377948" y="433847"/>
                </a:lnTo>
                <a:lnTo>
                  <a:pt x="367965" y="443815"/>
                </a:lnTo>
                <a:lnTo>
                  <a:pt x="345320" y="421204"/>
                </a:lnTo>
                <a:cubicBezTo>
                  <a:pt x="336116" y="412014"/>
                  <a:pt x="323893" y="406957"/>
                  <a:pt x="310890" y="406957"/>
                </a:cubicBezTo>
                <a:cubicBezTo>
                  <a:pt x="297888" y="406957"/>
                  <a:pt x="285665" y="412014"/>
                  <a:pt x="276461" y="421204"/>
                </a:cubicBezTo>
                <a:lnTo>
                  <a:pt x="244076" y="453540"/>
                </a:lnTo>
                <a:cubicBezTo>
                  <a:pt x="225084" y="472503"/>
                  <a:pt x="225084" y="503380"/>
                  <a:pt x="244076" y="522344"/>
                </a:cubicBezTo>
                <a:lnTo>
                  <a:pt x="280454" y="558667"/>
                </a:lnTo>
                <a:lnTo>
                  <a:pt x="283522" y="561730"/>
                </a:lnTo>
                <a:lnTo>
                  <a:pt x="188998" y="561730"/>
                </a:lnTo>
                <a:lnTo>
                  <a:pt x="19479" y="561730"/>
                </a:lnTo>
                <a:cubicBezTo>
                  <a:pt x="8766" y="561730"/>
                  <a:pt x="0" y="553026"/>
                  <a:pt x="0" y="542280"/>
                </a:cubicBezTo>
                <a:lnTo>
                  <a:pt x="0" y="341654"/>
                </a:lnTo>
                <a:cubicBezTo>
                  <a:pt x="0" y="313014"/>
                  <a:pt x="23278" y="289771"/>
                  <a:pt x="51961" y="289771"/>
                </a:cubicBezTo>
                <a:close/>
                <a:moveTo>
                  <a:pt x="273435" y="375"/>
                </a:moveTo>
                <a:cubicBezTo>
                  <a:pt x="289020" y="-2299"/>
                  <a:pt x="303290" y="9663"/>
                  <a:pt x="303290" y="25467"/>
                </a:cubicBezTo>
                <a:lnTo>
                  <a:pt x="303290" y="135216"/>
                </a:lnTo>
                <a:lnTo>
                  <a:pt x="303290" y="147422"/>
                </a:lnTo>
                <a:cubicBezTo>
                  <a:pt x="303290" y="210831"/>
                  <a:pt x="252492" y="262180"/>
                  <a:pt x="189032" y="262180"/>
                </a:cubicBezTo>
                <a:cubicBezTo>
                  <a:pt x="125523" y="262180"/>
                  <a:pt x="73459" y="210831"/>
                  <a:pt x="73459" y="147422"/>
                </a:cubicBezTo>
                <a:lnTo>
                  <a:pt x="73459" y="81922"/>
                </a:lnTo>
                <a:cubicBezTo>
                  <a:pt x="73459" y="57220"/>
                  <a:pt x="90895" y="35970"/>
                  <a:pt x="115100" y="31059"/>
                </a:cubicBezTo>
                <a:cubicBezTo>
                  <a:pt x="136238" y="26828"/>
                  <a:pt x="254538" y="3585"/>
                  <a:pt x="273435" y="375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7603" tIns="28801" rIns="57603" bIns="28801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135" dirty="0"/>
          </a:p>
        </p:txBody>
      </p:sp>
      <p:sp>
        <p:nvSpPr>
          <p:cNvPr id="28" name="iśḷîḍè"/>
          <p:cNvSpPr/>
          <p:nvPr/>
        </p:nvSpPr>
        <p:spPr>
          <a:xfrm>
            <a:off x="1872526" y="1480001"/>
            <a:ext cx="297609" cy="212064"/>
          </a:xfrm>
          <a:custGeom>
            <a:avLst/>
            <a:gdLst>
              <a:gd name="connsiteX0" fmla="*/ 32029 w 606007"/>
              <a:gd name="connsiteY0" fmla="*/ 122123 h 431814"/>
              <a:gd name="connsiteX1" fmla="*/ 44636 w 606007"/>
              <a:gd name="connsiteY1" fmla="*/ 124643 h 431814"/>
              <a:gd name="connsiteX2" fmla="*/ 247598 w 606007"/>
              <a:gd name="connsiteY2" fmla="*/ 246133 h 431814"/>
              <a:gd name="connsiteX3" fmla="*/ 299951 w 606007"/>
              <a:gd name="connsiteY3" fmla="*/ 225347 h 431814"/>
              <a:gd name="connsiteX4" fmla="*/ 202842 w 606007"/>
              <a:gd name="connsiteY4" fmla="*/ 217865 h 431814"/>
              <a:gd name="connsiteX5" fmla="*/ 193787 w 606007"/>
              <a:gd name="connsiteY5" fmla="*/ 183465 h 431814"/>
              <a:gd name="connsiteX6" fmla="*/ 400391 w 606007"/>
              <a:gd name="connsiteY6" fmla="*/ 169435 h 431814"/>
              <a:gd name="connsiteX7" fmla="*/ 577019 w 606007"/>
              <a:gd name="connsiteY7" fmla="*/ 313892 h 431814"/>
              <a:gd name="connsiteX8" fmla="*/ 582224 w 606007"/>
              <a:gd name="connsiteY8" fmla="*/ 323765 h 431814"/>
              <a:gd name="connsiteX9" fmla="*/ 585034 w 606007"/>
              <a:gd name="connsiteY9" fmla="*/ 424158 h 431814"/>
              <a:gd name="connsiteX10" fmla="*/ 522688 w 606007"/>
              <a:gd name="connsiteY10" fmla="*/ 399424 h 431814"/>
              <a:gd name="connsiteX11" fmla="*/ 457428 w 606007"/>
              <a:gd name="connsiteY11" fmla="*/ 330001 h 431814"/>
              <a:gd name="connsiteX12" fmla="*/ 455659 w 606007"/>
              <a:gd name="connsiteY12" fmla="*/ 330417 h 431814"/>
              <a:gd name="connsiteX13" fmla="*/ 166413 w 606007"/>
              <a:gd name="connsiteY13" fmla="*/ 320232 h 431814"/>
              <a:gd name="connsiteX14" fmla="*/ 3420 w 606007"/>
              <a:gd name="connsiteY14" fmla="*/ 158835 h 431814"/>
              <a:gd name="connsiteX15" fmla="*/ 18720 w 606007"/>
              <a:gd name="connsiteY15" fmla="*/ 129112 h 431814"/>
              <a:gd name="connsiteX16" fmla="*/ 20281 w 606007"/>
              <a:gd name="connsiteY16" fmla="*/ 127865 h 431814"/>
              <a:gd name="connsiteX17" fmla="*/ 32029 w 606007"/>
              <a:gd name="connsiteY17" fmla="*/ 122123 h 431814"/>
              <a:gd name="connsiteX18" fmla="*/ 243700 w 606007"/>
              <a:gd name="connsiteY18" fmla="*/ 95214 h 431814"/>
              <a:gd name="connsiteX19" fmla="*/ 330644 w 606007"/>
              <a:gd name="connsiteY19" fmla="*/ 97150 h 431814"/>
              <a:gd name="connsiteX20" fmla="*/ 418382 w 606007"/>
              <a:gd name="connsiteY20" fmla="*/ 118145 h 431814"/>
              <a:gd name="connsiteX21" fmla="*/ 418382 w 606007"/>
              <a:gd name="connsiteY21" fmla="*/ 133113 h 431814"/>
              <a:gd name="connsiteX22" fmla="*/ 418278 w 606007"/>
              <a:gd name="connsiteY22" fmla="*/ 133217 h 431814"/>
              <a:gd name="connsiteX23" fmla="*/ 412657 w 606007"/>
              <a:gd name="connsiteY23" fmla="*/ 146521 h 431814"/>
              <a:gd name="connsiteX24" fmla="*/ 164327 w 606007"/>
              <a:gd name="connsiteY24" fmla="*/ 184147 h 431814"/>
              <a:gd name="connsiteX25" fmla="*/ 148195 w 606007"/>
              <a:gd name="connsiteY25" fmla="*/ 188513 h 431814"/>
              <a:gd name="connsiteX26" fmla="*/ 143407 w 606007"/>
              <a:gd name="connsiteY26" fmla="*/ 161800 h 431814"/>
              <a:gd name="connsiteX27" fmla="*/ 143720 w 606007"/>
              <a:gd name="connsiteY27" fmla="*/ 112221 h 431814"/>
              <a:gd name="connsiteX28" fmla="*/ 156834 w 606007"/>
              <a:gd name="connsiteY28" fmla="*/ 99124 h 431814"/>
              <a:gd name="connsiteX29" fmla="*/ 243700 w 606007"/>
              <a:gd name="connsiteY29" fmla="*/ 95214 h 431814"/>
              <a:gd name="connsiteX30" fmla="*/ 181420 w 606007"/>
              <a:gd name="connsiteY30" fmla="*/ 1042 h 431814"/>
              <a:gd name="connsiteX31" fmla="*/ 354418 w 606007"/>
              <a:gd name="connsiteY31" fmla="*/ 8002 h 431814"/>
              <a:gd name="connsiteX32" fmla="*/ 396366 w 606007"/>
              <a:gd name="connsiteY32" fmla="*/ 15898 h 431814"/>
              <a:gd name="connsiteX33" fmla="*/ 386998 w 606007"/>
              <a:gd name="connsiteY33" fmla="*/ 82801 h 431814"/>
              <a:gd name="connsiteX34" fmla="*/ 329332 w 606007"/>
              <a:gd name="connsiteY34" fmla="*/ 78646 h 431814"/>
              <a:gd name="connsiteX35" fmla="*/ 277599 w 606007"/>
              <a:gd name="connsiteY35" fmla="*/ 75529 h 431814"/>
              <a:gd name="connsiteX36" fmla="*/ 253763 w 606007"/>
              <a:gd name="connsiteY36" fmla="*/ 74906 h 431814"/>
              <a:gd name="connsiteX37" fmla="*/ 248871 w 606007"/>
              <a:gd name="connsiteY37" fmla="*/ 75529 h 431814"/>
              <a:gd name="connsiteX38" fmla="*/ 148424 w 606007"/>
              <a:gd name="connsiteY38" fmla="*/ 75529 h 431814"/>
              <a:gd name="connsiteX39" fmla="*/ 139680 w 606007"/>
              <a:gd name="connsiteY39" fmla="*/ 63167 h 431814"/>
              <a:gd name="connsiteX40" fmla="*/ 137286 w 606007"/>
              <a:gd name="connsiteY40" fmla="*/ 57972 h 431814"/>
              <a:gd name="connsiteX41" fmla="*/ 136766 w 606007"/>
              <a:gd name="connsiteY41" fmla="*/ 54440 h 431814"/>
              <a:gd name="connsiteX42" fmla="*/ 132915 w 606007"/>
              <a:gd name="connsiteY42" fmla="*/ 45817 h 431814"/>
              <a:gd name="connsiteX43" fmla="*/ 135101 w 606007"/>
              <a:gd name="connsiteY43" fmla="*/ 24417 h 431814"/>
              <a:gd name="connsiteX44" fmla="*/ 181420 w 606007"/>
              <a:gd name="connsiteY44" fmla="*/ 1042 h 43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06007" h="431814">
                <a:moveTo>
                  <a:pt x="32029" y="122123"/>
                </a:moveTo>
                <a:cubicBezTo>
                  <a:pt x="36440" y="121291"/>
                  <a:pt x="40993" y="121837"/>
                  <a:pt x="44636" y="124643"/>
                </a:cubicBezTo>
                <a:cubicBezTo>
                  <a:pt x="116349" y="179724"/>
                  <a:pt x="144452" y="250082"/>
                  <a:pt x="247598" y="246133"/>
                </a:cubicBezTo>
                <a:cubicBezTo>
                  <a:pt x="273098" y="245093"/>
                  <a:pt x="427453" y="252576"/>
                  <a:pt x="299951" y="225347"/>
                </a:cubicBezTo>
                <a:cubicBezTo>
                  <a:pt x="270184" y="218904"/>
                  <a:pt x="234067" y="223165"/>
                  <a:pt x="202842" y="217865"/>
                </a:cubicBezTo>
                <a:cubicBezTo>
                  <a:pt x="186189" y="215059"/>
                  <a:pt x="184940" y="194066"/>
                  <a:pt x="193787" y="183465"/>
                </a:cubicBezTo>
                <a:cubicBezTo>
                  <a:pt x="227510" y="142934"/>
                  <a:pt x="355427" y="160394"/>
                  <a:pt x="400391" y="169435"/>
                </a:cubicBezTo>
                <a:cubicBezTo>
                  <a:pt x="476788" y="184920"/>
                  <a:pt x="523625" y="259955"/>
                  <a:pt x="577019" y="313892"/>
                </a:cubicBezTo>
                <a:cubicBezTo>
                  <a:pt x="580038" y="317010"/>
                  <a:pt x="581495" y="320440"/>
                  <a:pt x="582224" y="323765"/>
                </a:cubicBezTo>
                <a:cubicBezTo>
                  <a:pt x="608244" y="351618"/>
                  <a:pt x="618028" y="397345"/>
                  <a:pt x="585034" y="424158"/>
                </a:cubicBezTo>
                <a:cubicBezTo>
                  <a:pt x="558909" y="445255"/>
                  <a:pt x="538301" y="418026"/>
                  <a:pt x="522688" y="399424"/>
                </a:cubicBezTo>
                <a:cubicBezTo>
                  <a:pt x="502184" y="375105"/>
                  <a:pt x="479078" y="353280"/>
                  <a:pt x="457428" y="330001"/>
                </a:cubicBezTo>
                <a:cubicBezTo>
                  <a:pt x="456804" y="330105"/>
                  <a:pt x="456388" y="330417"/>
                  <a:pt x="455659" y="330417"/>
                </a:cubicBezTo>
                <a:cubicBezTo>
                  <a:pt x="370623" y="333638"/>
                  <a:pt x="245412" y="359516"/>
                  <a:pt x="166413" y="320232"/>
                </a:cubicBezTo>
                <a:cubicBezTo>
                  <a:pt x="100321" y="287287"/>
                  <a:pt x="47030" y="216514"/>
                  <a:pt x="3420" y="158835"/>
                </a:cubicBezTo>
                <a:cubicBezTo>
                  <a:pt x="-6052" y="146260"/>
                  <a:pt x="5813" y="131502"/>
                  <a:pt x="18720" y="129112"/>
                </a:cubicBezTo>
                <a:cubicBezTo>
                  <a:pt x="19240" y="128696"/>
                  <a:pt x="19761" y="128280"/>
                  <a:pt x="20281" y="127865"/>
                </a:cubicBezTo>
                <a:cubicBezTo>
                  <a:pt x="23352" y="125163"/>
                  <a:pt x="27619" y="122954"/>
                  <a:pt x="32029" y="122123"/>
                </a:cubicBezTo>
                <a:close/>
                <a:moveTo>
                  <a:pt x="243700" y="95214"/>
                </a:moveTo>
                <a:cubicBezTo>
                  <a:pt x="272725" y="95097"/>
                  <a:pt x="301763" y="95954"/>
                  <a:pt x="330644" y="97150"/>
                </a:cubicBezTo>
                <a:cubicBezTo>
                  <a:pt x="355414" y="98189"/>
                  <a:pt x="404539" y="91017"/>
                  <a:pt x="418382" y="118145"/>
                </a:cubicBezTo>
                <a:cubicBezTo>
                  <a:pt x="420567" y="122615"/>
                  <a:pt x="421504" y="128747"/>
                  <a:pt x="418382" y="133113"/>
                </a:cubicBezTo>
                <a:lnTo>
                  <a:pt x="418278" y="133217"/>
                </a:lnTo>
                <a:cubicBezTo>
                  <a:pt x="420567" y="138310"/>
                  <a:pt x="419110" y="145274"/>
                  <a:pt x="412657" y="146521"/>
                </a:cubicBezTo>
                <a:cubicBezTo>
                  <a:pt x="372379" y="154628"/>
                  <a:pt x="169427" y="128643"/>
                  <a:pt x="164327" y="184147"/>
                </a:cubicBezTo>
                <a:cubicBezTo>
                  <a:pt x="163599" y="192047"/>
                  <a:pt x="152566" y="196724"/>
                  <a:pt x="148195" y="188513"/>
                </a:cubicBezTo>
                <a:cubicBezTo>
                  <a:pt x="142679" y="178223"/>
                  <a:pt x="141430" y="169388"/>
                  <a:pt x="143407" y="161800"/>
                </a:cubicBezTo>
                <a:cubicBezTo>
                  <a:pt x="141846" y="144962"/>
                  <a:pt x="142054" y="129683"/>
                  <a:pt x="143720" y="112221"/>
                </a:cubicBezTo>
                <a:cubicBezTo>
                  <a:pt x="144344" y="104529"/>
                  <a:pt x="149236" y="99852"/>
                  <a:pt x="156834" y="99124"/>
                </a:cubicBezTo>
                <a:cubicBezTo>
                  <a:pt x="185664" y="96422"/>
                  <a:pt x="214675" y="95331"/>
                  <a:pt x="243700" y="95214"/>
                </a:cubicBezTo>
                <a:close/>
                <a:moveTo>
                  <a:pt x="181420" y="1042"/>
                </a:moveTo>
                <a:cubicBezTo>
                  <a:pt x="237629" y="9457"/>
                  <a:pt x="296648" y="2081"/>
                  <a:pt x="354418" y="8002"/>
                </a:cubicBezTo>
                <a:cubicBezTo>
                  <a:pt x="370135" y="6860"/>
                  <a:pt x="386269" y="7171"/>
                  <a:pt x="396366" y="15898"/>
                </a:cubicBezTo>
                <a:cubicBezTo>
                  <a:pt x="414165" y="31273"/>
                  <a:pt x="412291" y="76049"/>
                  <a:pt x="386998" y="82801"/>
                </a:cubicBezTo>
                <a:cubicBezTo>
                  <a:pt x="371696" y="86853"/>
                  <a:pt x="345362" y="79581"/>
                  <a:pt x="329332" y="78646"/>
                </a:cubicBezTo>
                <a:cubicBezTo>
                  <a:pt x="312053" y="77607"/>
                  <a:pt x="294878" y="76568"/>
                  <a:pt x="277599" y="75529"/>
                </a:cubicBezTo>
                <a:cubicBezTo>
                  <a:pt x="269897" y="75114"/>
                  <a:pt x="261882" y="75010"/>
                  <a:pt x="253763" y="74906"/>
                </a:cubicBezTo>
                <a:cubicBezTo>
                  <a:pt x="252201" y="75114"/>
                  <a:pt x="250536" y="75218"/>
                  <a:pt x="248871" y="75529"/>
                </a:cubicBezTo>
                <a:cubicBezTo>
                  <a:pt x="214625" y="81139"/>
                  <a:pt x="182357" y="83633"/>
                  <a:pt x="148424" y="75529"/>
                </a:cubicBezTo>
                <a:cubicBezTo>
                  <a:pt x="142387" y="74075"/>
                  <a:pt x="139680" y="68673"/>
                  <a:pt x="139680" y="63167"/>
                </a:cubicBezTo>
                <a:cubicBezTo>
                  <a:pt x="138640" y="61608"/>
                  <a:pt x="137599" y="60154"/>
                  <a:pt x="137286" y="57972"/>
                </a:cubicBezTo>
                <a:cubicBezTo>
                  <a:pt x="136974" y="56830"/>
                  <a:pt x="136974" y="55583"/>
                  <a:pt x="136766" y="54440"/>
                </a:cubicBezTo>
                <a:cubicBezTo>
                  <a:pt x="134684" y="52258"/>
                  <a:pt x="133123" y="49557"/>
                  <a:pt x="132915" y="45817"/>
                </a:cubicBezTo>
                <a:cubicBezTo>
                  <a:pt x="132186" y="34494"/>
                  <a:pt x="132290" y="33247"/>
                  <a:pt x="135101" y="24417"/>
                </a:cubicBezTo>
                <a:cubicBezTo>
                  <a:pt x="140201" y="4262"/>
                  <a:pt x="155086" y="-2906"/>
                  <a:pt x="181420" y="1042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7603" tIns="28801" rIns="57603" bIns="28801" numCol="1" spcCol="0" rtlCol="0" fromWordArt="0" anchor="ctr" anchorCtr="0" forceAA="0" compatLnSpc="1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135" dirty="0"/>
          </a:p>
        </p:txBody>
      </p:sp>
      <p:grpSp>
        <p:nvGrpSpPr>
          <p:cNvPr id="31" name="íṩḷiḓê"/>
          <p:cNvGrpSpPr/>
          <p:nvPr/>
        </p:nvGrpSpPr>
        <p:grpSpPr>
          <a:xfrm>
            <a:off x="3487785" y="1288322"/>
            <a:ext cx="518413" cy="518413"/>
            <a:chOff x="3527538" y="3122851"/>
            <a:chExt cx="1097280" cy="1097280"/>
          </a:xfrm>
        </p:grpSpPr>
        <p:sp>
          <p:nvSpPr>
            <p:cNvPr id="33" name="ïṩḷidê"/>
            <p:cNvSpPr/>
            <p:nvPr/>
          </p:nvSpPr>
          <p:spPr>
            <a:xfrm>
              <a:off x="3527538" y="3122851"/>
              <a:ext cx="1097280" cy="1097280"/>
            </a:xfrm>
            <a:prstGeom prst="ellipse">
              <a:avLst/>
            </a:prstGeom>
            <a:pattFill prst="pct5">
              <a:fgClr>
                <a:schemeClr val="bg1"/>
              </a:fgClr>
              <a:bgClr>
                <a:schemeClr val="tx2">
                  <a:lumMod val="60000"/>
                  <a:lumOff val="4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57603" tIns="28801" rIns="57603" bIns="28801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1135"/>
            </a:p>
          </p:txBody>
        </p:sp>
        <p:sp>
          <p:nvSpPr>
            <p:cNvPr id="34" name="iŝlïḍè"/>
            <p:cNvSpPr/>
            <p:nvPr/>
          </p:nvSpPr>
          <p:spPr>
            <a:xfrm>
              <a:off x="3564093" y="3159405"/>
              <a:ext cx="1024172" cy="102417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7603" tIns="28801" rIns="57603" bIns="28801" rtlCol="0" anchor="ctr">
              <a:normAutofit/>
            </a:bodyPr>
            <a:lstStyle/>
            <a:p>
              <a:pPr algn="ctr"/>
              <a:endParaRPr lang="zh-CN" altLang="en-US" sz="1135"/>
            </a:p>
          </p:txBody>
        </p:sp>
      </p:grpSp>
      <p:sp>
        <p:nvSpPr>
          <p:cNvPr id="32" name="ïṩlíḑè"/>
          <p:cNvSpPr/>
          <p:nvPr/>
        </p:nvSpPr>
        <p:spPr>
          <a:xfrm>
            <a:off x="3598190" y="1430301"/>
            <a:ext cx="297609" cy="274539"/>
          </a:xfrm>
          <a:custGeom>
            <a:avLst/>
            <a:gdLst>
              <a:gd name="connsiteX0" fmla="*/ 381018 w 608549"/>
              <a:gd name="connsiteY0" fmla="*/ 473169 h 561377"/>
              <a:gd name="connsiteX1" fmla="*/ 425157 w 608549"/>
              <a:gd name="connsiteY1" fmla="*/ 517273 h 561377"/>
              <a:gd name="connsiteX2" fmla="*/ 381018 w 608549"/>
              <a:gd name="connsiteY2" fmla="*/ 561377 h 561377"/>
              <a:gd name="connsiteX3" fmla="*/ 336879 w 608549"/>
              <a:gd name="connsiteY3" fmla="*/ 517273 h 561377"/>
              <a:gd name="connsiteX4" fmla="*/ 381018 w 608549"/>
              <a:gd name="connsiteY4" fmla="*/ 473169 h 561377"/>
              <a:gd name="connsiteX5" fmla="*/ 146741 w 608549"/>
              <a:gd name="connsiteY5" fmla="*/ 473169 h 561377"/>
              <a:gd name="connsiteX6" fmla="*/ 190880 w 608549"/>
              <a:gd name="connsiteY6" fmla="*/ 517273 h 561377"/>
              <a:gd name="connsiteX7" fmla="*/ 146741 w 608549"/>
              <a:gd name="connsiteY7" fmla="*/ 561377 h 561377"/>
              <a:gd name="connsiteX8" fmla="*/ 102602 w 608549"/>
              <a:gd name="connsiteY8" fmla="*/ 517273 h 561377"/>
              <a:gd name="connsiteX9" fmla="*/ 146741 w 608549"/>
              <a:gd name="connsiteY9" fmla="*/ 473169 h 561377"/>
              <a:gd name="connsiteX10" fmla="*/ 340091 w 608549"/>
              <a:gd name="connsiteY10" fmla="*/ 405920 h 561377"/>
              <a:gd name="connsiteX11" fmla="*/ 445268 w 608549"/>
              <a:gd name="connsiteY11" fmla="*/ 405920 h 561377"/>
              <a:gd name="connsiteX12" fmla="*/ 431622 w 608549"/>
              <a:gd name="connsiteY12" fmla="*/ 458350 h 561377"/>
              <a:gd name="connsiteX13" fmla="*/ 335821 w 608549"/>
              <a:gd name="connsiteY13" fmla="*/ 458350 h 561377"/>
              <a:gd name="connsiteX14" fmla="*/ 204428 w 608549"/>
              <a:gd name="connsiteY14" fmla="*/ 405920 h 561377"/>
              <a:gd name="connsiteX15" fmla="*/ 323260 w 608549"/>
              <a:gd name="connsiteY15" fmla="*/ 405920 h 561377"/>
              <a:gd name="connsiteX16" fmla="*/ 318989 w 608549"/>
              <a:gd name="connsiteY16" fmla="*/ 458350 h 561377"/>
              <a:gd name="connsiteX17" fmla="*/ 208699 w 608549"/>
              <a:gd name="connsiteY17" fmla="*/ 458350 h 561377"/>
              <a:gd name="connsiteX18" fmla="*/ 82420 w 608549"/>
              <a:gd name="connsiteY18" fmla="*/ 405920 h 561377"/>
              <a:gd name="connsiteX19" fmla="*/ 187643 w 608549"/>
              <a:gd name="connsiteY19" fmla="*/ 405920 h 561377"/>
              <a:gd name="connsiteX20" fmla="*/ 192008 w 608549"/>
              <a:gd name="connsiteY20" fmla="*/ 458350 h 561377"/>
              <a:gd name="connsiteX21" fmla="*/ 96072 w 608549"/>
              <a:gd name="connsiteY21" fmla="*/ 458350 h 561377"/>
              <a:gd name="connsiteX22" fmla="*/ 348616 w 608549"/>
              <a:gd name="connsiteY22" fmla="*/ 301060 h 561377"/>
              <a:gd name="connsiteX23" fmla="*/ 472294 w 608549"/>
              <a:gd name="connsiteY23" fmla="*/ 301060 h 561377"/>
              <a:gd name="connsiteX24" fmla="*/ 449638 w 608549"/>
              <a:gd name="connsiteY24" fmla="*/ 389549 h 561377"/>
              <a:gd name="connsiteX25" fmla="*/ 341466 w 608549"/>
              <a:gd name="connsiteY25" fmla="*/ 389549 h 561377"/>
              <a:gd name="connsiteX26" fmla="*/ 195890 w 608549"/>
              <a:gd name="connsiteY26" fmla="*/ 301060 h 561377"/>
              <a:gd name="connsiteX27" fmla="*/ 331799 w 608549"/>
              <a:gd name="connsiteY27" fmla="*/ 301060 h 561377"/>
              <a:gd name="connsiteX28" fmla="*/ 324651 w 608549"/>
              <a:gd name="connsiteY28" fmla="*/ 389549 h 561377"/>
              <a:gd name="connsiteX29" fmla="*/ 203038 w 608549"/>
              <a:gd name="connsiteY29" fmla="*/ 389549 h 561377"/>
              <a:gd name="connsiteX30" fmla="*/ 55394 w 608549"/>
              <a:gd name="connsiteY30" fmla="*/ 301060 h 561377"/>
              <a:gd name="connsiteX31" fmla="*/ 179165 w 608549"/>
              <a:gd name="connsiteY31" fmla="*/ 301060 h 561377"/>
              <a:gd name="connsiteX32" fmla="*/ 186222 w 608549"/>
              <a:gd name="connsiteY32" fmla="*/ 389549 h 561377"/>
              <a:gd name="connsiteX33" fmla="*/ 78050 w 608549"/>
              <a:gd name="connsiteY33" fmla="*/ 389549 h 561377"/>
              <a:gd name="connsiteX34" fmla="*/ 189892 w 608549"/>
              <a:gd name="connsiteY34" fmla="*/ 229013 h 561377"/>
              <a:gd name="connsiteX35" fmla="*/ 337868 w 608549"/>
              <a:gd name="connsiteY35" fmla="*/ 229013 h 561377"/>
              <a:gd name="connsiteX36" fmla="*/ 333226 w 608549"/>
              <a:gd name="connsiteY36" fmla="*/ 284619 h 561377"/>
              <a:gd name="connsiteX37" fmla="*/ 194534 w 608549"/>
              <a:gd name="connsiteY37" fmla="*/ 284619 h 561377"/>
              <a:gd name="connsiteX38" fmla="*/ 36200 w 608549"/>
              <a:gd name="connsiteY38" fmla="*/ 229013 h 561377"/>
              <a:gd name="connsiteX39" fmla="*/ 173089 w 608549"/>
              <a:gd name="connsiteY39" fmla="*/ 229013 h 561377"/>
              <a:gd name="connsiteX40" fmla="*/ 177825 w 608549"/>
              <a:gd name="connsiteY40" fmla="*/ 284619 h 561377"/>
              <a:gd name="connsiteX41" fmla="*/ 51059 w 608549"/>
              <a:gd name="connsiteY41" fmla="*/ 284619 h 561377"/>
              <a:gd name="connsiteX42" fmla="*/ 531055 w 608549"/>
              <a:gd name="connsiteY42" fmla="*/ 143841 h 561377"/>
              <a:gd name="connsiteX43" fmla="*/ 583971 w 608549"/>
              <a:gd name="connsiteY43" fmla="*/ 143841 h 561377"/>
              <a:gd name="connsiteX44" fmla="*/ 583971 w 608549"/>
              <a:gd name="connsiteY44" fmla="*/ 196204 h 561377"/>
              <a:gd name="connsiteX45" fmla="*/ 540432 w 608549"/>
              <a:gd name="connsiteY45" fmla="*/ 196204 h 561377"/>
              <a:gd name="connsiteX46" fmla="*/ 486309 w 608549"/>
              <a:gd name="connsiteY46" fmla="*/ 249309 h 561377"/>
              <a:gd name="connsiteX47" fmla="*/ 476654 w 608549"/>
              <a:gd name="connsiteY47" fmla="*/ 284619 h 561377"/>
              <a:gd name="connsiteX48" fmla="*/ 349934 w 608549"/>
              <a:gd name="connsiteY48" fmla="*/ 284619 h 561377"/>
              <a:gd name="connsiteX49" fmla="*/ 354669 w 608549"/>
              <a:gd name="connsiteY49" fmla="*/ 229012 h 561377"/>
              <a:gd name="connsiteX50" fmla="*/ 437849 w 608549"/>
              <a:gd name="connsiteY50" fmla="*/ 229012 h 561377"/>
              <a:gd name="connsiteX51" fmla="*/ 443233 w 608549"/>
              <a:gd name="connsiteY51" fmla="*/ 221042 h 561377"/>
              <a:gd name="connsiteX52" fmla="*/ 511189 w 608549"/>
              <a:gd name="connsiteY52" fmla="*/ 153016 h 561377"/>
              <a:gd name="connsiteX53" fmla="*/ 517316 w 608549"/>
              <a:gd name="connsiteY53" fmla="*/ 148104 h 561377"/>
              <a:gd name="connsiteX54" fmla="*/ 531055 w 608549"/>
              <a:gd name="connsiteY54" fmla="*/ 143841 h 561377"/>
              <a:gd name="connsiteX55" fmla="*/ 113649 w 608549"/>
              <a:gd name="connsiteY55" fmla="*/ 3 h 561377"/>
              <a:gd name="connsiteX56" fmla="*/ 238362 w 608549"/>
              <a:gd name="connsiteY56" fmla="*/ 56970 h 561377"/>
              <a:gd name="connsiteX57" fmla="*/ 261391 w 608549"/>
              <a:gd name="connsiteY57" fmla="*/ 34726 h 561377"/>
              <a:gd name="connsiteX58" fmla="*/ 292776 w 608549"/>
              <a:gd name="connsiteY58" fmla="*/ 199234 h 561377"/>
              <a:gd name="connsiteX59" fmla="*/ 128792 w 608549"/>
              <a:gd name="connsiteY59" fmla="*/ 163460 h 561377"/>
              <a:gd name="connsiteX60" fmla="*/ 151820 w 608549"/>
              <a:gd name="connsiteY60" fmla="*/ 141124 h 561377"/>
              <a:gd name="connsiteX61" fmla="*/ 0 w 608549"/>
              <a:gd name="connsiteY61" fmla="*/ 36673 h 561377"/>
              <a:gd name="connsiteX62" fmla="*/ 113649 w 608549"/>
              <a:gd name="connsiteY62" fmla="*/ 3 h 561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8549" h="561377">
                <a:moveTo>
                  <a:pt x="381018" y="473169"/>
                </a:moveTo>
                <a:cubicBezTo>
                  <a:pt x="405395" y="473169"/>
                  <a:pt x="425157" y="492915"/>
                  <a:pt x="425157" y="517273"/>
                </a:cubicBezTo>
                <a:cubicBezTo>
                  <a:pt x="425157" y="541631"/>
                  <a:pt x="405395" y="561377"/>
                  <a:pt x="381018" y="561377"/>
                </a:cubicBezTo>
                <a:cubicBezTo>
                  <a:pt x="356641" y="561377"/>
                  <a:pt x="336879" y="541631"/>
                  <a:pt x="336879" y="517273"/>
                </a:cubicBezTo>
                <a:cubicBezTo>
                  <a:pt x="336879" y="492915"/>
                  <a:pt x="356641" y="473169"/>
                  <a:pt x="381018" y="473169"/>
                </a:cubicBezTo>
                <a:close/>
                <a:moveTo>
                  <a:pt x="146741" y="473169"/>
                </a:moveTo>
                <a:cubicBezTo>
                  <a:pt x="171118" y="473169"/>
                  <a:pt x="190880" y="492915"/>
                  <a:pt x="190880" y="517273"/>
                </a:cubicBezTo>
                <a:cubicBezTo>
                  <a:pt x="190880" y="541631"/>
                  <a:pt x="171118" y="561377"/>
                  <a:pt x="146741" y="561377"/>
                </a:cubicBezTo>
                <a:cubicBezTo>
                  <a:pt x="122364" y="561377"/>
                  <a:pt x="102602" y="541631"/>
                  <a:pt x="102602" y="517273"/>
                </a:cubicBezTo>
                <a:cubicBezTo>
                  <a:pt x="102602" y="492915"/>
                  <a:pt x="122364" y="473169"/>
                  <a:pt x="146741" y="473169"/>
                </a:cubicBezTo>
                <a:close/>
                <a:moveTo>
                  <a:pt x="340091" y="405920"/>
                </a:moveTo>
                <a:lnTo>
                  <a:pt x="445268" y="405920"/>
                </a:lnTo>
                <a:lnTo>
                  <a:pt x="431622" y="458350"/>
                </a:lnTo>
                <a:lnTo>
                  <a:pt x="335821" y="458350"/>
                </a:lnTo>
                <a:close/>
                <a:moveTo>
                  <a:pt x="204428" y="405920"/>
                </a:moveTo>
                <a:lnTo>
                  <a:pt x="323260" y="405920"/>
                </a:lnTo>
                <a:lnTo>
                  <a:pt x="318989" y="458350"/>
                </a:lnTo>
                <a:lnTo>
                  <a:pt x="208699" y="458350"/>
                </a:lnTo>
                <a:close/>
                <a:moveTo>
                  <a:pt x="82420" y="405920"/>
                </a:moveTo>
                <a:lnTo>
                  <a:pt x="187643" y="405920"/>
                </a:lnTo>
                <a:lnTo>
                  <a:pt x="192008" y="458350"/>
                </a:lnTo>
                <a:lnTo>
                  <a:pt x="96072" y="458350"/>
                </a:lnTo>
                <a:close/>
                <a:moveTo>
                  <a:pt x="348616" y="301060"/>
                </a:moveTo>
                <a:lnTo>
                  <a:pt x="472294" y="301060"/>
                </a:lnTo>
                <a:lnTo>
                  <a:pt x="449638" y="389549"/>
                </a:lnTo>
                <a:lnTo>
                  <a:pt x="341466" y="389549"/>
                </a:lnTo>
                <a:close/>
                <a:moveTo>
                  <a:pt x="195890" y="301060"/>
                </a:moveTo>
                <a:lnTo>
                  <a:pt x="331799" y="301060"/>
                </a:lnTo>
                <a:lnTo>
                  <a:pt x="324651" y="389549"/>
                </a:lnTo>
                <a:lnTo>
                  <a:pt x="203038" y="389549"/>
                </a:lnTo>
                <a:close/>
                <a:moveTo>
                  <a:pt x="55394" y="301060"/>
                </a:moveTo>
                <a:lnTo>
                  <a:pt x="179165" y="301060"/>
                </a:lnTo>
                <a:lnTo>
                  <a:pt x="186222" y="389549"/>
                </a:lnTo>
                <a:lnTo>
                  <a:pt x="78050" y="389549"/>
                </a:lnTo>
                <a:close/>
                <a:moveTo>
                  <a:pt x="189892" y="229013"/>
                </a:moveTo>
                <a:lnTo>
                  <a:pt x="337868" y="229013"/>
                </a:lnTo>
                <a:lnTo>
                  <a:pt x="333226" y="284619"/>
                </a:lnTo>
                <a:lnTo>
                  <a:pt x="194534" y="284619"/>
                </a:lnTo>
                <a:close/>
                <a:moveTo>
                  <a:pt x="36200" y="229013"/>
                </a:moveTo>
                <a:lnTo>
                  <a:pt x="173089" y="229013"/>
                </a:lnTo>
                <a:lnTo>
                  <a:pt x="177825" y="284619"/>
                </a:lnTo>
                <a:lnTo>
                  <a:pt x="51059" y="284619"/>
                </a:lnTo>
                <a:close/>
                <a:moveTo>
                  <a:pt x="531055" y="143841"/>
                </a:moveTo>
                <a:lnTo>
                  <a:pt x="583971" y="143841"/>
                </a:lnTo>
                <a:cubicBezTo>
                  <a:pt x="616742" y="143841"/>
                  <a:pt x="616742" y="196204"/>
                  <a:pt x="583971" y="196204"/>
                </a:cubicBezTo>
                <a:lnTo>
                  <a:pt x="540432" y="196204"/>
                </a:lnTo>
                <a:cubicBezTo>
                  <a:pt x="522422" y="212608"/>
                  <a:pt x="504319" y="231237"/>
                  <a:pt x="486309" y="249309"/>
                </a:cubicBezTo>
                <a:lnTo>
                  <a:pt x="476654" y="284619"/>
                </a:lnTo>
                <a:lnTo>
                  <a:pt x="349934" y="284619"/>
                </a:lnTo>
                <a:lnTo>
                  <a:pt x="354669" y="229012"/>
                </a:lnTo>
                <a:lnTo>
                  <a:pt x="437849" y="229012"/>
                </a:lnTo>
                <a:cubicBezTo>
                  <a:pt x="439056" y="225676"/>
                  <a:pt x="440727" y="223544"/>
                  <a:pt x="443233" y="221042"/>
                </a:cubicBezTo>
                <a:cubicBezTo>
                  <a:pt x="465885" y="198429"/>
                  <a:pt x="488537" y="175630"/>
                  <a:pt x="511189" y="153016"/>
                </a:cubicBezTo>
                <a:cubicBezTo>
                  <a:pt x="513138" y="151070"/>
                  <a:pt x="515180" y="149309"/>
                  <a:pt x="517316" y="148104"/>
                </a:cubicBezTo>
                <a:cubicBezTo>
                  <a:pt x="520936" y="145695"/>
                  <a:pt x="525485" y="143841"/>
                  <a:pt x="531055" y="143841"/>
                </a:cubicBezTo>
                <a:close/>
                <a:moveTo>
                  <a:pt x="113649" y="3"/>
                </a:moveTo>
                <a:cubicBezTo>
                  <a:pt x="152263" y="202"/>
                  <a:pt x="196298" y="13839"/>
                  <a:pt x="238362" y="56970"/>
                </a:cubicBezTo>
                <a:lnTo>
                  <a:pt x="261391" y="34726"/>
                </a:lnTo>
                <a:lnTo>
                  <a:pt x="292776" y="199234"/>
                </a:lnTo>
                <a:lnTo>
                  <a:pt x="128792" y="163460"/>
                </a:lnTo>
                <a:lnTo>
                  <a:pt x="151820" y="141124"/>
                </a:lnTo>
                <a:cubicBezTo>
                  <a:pt x="60635" y="47702"/>
                  <a:pt x="0" y="36673"/>
                  <a:pt x="0" y="36673"/>
                </a:cubicBezTo>
                <a:cubicBezTo>
                  <a:pt x="0" y="36673"/>
                  <a:pt x="49294" y="-327"/>
                  <a:pt x="113649" y="3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7603" tIns="28801" rIns="57603" bIns="28801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135" dirty="0"/>
          </a:p>
        </p:txBody>
      </p:sp>
      <p:pic>
        <p:nvPicPr>
          <p:cNvPr id="51" name="图片 50" descr="手机屏幕的截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9" y="490795"/>
            <a:ext cx="1514567" cy="2694959"/>
          </a:xfrm>
          <a:prstGeom prst="rect">
            <a:avLst/>
          </a:prstGeom>
        </p:spPr>
      </p:pic>
      <p:sp>
        <p:nvSpPr>
          <p:cNvPr id="35" name="Title 1"/>
          <p:cNvSpPr txBox="1"/>
          <p:nvPr/>
        </p:nvSpPr>
        <p:spPr>
          <a:xfrm>
            <a:off x="540063" y="126119"/>
            <a:ext cx="1341735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建行跨境撮合服务</a:t>
            </a:r>
            <a:endParaRPr lang="en-GB" altLang="zh-CN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ïṧḻîḍe"/>
          <p:cNvGrpSpPr/>
          <p:nvPr/>
        </p:nvGrpSpPr>
        <p:grpSpPr bwMode="auto">
          <a:xfrm>
            <a:off x="4316776" y="929318"/>
            <a:ext cx="2559271" cy="1579612"/>
            <a:chOff x="8540751" y="4843463"/>
            <a:chExt cx="8012112" cy="4562475"/>
          </a:xfrm>
          <a:effectLst/>
        </p:grpSpPr>
        <p:sp>
          <p:nvSpPr>
            <p:cNvPr id="43" name="íṣľîďé"/>
            <p:cNvSpPr/>
            <p:nvPr/>
          </p:nvSpPr>
          <p:spPr bwMode="auto">
            <a:xfrm>
              <a:off x="9321800" y="4843463"/>
              <a:ext cx="6480176" cy="4421188"/>
            </a:xfrm>
            <a:custGeom>
              <a:avLst/>
              <a:gdLst>
                <a:gd name="T0" fmla="*/ 17508 w 18000"/>
                <a:gd name="T1" fmla="*/ 12280 h 12281"/>
                <a:gd name="T2" fmla="*/ 491 w 18000"/>
                <a:gd name="T3" fmla="*/ 12280 h 12281"/>
                <a:gd name="T4" fmla="*/ 0 w 18000"/>
                <a:gd name="T5" fmla="*/ 11792 h 12281"/>
                <a:gd name="T6" fmla="*/ 0 w 18000"/>
                <a:gd name="T7" fmla="*/ 488 h 12281"/>
                <a:gd name="T8" fmla="*/ 491 w 18000"/>
                <a:gd name="T9" fmla="*/ 0 h 12281"/>
                <a:gd name="T10" fmla="*/ 17508 w 18000"/>
                <a:gd name="T11" fmla="*/ 0 h 12281"/>
                <a:gd name="T12" fmla="*/ 17999 w 18000"/>
                <a:gd name="T13" fmla="*/ 488 h 12281"/>
                <a:gd name="T14" fmla="*/ 17999 w 18000"/>
                <a:gd name="T15" fmla="*/ 11792 h 12281"/>
                <a:gd name="T16" fmla="*/ 17508 w 18000"/>
                <a:gd name="T17" fmla="*/ 12280 h 12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000"/>
                <a:gd name="T28" fmla="*/ 0 h 12281"/>
                <a:gd name="T29" fmla="*/ 18000 w 18000"/>
                <a:gd name="T30" fmla="*/ 12281 h 122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000" h="12281">
                  <a:moveTo>
                    <a:pt x="17508" y="12280"/>
                  </a:moveTo>
                  <a:lnTo>
                    <a:pt x="491" y="12280"/>
                  </a:lnTo>
                  <a:cubicBezTo>
                    <a:pt x="220" y="12280"/>
                    <a:pt x="0" y="12061"/>
                    <a:pt x="0" y="11792"/>
                  </a:cubicBezTo>
                  <a:lnTo>
                    <a:pt x="0" y="488"/>
                  </a:lnTo>
                  <a:cubicBezTo>
                    <a:pt x="0" y="219"/>
                    <a:pt x="220" y="0"/>
                    <a:pt x="491" y="0"/>
                  </a:cubicBezTo>
                  <a:lnTo>
                    <a:pt x="17508" y="0"/>
                  </a:lnTo>
                  <a:cubicBezTo>
                    <a:pt x="17779" y="0"/>
                    <a:pt x="17999" y="219"/>
                    <a:pt x="17999" y="488"/>
                  </a:cubicBezTo>
                  <a:lnTo>
                    <a:pt x="17999" y="11792"/>
                  </a:lnTo>
                  <a:cubicBezTo>
                    <a:pt x="17999" y="12061"/>
                    <a:pt x="17779" y="12280"/>
                    <a:pt x="17508" y="1228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44" name="íS1ïḋe"/>
            <p:cNvSpPr/>
            <p:nvPr/>
          </p:nvSpPr>
          <p:spPr bwMode="auto">
            <a:xfrm>
              <a:off x="8542336" y="9169402"/>
              <a:ext cx="8008936" cy="142874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50" name="î$1îḑê"/>
            <p:cNvSpPr/>
            <p:nvPr/>
          </p:nvSpPr>
          <p:spPr bwMode="auto">
            <a:xfrm>
              <a:off x="8542339" y="9169399"/>
              <a:ext cx="8008939" cy="236539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noFill/>
            <a:ln w="10080">
              <a:solidFill>
                <a:schemeClr val="tx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52" name="íṥliḋé"/>
            <p:cNvSpPr/>
            <p:nvPr/>
          </p:nvSpPr>
          <p:spPr bwMode="auto">
            <a:xfrm>
              <a:off x="8540751" y="9312275"/>
              <a:ext cx="8012112" cy="93663"/>
            </a:xfrm>
            <a:custGeom>
              <a:avLst/>
              <a:gdLst>
                <a:gd name="T0" fmla="*/ 0 w 22256"/>
                <a:gd name="T1" fmla="*/ 0 h 262"/>
                <a:gd name="T2" fmla="*/ 870 w 22256"/>
                <a:gd name="T3" fmla="*/ 261 h 262"/>
                <a:gd name="T4" fmla="*/ 21418 w 22256"/>
                <a:gd name="T5" fmla="*/ 261 h 262"/>
                <a:gd name="T6" fmla="*/ 22255 w 22256"/>
                <a:gd name="T7" fmla="*/ 0 h 262"/>
                <a:gd name="T8" fmla="*/ 0 w 22256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256"/>
                <a:gd name="T16" fmla="*/ 0 h 262"/>
                <a:gd name="T17" fmla="*/ 22256 w 22256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256" h="262">
                  <a:moveTo>
                    <a:pt x="0" y="0"/>
                  </a:moveTo>
                  <a:cubicBezTo>
                    <a:pt x="0" y="0"/>
                    <a:pt x="462" y="261"/>
                    <a:pt x="870" y="261"/>
                  </a:cubicBezTo>
                  <a:lnTo>
                    <a:pt x="21418" y="261"/>
                  </a:lnTo>
                  <a:cubicBezTo>
                    <a:pt x="21898" y="261"/>
                    <a:pt x="22255" y="0"/>
                    <a:pt x="22255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53" name="íşľîḍê"/>
            <p:cNvSpPr/>
            <p:nvPr/>
          </p:nvSpPr>
          <p:spPr bwMode="auto">
            <a:xfrm>
              <a:off x="11979275" y="9167813"/>
              <a:ext cx="1141413" cy="88900"/>
            </a:xfrm>
            <a:custGeom>
              <a:avLst/>
              <a:gdLst>
                <a:gd name="T0" fmla="*/ 0 w 3171"/>
                <a:gd name="T1" fmla="*/ 0 h 249"/>
                <a:gd name="T2" fmla="*/ 349 w 3171"/>
                <a:gd name="T3" fmla="*/ 248 h 249"/>
                <a:gd name="T4" fmla="*/ 2821 w 3171"/>
                <a:gd name="T5" fmla="*/ 248 h 249"/>
                <a:gd name="T6" fmla="*/ 3170 w 3171"/>
                <a:gd name="T7" fmla="*/ 0 h 249"/>
                <a:gd name="T8" fmla="*/ 0 w 3171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1"/>
                <a:gd name="T16" fmla="*/ 0 h 249"/>
                <a:gd name="T17" fmla="*/ 3171 w 3171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1" h="249">
                  <a:moveTo>
                    <a:pt x="0" y="0"/>
                  </a:moveTo>
                  <a:cubicBezTo>
                    <a:pt x="49" y="144"/>
                    <a:pt x="187" y="248"/>
                    <a:pt x="349" y="248"/>
                  </a:cubicBezTo>
                  <a:lnTo>
                    <a:pt x="2821" y="248"/>
                  </a:lnTo>
                  <a:cubicBezTo>
                    <a:pt x="2983" y="248"/>
                    <a:pt x="3120" y="144"/>
                    <a:pt x="3170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54" name="îśḻíḓé"/>
            <p:cNvSpPr/>
            <p:nvPr/>
          </p:nvSpPr>
          <p:spPr bwMode="auto">
            <a:xfrm>
              <a:off x="12571413" y="4937125"/>
              <a:ext cx="38100" cy="36513"/>
            </a:xfrm>
            <a:custGeom>
              <a:avLst/>
              <a:gdLst>
                <a:gd name="T0" fmla="*/ 51 w 104"/>
                <a:gd name="T1" fmla="*/ 102 h 103"/>
                <a:gd name="T2" fmla="*/ 0 w 104"/>
                <a:gd name="T3" fmla="*/ 51 h 103"/>
                <a:gd name="T4" fmla="*/ 51 w 104"/>
                <a:gd name="T5" fmla="*/ 0 h 103"/>
                <a:gd name="T6" fmla="*/ 103 w 104"/>
                <a:gd name="T7" fmla="*/ 51 h 103"/>
                <a:gd name="T8" fmla="*/ 51 w 104"/>
                <a:gd name="T9" fmla="*/ 10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03"/>
                <a:gd name="T17" fmla="*/ 104 w 104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03">
                  <a:moveTo>
                    <a:pt x="51" y="102"/>
                  </a:moveTo>
                  <a:cubicBezTo>
                    <a:pt x="23" y="102"/>
                    <a:pt x="0" y="79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80" y="0"/>
                    <a:pt x="103" y="22"/>
                    <a:pt x="103" y="51"/>
                  </a:cubicBezTo>
                  <a:cubicBezTo>
                    <a:pt x="103" y="79"/>
                    <a:pt x="80" y="102"/>
                    <a:pt x="51" y="10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2400"/>
            </a:p>
          </p:txBody>
        </p:sp>
      </p:grpSp>
      <p:pic>
        <p:nvPicPr>
          <p:cNvPr id="55" name="图片 5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3424" b="4442"/>
          <a:stretch>
            <a:fillRect/>
          </a:stretch>
        </p:blipFill>
        <p:spPr bwMode="auto">
          <a:xfrm>
            <a:off x="4650233" y="1051974"/>
            <a:ext cx="1878909" cy="12677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组合 48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56" name="直接连接符 55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">
        <p:fade/>
      </p:transition>
    </mc:Choice>
    <mc:Fallback>
      <p:transition spd="med" advTm="37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ṥ1íḑe"/>
          <p:cNvSpPr/>
          <p:nvPr/>
        </p:nvSpPr>
        <p:spPr>
          <a:xfrm>
            <a:off x="614609" y="1300701"/>
            <a:ext cx="426459" cy="42645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anchor="ctr">
            <a:normAutofit/>
          </a:bodyPr>
          <a:lstStyle/>
          <a:p>
            <a:pPr algn="ctr"/>
            <a:endParaRPr sz="1135" dirty="0"/>
          </a:p>
        </p:txBody>
      </p:sp>
      <p:sp>
        <p:nvSpPr>
          <p:cNvPr id="24" name="îşḻïďè"/>
          <p:cNvSpPr/>
          <p:nvPr/>
        </p:nvSpPr>
        <p:spPr>
          <a:xfrm>
            <a:off x="611700" y="1976719"/>
            <a:ext cx="426459" cy="4264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anchor="ctr">
            <a:normAutofit/>
          </a:bodyPr>
          <a:lstStyle/>
          <a:p>
            <a:pPr algn="ctr"/>
            <a:endParaRPr sz="1135"/>
          </a:p>
        </p:txBody>
      </p:sp>
      <p:sp>
        <p:nvSpPr>
          <p:cNvPr id="26" name="îṩḷîḍe"/>
          <p:cNvSpPr/>
          <p:nvPr/>
        </p:nvSpPr>
        <p:spPr>
          <a:xfrm>
            <a:off x="611700" y="672789"/>
            <a:ext cx="426459" cy="426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anchor="ctr">
            <a:normAutofit/>
          </a:bodyPr>
          <a:lstStyle/>
          <a:p>
            <a:pPr algn="ctr"/>
            <a:endParaRPr sz="1135"/>
          </a:p>
        </p:txBody>
      </p:sp>
      <p:grpSp>
        <p:nvGrpSpPr>
          <p:cNvPr id="28" name="ïśľiḍé"/>
          <p:cNvGrpSpPr/>
          <p:nvPr/>
        </p:nvGrpSpPr>
        <p:grpSpPr>
          <a:xfrm>
            <a:off x="1038156" y="623815"/>
            <a:ext cx="1934328" cy="548143"/>
            <a:chOff x="8747280" y="2537250"/>
            <a:chExt cx="2462238" cy="870151"/>
          </a:xfrm>
        </p:grpSpPr>
        <p:sp>
          <p:nvSpPr>
            <p:cNvPr id="35" name="íṩḻíďe"/>
            <p:cNvSpPr txBox="1"/>
            <p:nvPr/>
          </p:nvSpPr>
          <p:spPr bwMode="auto">
            <a:xfrm>
              <a:off x="8747280" y="2537250"/>
              <a:ext cx="2462237" cy="309958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/>
            </a:bodyPr>
            <a:lstStyle/>
            <a:p>
              <a:pPr algn="l" latinLnBrk="0"/>
              <a:r>
                <a:rPr lang="zh-CN" altLang="en-US" sz="88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跨境项目</a:t>
              </a:r>
              <a:endParaRPr lang="zh-CN" altLang="en-US" sz="88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íṣļidé"/>
            <p:cNvSpPr txBox="1"/>
            <p:nvPr/>
          </p:nvSpPr>
          <p:spPr bwMode="auto">
            <a:xfrm>
              <a:off x="8747281" y="2851222"/>
              <a:ext cx="2462237" cy="556179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 fontScale="92500"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项目：交通基建、能源基建、投资并购等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10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类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角色：发起人、业主、第三方服务机构等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类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iṩlïḓè"/>
          <p:cNvGrpSpPr/>
          <p:nvPr/>
        </p:nvGrpSpPr>
        <p:grpSpPr>
          <a:xfrm>
            <a:off x="1041072" y="1243799"/>
            <a:ext cx="2092387" cy="548143"/>
            <a:chOff x="8747280" y="3998259"/>
            <a:chExt cx="3001807" cy="870152"/>
          </a:xfrm>
        </p:grpSpPr>
        <p:sp>
          <p:nvSpPr>
            <p:cNvPr id="33" name="íṥḻíḓé"/>
            <p:cNvSpPr txBox="1"/>
            <p:nvPr/>
          </p:nvSpPr>
          <p:spPr bwMode="auto">
            <a:xfrm>
              <a:off x="8747280" y="3998259"/>
              <a:ext cx="2462237" cy="309958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/>
            </a:bodyPr>
            <a:lstStyle/>
            <a:p>
              <a:pPr algn="l" latinLnBrk="0"/>
              <a:r>
                <a:rPr lang="zh-CN" altLang="en-US" sz="88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跨境服务</a:t>
              </a:r>
              <a:endParaRPr lang="zh-CN" altLang="en-US" sz="88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ïs1ïde"/>
            <p:cNvSpPr txBox="1"/>
            <p:nvPr/>
          </p:nvSpPr>
          <p:spPr bwMode="auto">
            <a:xfrm>
              <a:off x="8747280" y="4312233"/>
              <a:ext cx="3001807" cy="556178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金融服务、通关报关、检验检疫、物流仓储、</a:t>
              </a:r>
              <a:endParaRPr lang="en-US" altLang="zh-CN" sz="7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工商财税、知识产权等</a:t>
              </a:r>
              <a:r>
                <a:rPr lang="en-US" altLang="zh-CN" sz="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14</a:t>
              </a:r>
              <a:r>
                <a:rPr lang="zh-CN" altLang="en-US" sz="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类</a:t>
              </a:r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ïṩḷíďe"/>
          <p:cNvGrpSpPr/>
          <p:nvPr/>
        </p:nvGrpSpPr>
        <p:grpSpPr>
          <a:xfrm>
            <a:off x="1038154" y="1923594"/>
            <a:ext cx="1719195" cy="548143"/>
            <a:chOff x="8747280" y="3998259"/>
            <a:chExt cx="2729148" cy="870152"/>
          </a:xfrm>
        </p:grpSpPr>
        <p:sp>
          <p:nvSpPr>
            <p:cNvPr id="31" name="îṥlïďè"/>
            <p:cNvSpPr txBox="1"/>
            <p:nvPr/>
          </p:nvSpPr>
          <p:spPr bwMode="auto">
            <a:xfrm>
              <a:off x="8747280" y="3998259"/>
              <a:ext cx="2462237" cy="309958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/>
            </a:bodyPr>
            <a:lstStyle/>
            <a:p>
              <a:pPr algn="l" latinLnBrk="0"/>
              <a:r>
                <a:rPr lang="zh-CN" altLang="en-US" sz="88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跨境商品</a:t>
              </a:r>
              <a:endParaRPr lang="zh-CN" altLang="en-US" sz="88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íšlïḓé"/>
            <p:cNvSpPr txBox="1"/>
            <p:nvPr/>
          </p:nvSpPr>
          <p:spPr bwMode="auto">
            <a:xfrm>
              <a:off x="8747280" y="4312232"/>
              <a:ext cx="2729148" cy="556179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 fontScale="92500"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全品类跨境商品供需对接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标准品与定制品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2" name="îşḻïďè"/>
          <p:cNvSpPr/>
          <p:nvPr/>
        </p:nvSpPr>
        <p:spPr>
          <a:xfrm>
            <a:off x="614593" y="2587961"/>
            <a:ext cx="426459" cy="42645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3" tIns="28801" rIns="57603" bIns="28801" anchor="ctr">
            <a:normAutofit/>
          </a:bodyPr>
          <a:lstStyle/>
          <a:p>
            <a:pPr algn="ctr"/>
            <a:endParaRPr sz="1135"/>
          </a:p>
        </p:txBody>
      </p:sp>
      <p:grpSp>
        <p:nvGrpSpPr>
          <p:cNvPr id="83" name="ïṩḷíďe"/>
          <p:cNvGrpSpPr/>
          <p:nvPr/>
        </p:nvGrpSpPr>
        <p:grpSpPr>
          <a:xfrm>
            <a:off x="1041053" y="2534837"/>
            <a:ext cx="1551056" cy="548143"/>
            <a:chOff x="8747280" y="3998259"/>
            <a:chExt cx="2462237" cy="870152"/>
          </a:xfrm>
        </p:grpSpPr>
        <p:sp>
          <p:nvSpPr>
            <p:cNvPr id="84" name="îṥlïďè"/>
            <p:cNvSpPr txBox="1"/>
            <p:nvPr/>
          </p:nvSpPr>
          <p:spPr bwMode="auto">
            <a:xfrm>
              <a:off x="8747280" y="3998259"/>
              <a:ext cx="2462237" cy="309958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/>
            </a:bodyPr>
            <a:lstStyle/>
            <a:p>
              <a:pPr algn="l" latinLnBrk="0"/>
              <a:r>
                <a:rPr lang="zh-CN" altLang="en-US" sz="88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金融资源</a:t>
              </a:r>
              <a:endParaRPr lang="zh-CN" altLang="en-US" sz="88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íšlïḓé"/>
            <p:cNvSpPr txBox="1"/>
            <p:nvPr/>
          </p:nvSpPr>
          <p:spPr bwMode="auto">
            <a:xfrm>
              <a:off x="8747280" y="4312232"/>
              <a:ext cx="2462237" cy="556179"/>
            </a:xfrm>
            <a:prstGeom prst="rect">
              <a:avLst/>
            </a:prstGeom>
            <a:noFill/>
          </p:spPr>
          <p:txBody>
            <a:bodyPr wrap="square" lIns="57603" tIns="28801" rIns="57603" bIns="28801">
              <a:normAutofit fontScale="92500"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风险参与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联通区块链贸易金融平台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 descr="图片包含 游戏机, 画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8" y="1368305"/>
            <a:ext cx="285431" cy="285431"/>
          </a:xfrm>
          <a:prstGeom prst="rect">
            <a:avLst/>
          </a:prstGeom>
        </p:spPr>
      </p:pic>
      <p:pic>
        <p:nvPicPr>
          <p:cNvPr id="14" name="图片 13" descr="图片包含 游戏机, 画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85" y="721439"/>
            <a:ext cx="293768" cy="293768"/>
          </a:xfrm>
          <a:prstGeom prst="rect">
            <a:avLst/>
          </a:prstGeom>
        </p:spPr>
      </p:pic>
      <p:pic>
        <p:nvPicPr>
          <p:cNvPr id="16" name="图片 15" descr="图片包含 游戏机, 画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1" y="2634461"/>
            <a:ext cx="336009" cy="336009"/>
          </a:xfrm>
          <a:prstGeom prst="rect">
            <a:avLst/>
          </a:prstGeom>
        </p:spPr>
      </p:pic>
      <p:grpSp>
        <p:nvGrpSpPr>
          <p:cNvPr id="95" name="ïṧḻîḍe"/>
          <p:cNvGrpSpPr/>
          <p:nvPr/>
        </p:nvGrpSpPr>
        <p:grpSpPr bwMode="auto">
          <a:xfrm>
            <a:off x="2866286" y="866709"/>
            <a:ext cx="2675403" cy="1605027"/>
            <a:chOff x="8540751" y="4843463"/>
            <a:chExt cx="8012112" cy="4562475"/>
          </a:xfrm>
          <a:effectLst/>
        </p:grpSpPr>
        <p:sp>
          <p:nvSpPr>
            <p:cNvPr id="97" name="íṣľîďé"/>
            <p:cNvSpPr/>
            <p:nvPr/>
          </p:nvSpPr>
          <p:spPr bwMode="auto">
            <a:xfrm>
              <a:off x="9321800" y="4843463"/>
              <a:ext cx="6480176" cy="4421188"/>
            </a:xfrm>
            <a:custGeom>
              <a:avLst/>
              <a:gdLst>
                <a:gd name="T0" fmla="*/ 17508 w 18000"/>
                <a:gd name="T1" fmla="*/ 12280 h 12281"/>
                <a:gd name="T2" fmla="*/ 491 w 18000"/>
                <a:gd name="T3" fmla="*/ 12280 h 12281"/>
                <a:gd name="T4" fmla="*/ 0 w 18000"/>
                <a:gd name="T5" fmla="*/ 11792 h 12281"/>
                <a:gd name="T6" fmla="*/ 0 w 18000"/>
                <a:gd name="T7" fmla="*/ 488 h 12281"/>
                <a:gd name="T8" fmla="*/ 491 w 18000"/>
                <a:gd name="T9" fmla="*/ 0 h 12281"/>
                <a:gd name="T10" fmla="*/ 17508 w 18000"/>
                <a:gd name="T11" fmla="*/ 0 h 12281"/>
                <a:gd name="T12" fmla="*/ 17999 w 18000"/>
                <a:gd name="T13" fmla="*/ 488 h 12281"/>
                <a:gd name="T14" fmla="*/ 17999 w 18000"/>
                <a:gd name="T15" fmla="*/ 11792 h 12281"/>
                <a:gd name="T16" fmla="*/ 17508 w 18000"/>
                <a:gd name="T17" fmla="*/ 12280 h 12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000"/>
                <a:gd name="T28" fmla="*/ 0 h 12281"/>
                <a:gd name="T29" fmla="*/ 18000 w 18000"/>
                <a:gd name="T30" fmla="*/ 12281 h 122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000" h="12281">
                  <a:moveTo>
                    <a:pt x="17508" y="12280"/>
                  </a:moveTo>
                  <a:lnTo>
                    <a:pt x="491" y="12280"/>
                  </a:lnTo>
                  <a:cubicBezTo>
                    <a:pt x="220" y="12280"/>
                    <a:pt x="0" y="12061"/>
                    <a:pt x="0" y="11792"/>
                  </a:cubicBezTo>
                  <a:lnTo>
                    <a:pt x="0" y="488"/>
                  </a:lnTo>
                  <a:cubicBezTo>
                    <a:pt x="0" y="219"/>
                    <a:pt x="220" y="0"/>
                    <a:pt x="491" y="0"/>
                  </a:cubicBezTo>
                  <a:lnTo>
                    <a:pt x="17508" y="0"/>
                  </a:lnTo>
                  <a:cubicBezTo>
                    <a:pt x="17779" y="0"/>
                    <a:pt x="17999" y="219"/>
                    <a:pt x="17999" y="488"/>
                  </a:cubicBezTo>
                  <a:lnTo>
                    <a:pt x="17999" y="11792"/>
                  </a:lnTo>
                  <a:cubicBezTo>
                    <a:pt x="17999" y="12061"/>
                    <a:pt x="17779" y="12280"/>
                    <a:pt x="17508" y="1228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  <p:sp>
          <p:nvSpPr>
            <p:cNvPr id="98" name="íS1ïḋe"/>
            <p:cNvSpPr/>
            <p:nvPr/>
          </p:nvSpPr>
          <p:spPr bwMode="auto">
            <a:xfrm>
              <a:off x="8542336" y="9169402"/>
              <a:ext cx="8008936" cy="142874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  <p:sp>
          <p:nvSpPr>
            <p:cNvPr id="99" name="î$1îḑê"/>
            <p:cNvSpPr/>
            <p:nvPr/>
          </p:nvSpPr>
          <p:spPr bwMode="auto">
            <a:xfrm>
              <a:off x="8542339" y="9169399"/>
              <a:ext cx="8008939" cy="236539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noFill/>
            <a:ln w="10080">
              <a:solidFill>
                <a:schemeClr val="tx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  <p:sp>
          <p:nvSpPr>
            <p:cNvPr id="100" name="íṥliḋé"/>
            <p:cNvSpPr/>
            <p:nvPr/>
          </p:nvSpPr>
          <p:spPr bwMode="auto">
            <a:xfrm>
              <a:off x="8540751" y="9312275"/>
              <a:ext cx="8012112" cy="93663"/>
            </a:xfrm>
            <a:custGeom>
              <a:avLst/>
              <a:gdLst>
                <a:gd name="T0" fmla="*/ 0 w 22256"/>
                <a:gd name="T1" fmla="*/ 0 h 262"/>
                <a:gd name="T2" fmla="*/ 870 w 22256"/>
                <a:gd name="T3" fmla="*/ 261 h 262"/>
                <a:gd name="T4" fmla="*/ 21418 w 22256"/>
                <a:gd name="T5" fmla="*/ 261 h 262"/>
                <a:gd name="T6" fmla="*/ 22255 w 22256"/>
                <a:gd name="T7" fmla="*/ 0 h 262"/>
                <a:gd name="T8" fmla="*/ 0 w 22256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256"/>
                <a:gd name="T16" fmla="*/ 0 h 262"/>
                <a:gd name="T17" fmla="*/ 22256 w 22256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256" h="262">
                  <a:moveTo>
                    <a:pt x="0" y="0"/>
                  </a:moveTo>
                  <a:cubicBezTo>
                    <a:pt x="0" y="0"/>
                    <a:pt x="462" y="261"/>
                    <a:pt x="870" y="261"/>
                  </a:cubicBezTo>
                  <a:lnTo>
                    <a:pt x="21418" y="261"/>
                  </a:lnTo>
                  <a:cubicBezTo>
                    <a:pt x="21898" y="261"/>
                    <a:pt x="22255" y="0"/>
                    <a:pt x="22255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  <p:sp>
          <p:nvSpPr>
            <p:cNvPr id="101" name="íşľîḍê"/>
            <p:cNvSpPr/>
            <p:nvPr/>
          </p:nvSpPr>
          <p:spPr bwMode="auto">
            <a:xfrm>
              <a:off x="11979275" y="9167813"/>
              <a:ext cx="1141413" cy="88900"/>
            </a:xfrm>
            <a:custGeom>
              <a:avLst/>
              <a:gdLst>
                <a:gd name="T0" fmla="*/ 0 w 3171"/>
                <a:gd name="T1" fmla="*/ 0 h 249"/>
                <a:gd name="T2" fmla="*/ 349 w 3171"/>
                <a:gd name="T3" fmla="*/ 248 h 249"/>
                <a:gd name="T4" fmla="*/ 2821 w 3171"/>
                <a:gd name="T5" fmla="*/ 248 h 249"/>
                <a:gd name="T6" fmla="*/ 3170 w 3171"/>
                <a:gd name="T7" fmla="*/ 0 h 249"/>
                <a:gd name="T8" fmla="*/ 0 w 3171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1"/>
                <a:gd name="T16" fmla="*/ 0 h 249"/>
                <a:gd name="T17" fmla="*/ 3171 w 3171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1" h="249">
                  <a:moveTo>
                    <a:pt x="0" y="0"/>
                  </a:moveTo>
                  <a:cubicBezTo>
                    <a:pt x="49" y="144"/>
                    <a:pt x="187" y="248"/>
                    <a:pt x="349" y="248"/>
                  </a:cubicBezTo>
                  <a:lnTo>
                    <a:pt x="2821" y="248"/>
                  </a:lnTo>
                  <a:cubicBezTo>
                    <a:pt x="2983" y="248"/>
                    <a:pt x="3120" y="144"/>
                    <a:pt x="3170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  <p:sp>
          <p:nvSpPr>
            <p:cNvPr id="102" name="îśḻíḓé"/>
            <p:cNvSpPr/>
            <p:nvPr/>
          </p:nvSpPr>
          <p:spPr bwMode="auto">
            <a:xfrm>
              <a:off x="12571413" y="4937125"/>
              <a:ext cx="38100" cy="36513"/>
            </a:xfrm>
            <a:custGeom>
              <a:avLst/>
              <a:gdLst>
                <a:gd name="T0" fmla="*/ 51 w 104"/>
                <a:gd name="T1" fmla="*/ 102 h 103"/>
                <a:gd name="T2" fmla="*/ 0 w 104"/>
                <a:gd name="T3" fmla="*/ 51 h 103"/>
                <a:gd name="T4" fmla="*/ 51 w 104"/>
                <a:gd name="T5" fmla="*/ 0 h 103"/>
                <a:gd name="T6" fmla="*/ 103 w 104"/>
                <a:gd name="T7" fmla="*/ 51 h 103"/>
                <a:gd name="T8" fmla="*/ 51 w 104"/>
                <a:gd name="T9" fmla="*/ 10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03"/>
                <a:gd name="T17" fmla="*/ 104 w 104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03">
                  <a:moveTo>
                    <a:pt x="51" y="102"/>
                  </a:moveTo>
                  <a:cubicBezTo>
                    <a:pt x="23" y="102"/>
                    <a:pt x="0" y="79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80" y="0"/>
                    <a:pt x="103" y="22"/>
                    <a:pt x="103" y="51"/>
                  </a:cubicBezTo>
                  <a:cubicBezTo>
                    <a:pt x="103" y="79"/>
                    <a:pt x="80" y="102"/>
                    <a:pt x="51" y="10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sz="1135"/>
            </a:p>
          </p:txBody>
        </p:sp>
      </p:grpSp>
      <p:pic>
        <p:nvPicPr>
          <p:cNvPr id="103" name="图片 10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3424" b="4442"/>
          <a:stretch>
            <a:fillRect/>
          </a:stretch>
        </p:blipFill>
        <p:spPr bwMode="auto">
          <a:xfrm>
            <a:off x="3191523" y="974459"/>
            <a:ext cx="2041364" cy="13398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iconfont-1191-866872"/>
          <p:cNvSpPr>
            <a:spLocks noChangeAspect="1"/>
          </p:cNvSpPr>
          <p:nvPr/>
        </p:nvSpPr>
        <p:spPr>
          <a:xfrm>
            <a:off x="708943" y="2096493"/>
            <a:ext cx="220281" cy="234995"/>
          </a:xfrm>
          <a:custGeom>
            <a:avLst/>
            <a:gdLst>
              <a:gd name="T0" fmla="*/ 3853 w 7767"/>
              <a:gd name="T1" fmla="*/ 3157 h 8286"/>
              <a:gd name="T2" fmla="*/ 4624 w 7767"/>
              <a:gd name="T3" fmla="*/ 3157 h 8286"/>
              <a:gd name="T4" fmla="*/ 4624 w 7767"/>
              <a:gd name="T5" fmla="*/ 1973 h 8286"/>
              <a:gd name="T6" fmla="*/ 5779 w 7767"/>
              <a:gd name="T7" fmla="*/ 1973 h 8286"/>
              <a:gd name="T8" fmla="*/ 5779 w 7767"/>
              <a:gd name="T9" fmla="*/ 1184 h 8286"/>
              <a:gd name="T10" fmla="*/ 4624 w 7767"/>
              <a:gd name="T11" fmla="*/ 1184 h 8286"/>
              <a:gd name="T12" fmla="*/ 4624 w 7767"/>
              <a:gd name="T13" fmla="*/ 0 h 8286"/>
              <a:gd name="T14" fmla="*/ 3853 w 7767"/>
              <a:gd name="T15" fmla="*/ 0 h 8286"/>
              <a:gd name="T16" fmla="*/ 3853 w 7767"/>
              <a:gd name="T17" fmla="*/ 1184 h 8286"/>
              <a:gd name="T18" fmla="*/ 2697 w 7767"/>
              <a:gd name="T19" fmla="*/ 1184 h 8286"/>
              <a:gd name="T20" fmla="*/ 2697 w 7767"/>
              <a:gd name="T21" fmla="*/ 1973 h 8286"/>
              <a:gd name="T22" fmla="*/ 3853 w 7767"/>
              <a:gd name="T23" fmla="*/ 1973 h 8286"/>
              <a:gd name="T24" fmla="*/ 3853 w 7767"/>
              <a:gd name="T25" fmla="*/ 3157 h 8286"/>
              <a:gd name="T26" fmla="*/ 2312 w 7767"/>
              <a:gd name="T27" fmla="*/ 6708 h 8286"/>
              <a:gd name="T28" fmla="*/ 1545 w 7767"/>
              <a:gd name="T29" fmla="*/ 7497 h 8286"/>
              <a:gd name="T30" fmla="*/ 2312 w 7767"/>
              <a:gd name="T31" fmla="*/ 8286 h 8286"/>
              <a:gd name="T32" fmla="*/ 3082 w 7767"/>
              <a:gd name="T33" fmla="*/ 7497 h 8286"/>
              <a:gd name="T34" fmla="*/ 2312 w 7767"/>
              <a:gd name="T35" fmla="*/ 6708 h 8286"/>
              <a:gd name="T36" fmla="*/ 6165 w 7767"/>
              <a:gd name="T37" fmla="*/ 6708 h 8286"/>
              <a:gd name="T38" fmla="*/ 5398 w 7767"/>
              <a:gd name="T39" fmla="*/ 7497 h 8286"/>
              <a:gd name="T40" fmla="*/ 6165 w 7767"/>
              <a:gd name="T41" fmla="*/ 8286 h 8286"/>
              <a:gd name="T42" fmla="*/ 6936 w 7767"/>
              <a:gd name="T43" fmla="*/ 7497 h 8286"/>
              <a:gd name="T44" fmla="*/ 6165 w 7767"/>
              <a:gd name="T45" fmla="*/ 6708 h 8286"/>
              <a:gd name="T46" fmla="*/ 2377 w 7767"/>
              <a:gd name="T47" fmla="*/ 5425 h 8286"/>
              <a:gd name="T48" fmla="*/ 2389 w 7767"/>
              <a:gd name="T49" fmla="*/ 5378 h 8286"/>
              <a:gd name="T50" fmla="*/ 2736 w 7767"/>
              <a:gd name="T51" fmla="*/ 4735 h 8286"/>
              <a:gd name="T52" fmla="*/ 5606 w 7767"/>
              <a:gd name="T53" fmla="*/ 4735 h 8286"/>
              <a:gd name="T54" fmla="*/ 6281 w 7767"/>
              <a:gd name="T55" fmla="*/ 4328 h 8286"/>
              <a:gd name="T56" fmla="*/ 7767 w 7767"/>
              <a:gd name="T57" fmla="*/ 1563 h 8286"/>
              <a:gd name="T58" fmla="*/ 7097 w 7767"/>
              <a:gd name="T59" fmla="*/ 1184 h 8286"/>
              <a:gd name="T60" fmla="*/ 7093 w 7767"/>
              <a:gd name="T61" fmla="*/ 1184 h 8286"/>
              <a:gd name="T62" fmla="*/ 6669 w 7767"/>
              <a:gd name="T63" fmla="*/ 1973 h 8286"/>
              <a:gd name="T64" fmla="*/ 5606 w 7767"/>
              <a:gd name="T65" fmla="*/ 3946 h 8286"/>
              <a:gd name="T66" fmla="*/ 2902 w 7767"/>
              <a:gd name="T67" fmla="*/ 3946 h 8286"/>
              <a:gd name="T68" fmla="*/ 2851 w 7767"/>
              <a:gd name="T69" fmla="*/ 3839 h 8286"/>
              <a:gd name="T70" fmla="*/ 1988 w 7767"/>
              <a:gd name="T71" fmla="*/ 1973 h 8286"/>
              <a:gd name="T72" fmla="*/ 1622 w 7767"/>
              <a:gd name="T73" fmla="*/ 1184 h 8286"/>
              <a:gd name="T74" fmla="*/ 1260 w 7767"/>
              <a:gd name="T75" fmla="*/ 395 h 8286"/>
              <a:gd name="T76" fmla="*/ 0 w 7767"/>
              <a:gd name="T77" fmla="*/ 395 h 8286"/>
              <a:gd name="T78" fmla="*/ 0 w 7767"/>
              <a:gd name="T79" fmla="*/ 1184 h 8286"/>
              <a:gd name="T80" fmla="*/ 771 w 7767"/>
              <a:gd name="T81" fmla="*/ 1184 h 8286"/>
              <a:gd name="T82" fmla="*/ 2158 w 7767"/>
              <a:gd name="T83" fmla="*/ 4178 h 8286"/>
              <a:gd name="T84" fmla="*/ 1638 w 7767"/>
              <a:gd name="T85" fmla="*/ 5145 h 8286"/>
              <a:gd name="T86" fmla="*/ 1541 w 7767"/>
              <a:gd name="T87" fmla="*/ 5524 h 8286"/>
              <a:gd name="T88" fmla="*/ 2312 w 7767"/>
              <a:gd name="T89" fmla="*/ 6313 h 8286"/>
              <a:gd name="T90" fmla="*/ 6936 w 7767"/>
              <a:gd name="T91" fmla="*/ 6313 h 8286"/>
              <a:gd name="T92" fmla="*/ 6936 w 7767"/>
              <a:gd name="T93" fmla="*/ 5524 h 8286"/>
              <a:gd name="T94" fmla="*/ 2474 w 7767"/>
              <a:gd name="T95" fmla="*/ 5524 h 8286"/>
              <a:gd name="T96" fmla="*/ 2377 w 7767"/>
              <a:gd name="T97" fmla="*/ 5425 h 8286"/>
              <a:gd name="T98" fmla="*/ 2377 w 7767"/>
              <a:gd name="T99" fmla="*/ 5425 h 8286"/>
              <a:gd name="T100" fmla="*/ 2377 w 7767"/>
              <a:gd name="T101" fmla="*/ 5425 h 8286"/>
              <a:gd name="T102" fmla="*/ 2377 w 7767"/>
              <a:gd name="T103" fmla="*/ 5425 h 8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767" h="8286">
                <a:moveTo>
                  <a:pt x="3853" y="3157"/>
                </a:moveTo>
                <a:lnTo>
                  <a:pt x="4624" y="3157"/>
                </a:lnTo>
                <a:lnTo>
                  <a:pt x="4624" y="1973"/>
                </a:lnTo>
                <a:lnTo>
                  <a:pt x="5779" y="1973"/>
                </a:lnTo>
                <a:lnTo>
                  <a:pt x="5779" y="1184"/>
                </a:lnTo>
                <a:lnTo>
                  <a:pt x="4624" y="1184"/>
                </a:lnTo>
                <a:lnTo>
                  <a:pt x="4624" y="0"/>
                </a:lnTo>
                <a:lnTo>
                  <a:pt x="3853" y="0"/>
                </a:lnTo>
                <a:lnTo>
                  <a:pt x="3853" y="1184"/>
                </a:lnTo>
                <a:lnTo>
                  <a:pt x="2697" y="1184"/>
                </a:lnTo>
                <a:lnTo>
                  <a:pt x="2697" y="1973"/>
                </a:lnTo>
                <a:lnTo>
                  <a:pt x="3853" y="1973"/>
                </a:lnTo>
                <a:lnTo>
                  <a:pt x="3853" y="3157"/>
                </a:lnTo>
                <a:close/>
                <a:moveTo>
                  <a:pt x="2312" y="6708"/>
                </a:moveTo>
                <a:cubicBezTo>
                  <a:pt x="1888" y="6708"/>
                  <a:pt x="1545" y="7063"/>
                  <a:pt x="1545" y="7497"/>
                </a:cubicBezTo>
                <a:cubicBezTo>
                  <a:pt x="1545" y="7931"/>
                  <a:pt x="1888" y="8286"/>
                  <a:pt x="2312" y="8286"/>
                </a:cubicBezTo>
                <a:cubicBezTo>
                  <a:pt x="2736" y="8286"/>
                  <a:pt x="3082" y="7931"/>
                  <a:pt x="3082" y="7497"/>
                </a:cubicBezTo>
                <a:cubicBezTo>
                  <a:pt x="3082" y="7063"/>
                  <a:pt x="2736" y="6708"/>
                  <a:pt x="2312" y="6708"/>
                </a:cubicBezTo>
                <a:close/>
                <a:moveTo>
                  <a:pt x="6165" y="6708"/>
                </a:moveTo>
                <a:cubicBezTo>
                  <a:pt x="5741" y="6708"/>
                  <a:pt x="5398" y="7063"/>
                  <a:pt x="5398" y="7497"/>
                </a:cubicBezTo>
                <a:cubicBezTo>
                  <a:pt x="5398" y="7931"/>
                  <a:pt x="5741" y="8286"/>
                  <a:pt x="6165" y="8286"/>
                </a:cubicBezTo>
                <a:cubicBezTo>
                  <a:pt x="6589" y="8286"/>
                  <a:pt x="6936" y="7931"/>
                  <a:pt x="6936" y="7497"/>
                </a:cubicBezTo>
                <a:cubicBezTo>
                  <a:pt x="6936" y="7063"/>
                  <a:pt x="6589" y="6708"/>
                  <a:pt x="6165" y="6708"/>
                </a:cubicBezTo>
                <a:close/>
                <a:moveTo>
                  <a:pt x="2377" y="5425"/>
                </a:moveTo>
                <a:lnTo>
                  <a:pt x="2389" y="5378"/>
                </a:lnTo>
                <a:lnTo>
                  <a:pt x="2736" y="4735"/>
                </a:lnTo>
                <a:lnTo>
                  <a:pt x="5606" y="4735"/>
                </a:lnTo>
                <a:cubicBezTo>
                  <a:pt x="5895" y="4735"/>
                  <a:pt x="6150" y="4573"/>
                  <a:pt x="6281" y="4328"/>
                </a:cubicBezTo>
                <a:lnTo>
                  <a:pt x="7767" y="1563"/>
                </a:lnTo>
                <a:lnTo>
                  <a:pt x="7097" y="1184"/>
                </a:lnTo>
                <a:lnTo>
                  <a:pt x="7093" y="1184"/>
                </a:lnTo>
                <a:lnTo>
                  <a:pt x="6669" y="1973"/>
                </a:lnTo>
                <a:lnTo>
                  <a:pt x="5606" y="3946"/>
                </a:lnTo>
                <a:lnTo>
                  <a:pt x="2902" y="3946"/>
                </a:lnTo>
                <a:lnTo>
                  <a:pt x="2851" y="3839"/>
                </a:lnTo>
                <a:lnTo>
                  <a:pt x="1988" y="1973"/>
                </a:lnTo>
                <a:lnTo>
                  <a:pt x="1622" y="1184"/>
                </a:lnTo>
                <a:lnTo>
                  <a:pt x="1260" y="395"/>
                </a:lnTo>
                <a:lnTo>
                  <a:pt x="0" y="395"/>
                </a:lnTo>
                <a:lnTo>
                  <a:pt x="0" y="1184"/>
                </a:lnTo>
                <a:lnTo>
                  <a:pt x="771" y="1184"/>
                </a:lnTo>
                <a:lnTo>
                  <a:pt x="2158" y="4178"/>
                </a:lnTo>
                <a:lnTo>
                  <a:pt x="1638" y="5145"/>
                </a:lnTo>
                <a:cubicBezTo>
                  <a:pt x="1576" y="5256"/>
                  <a:pt x="1541" y="5386"/>
                  <a:pt x="1541" y="5524"/>
                </a:cubicBezTo>
                <a:cubicBezTo>
                  <a:pt x="1541" y="5958"/>
                  <a:pt x="1888" y="6313"/>
                  <a:pt x="2312" y="6313"/>
                </a:cubicBezTo>
                <a:lnTo>
                  <a:pt x="6936" y="6313"/>
                </a:lnTo>
                <a:lnTo>
                  <a:pt x="6936" y="5524"/>
                </a:lnTo>
                <a:lnTo>
                  <a:pt x="2474" y="5524"/>
                </a:lnTo>
                <a:cubicBezTo>
                  <a:pt x="2423" y="5524"/>
                  <a:pt x="2377" y="5480"/>
                  <a:pt x="2377" y="5425"/>
                </a:cubicBezTo>
                <a:lnTo>
                  <a:pt x="2377" y="5425"/>
                </a:lnTo>
                <a:lnTo>
                  <a:pt x="2377" y="5425"/>
                </a:lnTo>
                <a:close/>
                <a:moveTo>
                  <a:pt x="2377" y="5425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35"/>
          </a:p>
        </p:txBody>
      </p:sp>
      <p:grpSp>
        <p:nvGrpSpPr>
          <p:cNvPr id="40" name="组合 39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41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itle 1"/>
          <p:cNvSpPr txBox="1"/>
          <p:nvPr/>
        </p:nvSpPr>
        <p:spPr>
          <a:xfrm>
            <a:off x="540063" y="126119"/>
            <a:ext cx="1341735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建行跨境撮合服务</a:t>
            </a:r>
            <a:endParaRPr lang="en-GB" altLang="zh-CN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/>
          <p:nvPr/>
        </p:nvSpPr>
        <p:spPr>
          <a:xfrm>
            <a:off x="561869" y="162677"/>
            <a:ext cx="2227139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 sz="126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84893" y="758835"/>
            <a:ext cx="1666816" cy="850416"/>
            <a:chOff x="4304043" y="1286668"/>
            <a:chExt cx="3837944" cy="2757793"/>
          </a:xfrm>
          <a:effectLst/>
        </p:grpSpPr>
        <p:sp>
          <p:nvSpPr>
            <p:cNvPr id="21" name="圆角矩形 2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</p:grpSp>
      <p:sp>
        <p:nvSpPr>
          <p:cNvPr id="23" name="Round Diagonal Corner Rectangle 3"/>
          <p:cNvSpPr/>
          <p:nvPr/>
        </p:nvSpPr>
        <p:spPr bwMode="auto">
          <a:xfrm rot="5400000">
            <a:off x="4234733" y="551593"/>
            <a:ext cx="881545" cy="1296035"/>
          </a:xfrm>
          <a:prstGeom prst="round2DiagRect">
            <a:avLst/>
          </a:prstGeom>
          <a:blipFill dpi="0" rotWithShape="0">
            <a:blip r:embed="rId1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865" tIns="30932" rIns="61865" bIns="30932" numCol="1" rtlCol="0" anchor="t" anchorCtr="0" compatLnSpc="1"/>
          <a:lstStyle/>
          <a:p>
            <a:pPr algn="ctr" defTabSz="618490"/>
            <a:endParaRPr lang="en-US" sz="378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4" name="Round Diagonal Corner Rectangle 180"/>
          <p:cNvSpPr/>
          <p:nvPr/>
        </p:nvSpPr>
        <p:spPr bwMode="auto">
          <a:xfrm rot="5400000">
            <a:off x="4233138" y="1610540"/>
            <a:ext cx="910355" cy="1296035"/>
          </a:xfrm>
          <a:prstGeom prst="round2Diag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865" tIns="30932" rIns="61865" bIns="30932" numCol="1" rtlCol="0" anchor="t" anchorCtr="0" compatLnSpc="1"/>
          <a:lstStyle/>
          <a:p>
            <a:pPr algn="ctr" defTabSz="618490"/>
            <a:endParaRPr lang="en-US" sz="378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8085" y="971817"/>
            <a:ext cx="391273" cy="3912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1" name="Freeform 9"/>
          <p:cNvSpPr>
            <a:spLocks noEditPoints="1"/>
          </p:cNvSpPr>
          <p:nvPr/>
        </p:nvSpPr>
        <p:spPr bwMode="auto">
          <a:xfrm>
            <a:off x="544894" y="1110237"/>
            <a:ext cx="177640" cy="141401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57603" tIns="28801" rIns="57603" bIns="28801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8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184005" y="751147"/>
            <a:ext cx="1666816" cy="85041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" name="圆角矩形 3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4351932" y="1367704"/>
              <a:ext cx="3742171" cy="259572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72509" y="962074"/>
            <a:ext cx="391273" cy="392423"/>
            <a:chOff x="304800" y="673100"/>
            <a:chExt cx="4000500" cy="40127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56860" y="860014"/>
              <a:ext cx="3825873" cy="3825876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0" name="Rectangle 43"/>
          <p:cNvSpPr/>
          <p:nvPr/>
        </p:nvSpPr>
        <p:spPr bwMode="auto">
          <a:xfrm>
            <a:off x="2748608" y="881713"/>
            <a:ext cx="1081419" cy="38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助力解决信息不对称和信息过载问题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助力复工复产复市，重构全球产业链、供应链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1" name="Freeform 8"/>
          <p:cNvSpPr>
            <a:spLocks noEditPoints="1"/>
          </p:cNvSpPr>
          <p:nvPr/>
        </p:nvSpPr>
        <p:spPr bwMode="auto">
          <a:xfrm>
            <a:off x="2386274" y="1104635"/>
            <a:ext cx="154019" cy="152600"/>
          </a:xfrm>
          <a:custGeom>
            <a:avLst/>
            <a:gdLst>
              <a:gd name="T0" fmla="*/ 18 w 138"/>
              <a:gd name="T1" fmla="*/ 69 h 138"/>
              <a:gd name="T2" fmla="*/ 0 w 138"/>
              <a:gd name="T3" fmla="*/ 69 h 138"/>
              <a:gd name="T4" fmla="*/ 0 w 138"/>
              <a:gd name="T5" fmla="*/ 121 h 138"/>
              <a:gd name="T6" fmla="*/ 18 w 138"/>
              <a:gd name="T7" fmla="*/ 138 h 138"/>
              <a:gd name="T8" fmla="*/ 69 w 138"/>
              <a:gd name="T9" fmla="*/ 138 h 138"/>
              <a:gd name="T10" fmla="*/ 69 w 138"/>
              <a:gd name="T11" fmla="*/ 121 h 138"/>
              <a:gd name="T12" fmla="*/ 18 w 138"/>
              <a:gd name="T13" fmla="*/ 121 h 138"/>
              <a:gd name="T14" fmla="*/ 18 w 138"/>
              <a:gd name="T15" fmla="*/ 69 h 138"/>
              <a:gd name="T16" fmla="*/ 121 w 138"/>
              <a:gd name="T17" fmla="*/ 86 h 138"/>
              <a:gd name="T18" fmla="*/ 52 w 138"/>
              <a:gd name="T19" fmla="*/ 86 h 138"/>
              <a:gd name="T20" fmla="*/ 52 w 138"/>
              <a:gd name="T21" fmla="*/ 18 h 138"/>
              <a:gd name="T22" fmla="*/ 121 w 138"/>
              <a:gd name="T23" fmla="*/ 18 h 138"/>
              <a:gd name="T24" fmla="*/ 121 w 138"/>
              <a:gd name="T25" fmla="*/ 86 h 138"/>
              <a:gd name="T26" fmla="*/ 121 w 138"/>
              <a:gd name="T27" fmla="*/ 0 h 138"/>
              <a:gd name="T28" fmla="*/ 52 w 138"/>
              <a:gd name="T29" fmla="*/ 0 h 138"/>
              <a:gd name="T30" fmla="*/ 35 w 138"/>
              <a:gd name="T31" fmla="*/ 17 h 138"/>
              <a:gd name="T32" fmla="*/ 35 w 138"/>
              <a:gd name="T33" fmla="*/ 86 h 138"/>
              <a:gd name="T34" fmla="*/ 52 w 138"/>
              <a:gd name="T35" fmla="*/ 103 h 138"/>
              <a:gd name="T36" fmla="*/ 121 w 138"/>
              <a:gd name="T37" fmla="*/ 103 h 138"/>
              <a:gd name="T38" fmla="*/ 138 w 138"/>
              <a:gd name="T39" fmla="*/ 86 h 138"/>
              <a:gd name="T40" fmla="*/ 138 w 138"/>
              <a:gd name="T41" fmla="*/ 18 h 138"/>
              <a:gd name="T42" fmla="*/ 121 w 138"/>
              <a:gd name="T4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57603" tIns="28801" rIns="57603" bIns="28801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8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84893" y="1803376"/>
            <a:ext cx="1666816" cy="85041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3" name="圆角矩形 4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2999" y="2002449"/>
            <a:ext cx="391273" cy="3912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50233" y="760414"/>
              <a:ext cx="3825876" cy="3825872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1" name="Freeform 7"/>
          <p:cNvSpPr/>
          <p:nvPr/>
        </p:nvSpPr>
        <p:spPr bwMode="auto">
          <a:xfrm>
            <a:off x="538029" y="2104262"/>
            <a:ext cx="186619" cy="187599"/>
          </a:xfrm>
          <a:custGeom>
            <a:avLst/>
            <a:gdLst>
              <a:gd name="T0" fmla="*/ 48 w 167"/>
              <a:gd name="T1" fmla="*/ 170 h 170"/>
              <a:gd name="T2" fmla="*/ 18 w 167"/>
              <a:gd name="T3" fmla="*/ 158 h 170"/>
              <a:gd name="T4" fmla="*/ 20 w 167"/>
              <a:gd name="T5" fmla="*/ 97 h 170"/>
              <a:gd name="T6" fmla="*/ 105 w 167"/>
              <a:gd name="T7" fmla="*/ 12 h 170"/>
              <a:gd name="T8" fmla="*/ 135 w 167"/>
              <a:gd name="T9" fmla="*/ 3 h 170"/>
              <a:gd name="T10" fmla="*/ 157 w 167"/>
              <a:gd name="T11" fmla="*/ 24 h 170"/>
              <a:gd name="T12" fmla="*/ 148 w 167"/>
              <a:gd name="T13" fmla="*/ 54 h 170"/>
              <a:gd name="T14" fmla="*/ 66 w 167"/>
              <a:gd name="T15" fmla="*/ 136 h 170"/>
              <a:gd name="T16" fmla="*/ 51 w 167"/>
              <a:gd name="T17" fmla="*/ 143 h 170"/>
              <a:gd name="T18" fmla="*/ 38 w 167"/>
              <a:gd name="T19" fmla="*/ 139 h 170"/>
              <a:gd name="T20" fmla="*/ 41 w 167"/>
              <a:gd name="T21" fmla="*/ 110 h 170"/>
              <a:gd name="T22" fmla="*/ 98 w 167"/>
              <a:gd name="T23" fmla="*/ 53 h 170"/>
              <a:gd name="T24" fmla="*/ 106 w 167"/>
              <a:gd name="T25" fmla="*/ 53 h 170"/>
              <a:gd name="T26" fmla="*/ 106 w 167"/>
              <a:gd name="T27" fmla="*/ 62 h 170"/>
              <a:gd name="T28" fmla="*/ 49 w 167"/>
              <a:gd name="T29" fmla="*/ 119 h 170"/>
              <a:gd name="T30" fmla="*/ 46 w 167"/>
              <a:gd name="T31" fmla="*/ 130 h 170"/>
              <a:gd name="T32" fmla="*/ 50 w 167"/>
              <a:gd name="T33" fmla="*/ 132 h 170"/>
              <a:gd name="T34" fmla="*/ 58 w 167"/>
              <a:gd name="T35" fmla="*/ 127 h 170"/>
              <a:gd name="T36" fmla="*/ 139 w 167"/>
              <a:gd name="T37" fmla="*/ 46 h 170"/>
              <a:gd name="T38" fmla="*/ 145 w 167"/>
              <a:gd name="T39" fmla="*/ 27 h 170"/>
              <a:gd name="T40" fmla="*/ 132 w 167"/>
              <a:gd name="T41" fmla="*/ 14 h 170"/>
              <a:gd name="T42" fmla="*/ 114 w 167"/>
              <a:gd name="T43" fmla="*/ 20 h 170"/>
              <a:gd name="T44" fmla="*/ 29 w 167"/>
              <a:gd name="T45" fmla="*/ 105 h 170"/>
              <a:gd name="T46" fmla="*/ 27 w 167"/>
              <a:gd name="T47" fmla="*/ 150 h 170"/>
              <a:gd name="T48" fmla="*/ 71 w 167"/>
              <a:gd name="T49" fmla="*/ 148 h 170"/>
              <a:gd name="T50" fmla="*/ 156 w 167"/>
              <a:gd name="T51" fmla="*/ 63 h 170"/>
              <a:gd name="T52" fmla="*/ 165 w 167"/>
              <a:gd name="T53" fmla="*/ 63 h 170"/>
              <a:gd name="T54" fmla="*/ 165 w 167"/>
              <a:gd name="T55" fmla="*/ 71 h 170"/>
              <a:gd name="T56" fmla="*/ 80 w 167"/>
              <a:gd name="T57" fmla="*/ 156 h 170"/>
              <a:gd name="T58" fmla="*/ 48 w 167"/>
              <a:gd name="T59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57603" tIns="28801" rIns="57603" bIns="28801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8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163218" y="1787501"/>
            <a:ext cx="1756215" cy="866291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3" name="圆角矩形 5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255207" y="2002451"/>
            <a:ext cx="391273" cy="3912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45">
                <a:defRPr/>
              </a:pPr>
              <a:endParaRPr lang="zh-CN" altLang="en-US" sz="1135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"/>
          <p:cNvSpPr>
            <a:spLocks noEditPoints="1"/>
          </p:cNvSpPr>
          <p:nvPr/>
        </p:nvSpPr>
        <p:spPr bwMode="auto">
          <a:xfrm>
            <a:off x="2369029" y="2117793"/>
            <a:ext cx="171499" cy="174067"/>
          </a:xfrm>
          <a:custGeom>
            <a:avLst/>
            <a:gdLst>
              <a:gd name="T0" fmla="*/ 13 w 154"/>
              <a:gd name="T1" fmla="*/ 28 h 158"/>
              <a:gd name="T2" fmla="*/ 34 w 154"/>
              <a:gd name="T3" fmla="*/ 28 h 158"/>
              <a:gd name="T4" fmla="*/ 43 w 154"/>
              <a:gd name="T5" fmla="*/ 73 h 158"/>
              <a:gd name="T6" fmla="*/ 13 w 154"/>
              <a:gd name="T7" fmla="*/ 28 h 158"/>
              <a:gd name="T8" fmla="*/ 77 w 154"/>
              <a:gd name="T9" fmla="*/ 11 h 158"/>
              <a:gd name="T10" fmla="*/ 110 w 154"/>
              <a:gd name="T11" fmla="*/ 24 h 158"/>
              <a:gd name="T12" fmla="*/ 77 w 154"/>
              <a:gd name="T13" fmla="*/ 37 h 158"/>
              <a:gd name="T14" fmla="*/ 45 w 154"/>
              <a:gd name="T15" fmla="*/ 24 h 158"/>
              <a:gd name="T16" fmla="*/ 77 w 154"/>
              <a:gd name="T17" fmla="*/ 11 h 158"/>
              <a:gd name="T18" fmla="*/ 111 w 154"/>
              <a:gd name="T19" fmla="*/ 73 h 158"/>
              <a:gd name="T20" fmla="*/ 121 w 154"/>
              <a:gd name="T21" fmla="*/ 28 h 158"/>
              <a:gd name="T22" fmla="*/ 142 w 154"/>
              <a:gd name="T23" fmla="*/ 28 h 158"/>
              <a:gd name="T24" fmla="*/ 111 w 154"/>
              <a:gd name="T25" fmla="*/ 73 h 158"/>
              <a:gd name="T26" fmla="*/ 87 w 154"/>
              <a:gd name="T27" fmla="*/ 116 h 158"/>
              <a:gd name="T28" fmla="*/ 112 w 154"/>
              <a:gd name="T29" fmla="*/ 87 h 158"/>
              <a:gd name="T30" fmla="*/ 154 w 154"/>
              <a:gd name="T31" fmla="*/ 22 h 158"/>
              <a:gd name="T32" fmla="*/ 148 w 154"/>
              <a:gd name="T33" fmla="*/ 16 h 158"/>
              <a:gd name="T34" fmla="*/ 119 w 154"/>
              <a:gd name="T35" fmla="*/ 16 h 158"/>
              <a:gd name="T36" fmla="*/ 77 w 154"/>
              <a:gd name="T37" fmla="*/ 0 h 158"/>
              <a:gd name="T38" fmla="*/ 36 w 154"/>
              <a:gd name="T39" fmla="*/ 16 h 158"/>
              <a:gd name="T40" fmla="*/ 6 w 154"/>
              <a:gd name="T41" fmla="*/ 16 h 158"/>
              <a:gd name="T42" fmla="*/ 0 w 154"/>
              <a:gd name="T43" fmla="*/ 22 h 158"/>
              <a:gd name="T44" fmla="*/ 42 w 154"/>
              <a:gd name="T45" fmla="*/ 87 h 158"/>
              <a:gd name="T46" fmla="*/ 67 w 154"/>
              <a:gd name="T47" fmla="*/ 116 h 158"/>
              <a:gd name="T48" fmla="*/ 67 w 154"/>
              <a:gd name="T49" fmla="*/ 128 h 158"/>
              <a:gd name="T50" fmla="*/ 39 w 154"/>
              <a:gd name="T51" fmla="*/ 143 h 158"/>
              <a:gd name="T52" fmla="*/ 77 w 154"/>
              <a:gd name="T53" fmla="*/ 158 h 158"/>
              <a:gd name="T54" fmla="*/ 115 w 154"/>
              <a:gd name="T55" fmla="*/ 143 h 158"/>
              <a:gd name="T56" fmla="*/ 87 w 154"/>
              <a:gd name="T57" fmla="*/ 128 h 158"/>
              <a:gd name="T58" fmla="*/ 87 w 154"/>
              <a:gd name="T59" fmla="*/ 11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158">
                <a:moveTo>
                  <a:pt x="13" y="28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49"/>
                  <a:pt x="39" y="63"/>
                  <a:pt x="43" y="73"/>
                </a:cubicBezTo>
                <a:cubicBezTo>
                  <a:pt x="28" y="63"/>
                  <a:pt x="15" y="51"/>
                  <a:pt x="13" y="28"/>
                </a:cubicBezTo>
                <a:close/>
                <a:moveTo>
                  <a:pt x="77" y="11"/>
                </a:moveTo>
                <a:cubicBezTo>
                  <a:pt x="101" y="11"/>
                  <a:pt x="110" y="20"/>
                  <a:pt x="110" y="24"/>
                </a:cubicBezTo>
                <a:cubicBezTo>
                  <a:pt x="110" y="27"/>
                  <a:pt x="101" y="37"/>
                  <a:pt x="77" y="37"/>
                </a:cubicBezTo>
                <a:cubicBezTo>
                  <a:pt x="54" y="37"/>
                  <a:pt x="45" y="27"/>
                  <a:pt x="45" y="24"/>
                </a:cubicBezTo>
                <a:cubicBezTo>
                  <a:pt x="45" y="20"/>
                  <a:pt x="54" y="11"/>
                  <a:pt x="77" y="11"/>
                </a:cubicBezTo>
                <a:close/>
                <a:moveTo>
                  <a:pt x="111" y="73"/>
                </a:moveTo>
                <a:cubicBezTo>
                  <a:pt x="116" y="63"/>
                  <a:pt x="120" y="49"/>
                  <a:pt x="121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0" y="51"/>
                  <a:pt x="126" y="63"/>
                  <a:pt x="111" y="73"/>
                </a:cubicBezTo>
                <a:close/>
                <a:moveTo>
                  <a:pt x="87" y="116"/>
                </a:moveTo>
                <a:cubicBezTo>
                  <a:pt x="87" y="104"/>
                  <a:pt x="97" y="97"/>
                  <a:pt x="112" y="87"/>
                </a:cubicBezTo>
                <a:cubicBezTo>
                  <a:pt x="131" y="74"/>
                  <a:pt x="154" y="59"/>
                  <a:pt x="154" y="22"/>
                </a:cubicBezTo>
                <a:cubicBezTo>
                  <a:pt x="154" y="19"/>
                  <a:pt x="152" y="16"/>
                  <a:pt x="148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5" y="8"/>
                  <a:pt x="102" y="0"/>
                  <a:pt x="77" y="0"/>
                </a:cubicBezTo>
                <a:cubicBezTo>
                  <a:pt x="52" y="0"/>
                  <a:pt x="40" y="8"/>
                  <a:pt x="3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3" y="16"/>
                  <a:pt x="0" y="19"/>
                  <a:pt x="0" y="22"/>
                </a:cubicBezTo>
                <a:cubicBezTo>
                  <a:pt x="0" y="59"/>
                  <a:pt x="24" y="74"/>
                  <a:pt x="42" y="87"/>
                </a:cubicBezTo>
                <a:cubicBezTo>
                  <a:pt x="58" y="97"/>
                  <a:pt x="67" y="104"/>
                  <a:pt x="67" y="116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51" y="129"/>
                  <a:pt x="39" y="135"/>
                  <a:pt x="39" y="143"/>
                </a:cubicBezTo>
                <a:cubicBezTo>
                  <a:pt x="39" y="151"/>
                  <a:pt x="56" y="158"/>
                  <a:pt x="77" y="158"/>
                </a:cubicBezTo>
                <a:cubicBezTo>
                  <a:pt x="98" y="158"/>
                  <a:pt x="115" y="151"/>
                  <a:pt x="115" y="143"/>
                </a:cubicBezTo>
                <a:cubicBezTo>
                  <a:pt x="115" y="135"/>
                  <a:pt x="104" y="129"/>
                  <a:pt x="87" y="128"/>
                </a:cubicBezTo>
                <a:cubicBezTo>
                  <a:pt x="87" y="116"/>
                  <a:pt x="87" y="116"/>
                  <a:pt x="87" y="11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57603" tIns="28801" rIns="57603" bIns="28801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8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2" name="Rectangle 43"/>
          <p:cNvSpPr/>
          <p:nvPr/>
        </p:nvSpPr>
        <p:spPr bwMode="auto">
          <a:xfrm>
            <a:off x="920516" y="881254"/>
            <a:ext cx="1048168" cy="386365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支持“一带一路”倡议，落实全面对外开放</a:t>
            </a:r>
            <a:endParaRPr lang="en-US" altLang="zh-CN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落实“六稳”、“六保” ，助力双循环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3" name="Rectangle 43"/>
          <p:cNvSpPr/>
          <p:nvPr/>
        </p:nvSpPr>
        <p:spPr bwMode="auto">
          <a:xfrm>
            <a:off x="940245" y="1936052"/>
            <a:ext cx="1054297" cy="38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把握信息革命机遇，</a:t>
            </a:r>
            <a:endParaRPr lang="en-US" altLang="zh-CN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主动加速跨界转型</a:t>
            </a:r>
            <a:endParaRPr lang="en-US" altLang="zh-CN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面对百年未有之大变局，转危为机，快速启动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4" name="Rectangle 43"/>
          <p:cNvSpPr/>
          <p:nvPr/>
        </p:nvSpPr>
        <p:spPr bwMode="auto">
          <a:xfrm>
            <a:off x="2663779" y="1924307"/>
            <a:ext cx="1187047" cy="4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构建获客、活客、粘客、留客的新场景</a:t>
            </a:r>
            <a:endParaRPr lang="en-US" altLang="zh-CN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由同质化的金融提供者变为国际市场开拓合作者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8" name="Title 1"/>
          <p:cNvSpPr txBox="1"/>
          <p:nvPr/>
        </p:nvSpPr>
        <p:spPr>
          <a:xfrm>
            <a:off x="540061" y="126119"/>
            <a:ext cx="2430383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建行开展跨境撮合的商业逻辑</a:t>
            </a:r>
            <a:endParaRPr lang="zh-CN" altLang="en-US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592" y="14871"/>
            <a:ext cx="450407" cy="352343"/>
            <a:chOff x="0" y="0"/>
            <a:chExt cx="714999" cy="559326"/>
          </a:xfrm>
        </p:grpSpPr>
        <p:cxnSp>
          <p:nvCxnSpPr>
            <p:cNvPr id="50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海外机构地图20191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44" y="401723"/>
            <a:ext cx="4627607" cy="212501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20978" y="2499399"/>
            <a:ext cx="4640079" cy="690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各级境外机构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余家，网络覆盖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大洲、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个国家和地区</a:t>
            </a:r>
            <a:endParaRPr kumimoji="1"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9705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1400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家全球代理行，触及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140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个国家和地区</a:t>
            </a:r>
            <a:endParaRPr kumimoji="1"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9705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“一点接入，连通世界”，提供人民币、美元、欧元、英镑等近</a:t>
            </a:r>
            <a:r>
              <a:rPr kumimoji="1"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kumimoji="1"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个币种的清算服务</a:t>
            </a:r>
            <a:endParaRPr kumimoji="1"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1"/>
          <p:cNvSpPr txBox="1"/>
          <p:nvPr/>
        </p:nvSpPr>
        <p:spPr>
          <a:xfrm>
            <a:off x="561870" y="162677"/>
            <a:ext cx="4508235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 sz="1135" dirty="0">
              <a:solidFill>
                <a:schemeClr val="accent1"/>
              </a:solidFill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520976" y="156267"/>
            <a:ext cx="4834501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建行开展跨境撮合业务的立足点</a:t>
            </a:r>
            <a:r>
              <a:rPr lang="en-US" altLang="zh-CN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国际化程度</a:t>
            </a:r>
            <a:endParaRPr lang="zh-CN" altLang="en-US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3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示 8"/>
          <p:cNvGraphicFramePr/>
          <p:nvPr/>
        </p:nvGraphicFramePr>
        <p:xfrm>
          <a:off x="2216496" y="486040"/>
          <a:ext cx="3467232" cy="2540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1" name="Picture 2" descr="C:\Users\Administrator.WINDOWS-S4MI9RI\Desktop\素材\矢量图\图片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157" y="1587721"/>
            <a:ext cx="366539" cy="3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.WINDOWS-S4MI9RI\Desktop\素材\矢量图\图片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410" y="665159"/>
            <a:ext cx="272271" cy="27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.WINDOWS-S4MI9RI\Desktop\素材\矢量图\政府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82" y="1116550"/>
            <a:ext cx="297964" cy="29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.WINDOWS-S4MI9RI\Desktop\素材\矢量图\企业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3029" y="2080772"/>
            <a:ext cx="317137" cy="31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上箭头 9"/>
          <p:cNvSpPr/>
          <p:nvPr/>
        </p:nvSpPr>
        <p:spPr>
          <a:xfrm>
            <a:off x="4094216" y="665162"/>
            <a:ext cx="90723" cy="144441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sp>
        <p:nvSpPr>
          <p:cNvPr id="17" name="上箭头 16"/>
          <p:cNvSpPr/>
          <p:nvPr/>
        </p:nvSpPr>
        <p:spPr>
          <a:xfrm>
            <a:off x="2981246" y="792509"/>
            <a:ext cx="90723" cy="130807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35"/>
          </a:p>
        </p:txBody>
      </p:sp>
      <p:pic>
        <p:nvPicPr>
          <p:cNvPr id="16" name="图片 15" descr="地图上有字&#10;&#10;描述已自动生成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3" y="857906"/>
            <a:ext cx="2239425" cy="1921813"/>
          </a:xfrm>
          <a:prstGeom prst="rect">
            <a:avLst/>
          </a:prstGeom>
        </p:spPr>
      </p:pic>
      <p:sp>
        <p:nvSpPr>
          <p:cNvPr id="18" name="Text Placeholder 1"/>
          <p:cNvSpPr txBox="1"/>
          <p:nvPr/>
        </p:nvSpPr>
        <p:spPr>
          <a:xfrm>
            <a:off x="561870" y="162677"/>
            <a:ext cx="4508235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CN" altLang="en-US" sz="1135" dirty="0">
              <a:solidFill>
                <a:schemeClr val="accent1"/>
              </a:solidFill>
            </a:endParaRPr>
          </a:p>
        </p:txBody>
      </p:sp>
      <p:pic>
        <p:nvPicPr>
          <p:cNvPr id="20" name="图片 19" descr="图片包含 游戏机, 灯光, 画&#10;&#10;描述已自动生成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321" y="2551479"/>
            <a:ext cx="288355" cy="288355"/>
          </a:xfrm>
          <a:prstGeom prst="rect">
            <a:avLst/>
          </a:prstGeom>
        </p:spPr>
      </p:pic>
      <p:sp>
        <p:nvSpPr>
          <p:cNvPr id="27" name="Title 1"/>
          <p:cNvSpPr txBox="1"/>
          <p:nvPr/>
        </p:nvSpPr>
        <p:spPr>
          <a:xfrm>
            <a:off x="520976" y="156267"/>
            <a:ext cx="4834501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建行开展跨境撮合业务的立足点</a:t>
            </a:r>
            <a:r>
              <a:rPr lang="en-US" altLang="zh-CN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扎实的国内基础</a:t>
            </a:r>
            <a:endParaRPr lang="zh-CN" altLang="en-US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1"/>
            <a:ext cx="561870" cy="460368"/>
            <a:chOff x="0" y="0"/>
            <a:chExt cx="714999" cy="559326"/>
          </a:xfrm>
        </p:grpSpPr>
        <p:cxnSp>
          <p:nvCxnSpPr>
            <p:cNvPr id="21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游戏机&#10;&#10;描述已自动生成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6" y="1078709"/>
            <a:ext cx="2083515" cy="1522279"/>
          </a:xfrm>
          <a:prstGeom prst="ellipse">
            <a:avLst/>
          </a:prstGeom>
          <a:ln>
            <a:noFill/>
          </a:ln>
          <a:effectLst>
            <a:softEdge rad="76200"/>
          </a:effectLst>
        </p:spPr>
      </p:pic>
      <p:sp>
        <p:nvSpPr>
          <p:cNvPr id="8" name="TextBox 7"/>
          <p:cNvSpPr txBox="1"/>
          <p:nvPr/>
        </p:nvSpPr>
        <p:spPr>
          <a:xfrm>
            <a:off x="2108305" y="1102602"/>
            <a:ext cx="724789" cy="26305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政府机构</a:t>
            </a:r>
            <a:endParaRPr lang="en-US" altLang="zh-CN" sz="94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弧 8"/>
          <p:cNvSpPr/>
          <p:nvPr/>
        </p:nvSpPr>
        <p:spPr>
          <a:xfrm>
            <a:off x="-476549" y="724070"/>
            <a:ext cx="3803611" cy="2481591"/>
          </a:xfrm>
          <a:prstGeom prst="arc">
            <a:avLst>
              <a:gd name="adj1" fmla="val 17958826"/>
              <a:gd name="adj2" fmla="val 3064202"/>
            </a:avLst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135" dirty="0"/>
          </a:p>
        </p:txBody>
      </p:sp>
      <p:grpSp>
        <p:nvGrpSpPr>
          <p:cNvPr id="13" name="组合 12"/>
          <p:cNvGrpSpPr/>
          <p:nvPr/>
        </p:nvGrpSpPr>
        <p:grpSpPr>
          <a:xfrm>
            <a:off x="2304962" y="767621"/>
            <a:ext cx="289912" cy="290208"/>
            <a:chOff x="5280609" y="1246904"/>
            <a:chExt cx="460279" cy="460750"/>
          </a:xfrm>
        </p:grpSpPr>
        <p:sp>
          <p:nvSpPr>
            <p:cNvPr id="11" name="Oval 30"/>
            <p:cNvSpPr>
              <a:spLocks noChangeArrowheads="1"/>
            </p:cNvSpPr>
            <p:nvPr/>
          </p:nvSpPr>
          <p:spPr bwMode="auto">
            <a:xfrm>
              <a:off x="5280609" y="1246904"/>
              <a:ext cx="460279" cy="4607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575945" eaLnBrk="1" hangingPunct="1">
                <a:spcBef>
                  <a:spcPct val="0"/>
                </a:spcBef>
                <a:buNone/>
                <a:defRPr/>
              </a:pPr>
              <a:endParaRPr lang="zh-CN" altLang="en-US" sz="755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1765" y="1305445"/>
              <a:ext cx="309412" cy="309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3110561" y="1551812"/>
            <a:ext cx="285597" cy="28852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575945" eaLnBrk="1" hangingPunct="1">
              <a:spcBef>
                <a:spcPct val="0"/>
              </a:spcBef>
              <a:buNone/>
              <a:defRPr/>
            </a:pPr>
            <a:endParaRPr lang="zh-CN" altLang="en-US" sz="755" kern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8" name="直线连接符 17"/>
          <p:cNvCxnSpPr>
            <a:stCxn id="11" idx="6"/>
            <a:endCxn id="46" idx="1"/>
          </p:cNvCxnSpPr>
          <p:nvPr/>
        </p:nvCxnSpPr>
        <p:spPr>
          <a:xfrm>
            <a:off x="2594874" y="912725"/>
            <a:ext cx="1081213" cy="167108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/>
          <p:cNvCxnSpPr>
            <a:stCxn id="11" idx="6"/>
            <a:endCxn id="44" idx="2"/>
          </p:cNvCxnSpPr>
          <p:nvPr/>
        </p:nvCxnSpPr>
        <p:spPr>
          <a:xfrm flipV="1">
            <a:off x="2594874" y="820692"/>
            <a:ext cx="1147269" cy="9203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7"/>
          <p:cNvSpPr txBox="1"/>
          <p:nvPr/>
        </p:nvSpPr>
        <p:spPr>
          <a:xfrm>
            <a:off x="3253359" y="557641"/>
            <a:ext cx="977568" cy="263051"/>
          </a:xfrm>
          <a:prstGeom prst="round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政府商务部门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sp>
        <p:nvSpPr>
          <p:cNvPr id="46" name="TextBox 7"/>
          <p:cNvSpPr txBox="1"/>
          <p:nvPr/>
        </p:nvSpPr>
        <p:spPr>
          <a:xfrm>
            <a:off x="3676087" y="948307"/>
            <a:ext cx="660428" cy="263051"/>
          </a:xfrm>
          <a:prstGeom prst="round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使领馆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0506" y="1595824"/>
            <a:ext cx="166971" cy="2004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01194" y="1724270"/>
            <a:ext cx="1060403" cy="26305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社会组织</a:t>
            </a:r>
            <a:endParaRPr lang="zh-CN" altLang="en-US" sz="94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7"/>
          <p:cNvSpPr txBox="1"/>
          <p:nvPr/>
        </p:nvSpPr>
        <p:spPr>
          <a:xfrm>
            <a:off x="3709155" y="2498669"/>
            <a:ext cx="746001" cy="263051"/>
          </a:xfrm>
          <a:prstGeom prst="roundRect">
            <a:avLst/>
          </a:prstGeom>
          <a:noFill/>
          <a:ln w="19050">
            <a:solidFill>
              <a:srgbClr val="005AA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金融机构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cxnSp>
        <p:nvCxnSpPr>
          <p:cNvPr id="70" name="直线连接符 69"/>
          <p:cNvCxnSpPr>
            <a:stCxn id="35" idx="6"/>
            <a:endCxn id="72" idx="2"/>
          </p:cNvCxnSpPr>
          <p:nvPr/>
        </p:nvCxnSpPr>
        <p:spPr>
          <a:xfrm flipV="1">
            <a:off x="3396158" y="1614165"/>
            <a:ext cx="909093" cy="81909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"/>
          <p:cNvSpPr txBox="1"/>
          <p:nvPr/>
        </p:nvSpPr>
        <p:spPr>
          <a:xfrm>
            <a:off x="3907333" y="1351114"/>
            <a:ext cx="795836" cy="263051"/>
          </a:xfrm>
          <a:prstGeom prst="round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商会协会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cxnSp>
        <p:nvCxnSpPr>
          <p:cNvPr id="73" name="直线连接符 72"/>
          <p:cNvCxnSpPr>
            <a:stCxn id="35" idx="6"/>
            <a:endCxn id="83" idx="1"/>
          </p:cNvCxnSpPr>
          <p:nvPr/>
        </p:nvCxnSpPr>
        <p:spPr>
          <a:xfrm>
            <a:off x="3396158" y="1696074"/>
            <a:ext cx="522800" cy="166631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7"/>
          <p:cNvSpPr txBox="1"/>
          <p:nvPr/>
        </p:nvSpPr>
        <p:spPr>
          <a:xfrm>
            <a:off x="3918958" y="1731179"/>
            <a:ext cx="966171" cy="263051"/>
          </a:xfrm>
          <a:prstGeom prst="round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>
                <a:latin typeface="彩虹楷体" panose="03000509000000000000" pitchFamily="65" charset="-122"/>
                <a:ea typeface="彩虹楷体" panose="03000509000000000000" pitchFamily="65" charset="-122"/>
              </a:rPr>
              <a:t>投贸促进机构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sp>
        <p:nvSpPr>
          <p:cNvPr id="90" name="TextBox 7"/>
          <p:cNvSpPr txBox="1"/>
          <p:nvPr/>
        </p:nvSpPr>
        <p:spPr>
          <a:xfrm>
            <a:off x="3559250" y="2847690"/>
            <a:ext cx="746001" cy="263051"/>
          </a:xfrm>
          <a:prstGeom prst="roundRect">
            <a:avLst/>
          </a:prstGeom>
          <a:noFill/>
          <a:ln w="19050">
            <a:solidFill>
              <a:srgbClr val="005AA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产教研创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sp>
        <p:nvSpPr>
          <p:cNvPr id="97" name="TextBox 7"/>
          <p:cNvSpPr txBox="1"/>
          <p:nvPr/>
        </p:nvSpPr>
        <p:spPr>
          <a:xfrm>
            <a:off x="3789416" y="2149648"/>
            <a:ext cx="1031670" cy="263051"/>
          </a:xfrm>
          <a:prstGeom prst="roundRect">
            <a:avLst/>
          </a:prstGeom>
          <a:noFill/>
          <a:ln w="19050">
            <a:solidFill>
              <a:srgbClr val="005AA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5" dirty="0">
                <a:latin typeface="彩虹楷体" panose="03000509000000000000" pitchFamily="65" charset="-122"/>
                <a:ea typeface="彩虹楷体" panose="03000509000000000000" pitchFamily="65" charset="-122"/>
              </a:rPr>
              <a:t>工商财税法律</a:t>
            </a:r>
            <a:endParaRPr lang="en-US" altLang="zh-CN" sz="945" dirty="0">
              <a:latin typeface="彩虹楷体" panose="03000509000000000000" pitchFamily="65" charset="-122"/>
              <a:ea typeface="彩虹楷体" panose="03000509000000000000" pitchFamily="65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517176" y="2721347"/>
            <a:ext cx="289912" cy="290208"/>
            <a:chOff x="5280609" y="1246904"/>
            <a:chExt cx="460279" cy="460750"/>
          </a:xfrm>
          <a:solidFill>
            <a:srgbClr val="005AAA"/>
          </a:solidFill>
        </p:grpSpPr>
        <p:sp>
          <p:nvSpPr>
            <p:cNvPr id="57" name="Oval 30"/>
            <p:cNvSpPr>
              <a:spLocks noChangeArrowheads="1"/>
            </p:cNvSpPr>
            <p:nvPr/>
          </p:nvSpPr>
          <p:spPr bwMode="auto">
            <a:xfrm>
              <a:off x="5280609" y="1246904"/>
              <a:ext cx="460279" cy="460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575945" eaLnBrk="1" hangingPunct="1">
                <a:spcBef>
                  <a:spcPct val="0"/>
                </a:spcBef>
                <a:buNone/>
                <a:defRPr/>
              </a:pPr>
              <a:endParaRPr lang="zh-CN" altLang="en-US" sz="755" kern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59" name="Picture 2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042" y="1292786"/>
              <a:ext cx="309412" cy="309412"/>
            </a:xfrm>
            <a:prstGeom prst="rect">
              <a:avLst/>
            </a:prstGeom>
            <a:grpFill/>
          </p:spPr>
        </p:pic>
      </p:grpSp>
      <p:sp>
        <p:nvSpPr>
          <p:cNvPr id="60" name="TextBox 18"/>
          <p:cNvSpPr txBox="1"/>
          <p:nvPr/>
        </p:nvSpPr>
        <p:spPr>
          <a:xfrm>
            <a:off x="2120264" y="2484696"/>
            <a:ext cx="779223" cy="26305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专业机构</a:t>
            </a:r>
            <a:endParaRPr lang="zh-CN" altLang="en-US" sz="94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>
            <a:stCxn id="57" idx="6"/>
            <a:endCxn id="97" idx="1"/>
          </p:cNvCxnSpPr>
          <p:nvPr/>
        </p:nvCxnSpPr>
        <p:spPr>
          <a:xfrm flipV="1">
            <a:off x="2807088" y="2281174"/>
            <a:ext cx="982328" cy="585277"/>
          </a:xfrm>
          <a:prstGeom prst="line">
            <a:avLst/>
          </a:prstGeom>
          <a:ln w="19050">
            <a:solidFill>
              <a:srgbClr val="005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57" idx="6"/>
            <a:endCxn id="69" idx="1"/>
          </p:cNvCxnSpPr>
          <p:nvPr/>
        </p:nvCxnSpPr>
        <p:spPr>
          <a:xfrm flipV="1">
            <a:off x="2807088" y="2630195"/>
            <a:ext cx="902067" cy="236256"/>
          </a:xfrm>
          <a:prstGeom prst="line">
            <a:avLst/>
          </a:prstGeom>
          <a:ln w="19050">
            <a:solidFill>
              <a:srgbClr val="005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57" idx="6"/>
            <a:endCxn id="90" idx="1"/>
          </p:cNvCxnSpPr>
          <p:nvPr/>
        </p:nvCxnSpPr>
        <p:spPr>
          <a:xfrm>
            <a:off x="2807088" y="2866451"/>
            <a:ext cx="752162" cy="112765"/>
          </a:xfrm>
          <a:prstGeom prst="line">
            <a:avLst/>
          </a:prstGeom>
          <a:ln w="19050">
            <a:solidFill>
              <a:srgbClr val="005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49" name="直接连接符 4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itle 1"/>
          <p:cNvSpPr txBox="1"/>
          <p:nvPr/>
        </p:nvSpPr>
        <p:spPr>
          <a:xfrm>
            <a:off x="520976" y="156267"/>
            <a:ext cx="4834501" cy="23904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建行开展跨境撮合业务的立足点</a:t>
            </a:r>
            <a:r>
              <a:rPr lang="en-US" altLang="zh-CN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多方连接</a:t>
            </a:r>
            <a:endParaRPr lang="zh-CN" altLang="en-US" sz="1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灯片编号占位符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15" y="4"/>
            <a:ext cx="5738881" cy="32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52"/>
          <p:cNvSpPr txBox="1">
            <a:spLocks noChangeArrowheads="1"/>
          </p:cNvSpPr>
          <p:nvPr/>
        </p:nvSpPr>
        <p:spPr bwMode="auto">
          <a:xfrm>
            <a:off x="1722726" y="2381930"/>
            <a:ext cx="2313463" cy="3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7" tIns="21603" rIns="43207" bIns="216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推进进展与成果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07423" y="1154522"/>
            <a:ext cx="944623" cy="944501"/>
            <a:chOff x="846231" y="3363838"/>
            <a:chExt cx="845449" cy="845339"/>
          </a:xfrm>
        </p:grpSpPr>
        <p:grpSp>
          <p:nvGrpSpPr>
            <p:cNvPr id="17" name="组合 16"/>
            <p:cNvGrpSpPr/>
            <p:nvPr/>
          </p:nvGrpSpPr>
          <p:grpSpPr>
            <a:xfrm>
              <a:off x="846231" y="3363838"/>
              <a:ext cx="845449" cy="8453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986073" y="3500192"/>
              <a:ext cx="565274" cy="5728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4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03</a:t>
              </a:r>
              <a:endParaRPr lang="zh-CN" altLang="en-US" sz="41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汉仪粗宋繁" panose="02010609000101010101" pitchFamily="49" charset="-122"/>
              </a:endParaRPr>
            </a:p>
          </p:txBody>
        </p: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15"/>
          <p:cNvCxnSpPr/>
          <p:nvPr/>
        </p:nvCxnSpPr>
        <p:spPr>
          <a:xfrm>
            <a:off x="2392012" y="620941"/>
            <a:ext cx="0" cy="21523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/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" b="22877"/>
          <a:stretch>
            <a:fillRect/>
          </a:stretch>
        </p:blipFill>
        <p:spPr bwMode="auto">
          <a:xfrm>
            <a:off x="611598" y="407960"/>
            <a:ext cx="1587608" cy="278724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pic>
        <p:nvPicPr>
          <p:cNvPr id="14" name="图片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34" y="451926"/>
            <a:ext cx="3049527" cy="6231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图片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26" y="600588"/>
            <a:ext cx="3043827" cy="600576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6" name="图片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27" y="736669"/>
            <a:ext cx="3049892" cy="6608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7" name="图片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26" y="872753"/>
            <a:ext cx="3043827" cy="6608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8" name="图片 1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34" y="1008835"/>
            <a:ext cx="3049527" cy="6231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9" name="图片 1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61" y="1144922"/>
            <a:ext cx="3049891" cy="666865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" name="图片 1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02" y="1281001"/>
            <a:ext cx="3050255" cy="6231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1" name="图片 2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735" y="1417077"/>
            <a:ext cx="3050620" cy="635976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2" name="图片 21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729" y="1553164"/>
            <a:ext cx="3051611" cy="658469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3" name="图片 22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98" y="1689243"/>
            <a:ext cx="3050255" cy="635976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4" name="图片 23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32" y="1825330"/>
            <a:ext cx="3050620" cy="666865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6" name="图片 2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34" y="1961410"/>
            <a:ext cx="3047823" cy="587505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7" name="图片 26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082" y="2100447"/>
            <a:ext cx="3049267" cy="63209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文本框 8"/>
          <p:cNvSpPr txBox="1"/>
          <p:nvPr/>
        </p:nvSpPr>
        <p:spPr>
          <a:xfrm>
            <a:off x="2888039" y="2855529"/>
            <a:ext cx="2251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国际站除英文以外，支持</a:t>
            </a:r>
            <a:r>
              <a:rPr kumimoji="1"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kumimoji="1"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个语种的访问界面切换</a:t>
            </a:r>
            <a:endParaRPr kumimoji="1"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1"/>
          <p:cNvSpPr txBox="1"/>
          <p:nvPr/>
        </p:nvSpPr>
        <p:spPr>
          <a:xfrm>
            <a:off x="561874" y="156414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疫情应变</a:t>
            </a:r>
            <a:r>
              <a:rPr lang="en-US" altLang="zh-CN" sz="1135" dirty="0"/>
              <a:t>——</a:t>
            </a:r>
            <a:r>
              <a:rPr lang="zh-CN" altLang="en-US" sz="1135" dirty="0"/>
              <a:t>全球抗疫专区</a:t>
            </a:r>
            <a:endParaRPr lang="zh-CN" altLang="en-US" sz="1135" dirty="0"/>
          </a:p>
        </p:txBody>
      </p:sp>
      <p:grpSp>
        <p:nvGrpSpPr>
          <p:cNvPr id="31" name="组合 30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32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îSľïde"/>
          <p:cNvSpPr/>
          <p:nvPr/>
        </p:nvSpPr>
        <p:spPr bwMode="auto">
          <a:xfrm>
            <a:off x="3369742" y="1781844"/>
            <a:ext cx="282212" cy="271493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135"/>
          </a:p>
        </p:txBody>
      </p:sp>
      <p:cxnSp>
        <p:nvCxnSpPr>
          <p:cNvPr id="35" name="LineShape"/>
          <p:cNvCxnSpPr/>
          <p:nvPr/>
        </p:nvCxnSpPr>
        <p:spPr>
          <a:xfrm flipH="1">
            <a:off x="3996871" y="1831236"/>
            <a:ext cx="1170828" cy="0"/>
          </a:xfrm>
          <a:prstGeom prst="straightConnector1">
            <a:avLst/>
          </a:prstGeom>
          <a:noFill/>
          <a:ln w="12700" cap="flat" cmpd="sng">
            <a:solidFill>
              <a:srgbClr val="A0B2C5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" name="LineShape"/>
          <p:cNvCxnSpPr/>
          <p:nvPr/>
        </p:nvCxnSpPr>
        <p:spPr>
          <a:xfrm flipH="1">
            <a:off x="530494" y="1015715"/>
            <a:ext cx="1267847" cy="0"/>
          </a:xfrm>
          <a:prstGeom prst="straightConnector1">
            <a:avLst/>
          </a:prstGeom>
          <a:noFill/>
          <a:ln w="12700" cap="flat" cmpd="sng">
            <a:solidFill>
              <a:srgbClr val="A0B2C5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" name="LineShape"/>
          <p:cNvCxnSpPr/>
          <p:nvPr/>
        </p:nvCxnSpPr>
        <p:spPr>
          <a:xfrm flipH="1">
            <a:off x="571062" y="1929079"/>
            <a:ext cx="966627" cy="0"/>
          </a:xfrm>
          <a:prstGeom prst="straightConnector1">
            <a:avLst/>
          </a:prstGeom>
          <a:noFill/>
          <a:ln w="12700" cap="flat" cmpd="sng">
            <a:solidFill>
              <a:srgbClr val="A0B2C5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1" name="文本框 40"/>
          <p:cNvSpPr txBox="1"/>
          <p:nvPr/>
        </p:nvSpPr>
        <p:spPr>
          <a:xfrm>
            <a:off x="571066" y="611165"/>
            <a:ext cx="1191516" cy="38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海外机构共收集</a:t>
            </a:r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zh-CN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采购需求</a:t>
            </a:r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</a:t>
            </a:r>
            <a:endParaRPr lang="zh-CN" altLang="en-US" sz="945" dirty="0">
              <a:solidFill>
                <a:srgbClr val="002060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05570" y="1544619"/>
            <a:ext cx="1044376" cy="38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平台发布防疫</a:t>
            </a:r>
            <a:endParaRPr lang="en-US" altLang="zh-CN" sz="945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物资供给信息</a:t>
            </a:r>
            <a:endParaRPr lang="zh-CN" altLang="en-US" sz="945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996870" y="1602885"/>
            <a:ext cx="1170828" cy="23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短时间内成功撮合</a:t>
            </a:r>
            <a:endParaRPr lang="zh-CN" altLang="en-US" sz="945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11069" y="1990929"/>
            <a:ext cx="1411277" cy="92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涵盖医用口罩、民用口罩、防护服、护目镜、医用手套、呼吸机、消毒剂、电子测温计、核酸检测试剂盒、手术衣等近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类物资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544390" y="732590"/>
            <a:ext cx="2341024" cy="1409516"/>
            <a:chOff x="4220" y="3129"/>
            <a:chExt cx="10013" cy="6029"/>
          </a:xfrm>
        </p:grpSpPr>
        <p:sp>
          <p:nvSpPr>
            <p:cNvPr id="58" name="BackShape1"/>
            <p:cNvSpPr/>
            <p:nvPr/>
          </p:nvSpPr>
          <p:spPr>
            <a:xfrm rot="2700000">
              <a:off x="7692" y="4399"/>
              <a:ext cx="3819" cy="3819"/>
            </a:xfrm>
            <a:prstGeom prst="roundRect">
              <a:avLst/>
            </a:prstGeom>
            <a:noFill/>
            <a:ln>
              <a:solidFill>
                <a:srgbClr val="A0B2C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59" name="BackShape2"/>
            <p:cNvSpPr/>
            <p:nvPr/>
          </p:nvSpPr>
          <p:spPr>
            <a:xfrm rot="2700000">
              <a:off x="8739" y="5446"/>
              <a:ext cx="1725" cy="1725"/>
            </a:xfrm>
            <a:prstGeom prst="roundRect">
              <a:avLst/>
            </a:prstGeom>
            <a:noFill/>
            <a:ln>
              <a:solidFill>
                <a:srgbClr val="A0B2C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0" name="RelativeShape1"/>
            <p:cNvSpPr/>
            <p:nvPr/>
          </p:nvSpPr>
          <p:spPr>
            <a:xfrm rot="2700000">
              <a:off x="7561" y="4268"/>
              <a:ext cx="1380" cy="13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1" name="RelativeShape2"/>
            <p:cNvSpPr/>
            <p:nvPr/>
          </p:nvSpPr>
          <p:spPr>
            <a:xfrm rot="2700000">
              <a:off x="10262" y="4268"/>
              <a:ext cx="1380" cy="13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2" name="RelativeShape3"/>
            <p:cNvSpPr/>
            <p:nvPr/>
          </p:nvSpPr>
          <p:spPr>
            <a:xfrm rot="2700000">
              <a:off x="10262" y="6968"/>
              <a:ext cx="1380" cy="13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3" name="RelativeShape4"/>
            <p:cNvSpPr/>
            <p:nvPr/>
          </p:nvSpPr>
          <p:spPr>
            <a:xfrm rot="2700000">
              <a:off x="7561" y="6968"/>
              <a:ext cx="1380" cy="138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4" name="ValueShape1"/>
            <p:cNvSpPr/>
            <p:nvPr/>
          </p:nvSpPr>
          <p:spPr>
            <a:xfrm>
              <a:off x="7746" y="4447"/>
              <a:ext cx="1021" cy="1021"/>
            </a:xfrm>
            <a:prstGeom prst="pentagon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5" name="ValueShape2"/>
            <p:cNvSpPr/>
            <p:nvPr/>
          </p:nvSpPr>
          <p:spPr>
            <a:xfrm>
              <a:off x="10641" y="4647"/>
              <a:ext cx="621" cy="621"/>
            </a:xfrm>
            <a:prstGeom prst="pentagon">
              <a:avLst/>
            </a:prstGeom>
            <a:solidFill>
              <a:srgbClr val="1E4A7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6" name="ValueShape3"/>
            <p:cNvSpPr/>
            <p:nvPr/>
          </p:nvSpPr>
          <p:spPr>
            <a:xfrm>
              <a:off x="10413" y="7120"/>
              <a:ext cx="1076" cy="1076"/>
            </a:xfrm>
            <a:prstGeom prst="pentagon">
              <a:avLst/>
            </a:prstGeom>
            <a:solidFill>
              <a:srgbClr val="A0B2C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7" name="ValueShape4"/>
            <p:cNvSpPr/>
            <p:nvPr/>
          </p:nvSpPr>
          <p:spPr>
            <a:xfrm>
              <a:off x="7672" y="7079"/>
              <a:ext cx="1159" cy="1159"/>
            </a:xfrm>
            <a:prstGeom prst="pentagon">
              <a:avLst/>
            </a:prstGeom>
            <a:solidFill>
              <a:srgbClr val="1E4A7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8" name="light-bulb_118063"/>
            <p:cNvSpPr>
              <a:spLocks noChangeAspect="1"/>
            </p:cNvSpPr>
            <p:nvPr/>
          </p:nvSpPr>
          <p:spPr bwMode="auto">
            <a:xfrm>
              <a:off x="9192" y="5795"/>
              <a:ext cx="815" cy="960"/>
            </a:xfrm>
            <a:custGeom>
              <a:avLst/>
              <a:gdLst>
                <a:gd name="connsiteX0" fmla="*/ 204373 w 514281"/>
                <a:gd name="connsiteY0" fmla="*/ 530626 h 605804"/>
                <a:gd name="connsiteX1" fmla="*/ 204373 w 514281"/>
                <a:gd name="connsiteY1" fmla="*/ 556952 h 605804"/>
                <a:gd name="connsiteX2" fmla="*/ 311229 w 514281"/>
                <a:gd name="connsiteY2" fmla="*/ 556952 h 605804"/>
                <a:gd name="connsiteX3" fmla="*/ 311229 w 514281"/>
                <a:gd name="connsiteY3" fmla="*/ 530626 h 605804"/>
                <a:gd name="connsiteX4" fmla="*/ 204373 w 514281"/>
                <a:gd name="connsiteY4" fmla="*/ 479178 h 605804"/>
                <a:gd name="connsiteX5" fmla="*/ 204373 w 514281"/>
                <a:gd name="connsiteY5" fmla="*/ 504299 h 605804"/>
                <a:gd name="connsiteX6" fmla="*/ 311229 w 514281"/>
                <a:gd name="connsiteY6" fmla="*/ 504299 h 605804"/>
                <a:gd name="connsiteX7" fmla="*/ 311229 w 514281"/>
                <a:gd name="connsiteY7" fmla="*/ 479178 h 605804"/>
                <a:gd name="connsiteX8" fmla="*/ 458958 w 514281"/>
                <a:gd name="connsiteY8" fmla="*/ 243592 h 605804"/>
                <a:gd name="connsiteX9" fmla="*/ 514281 w 514281"/>
                <a:gd name="connsiteY9" fmla="*/ 243592 h 605804"/>
                <a:gd name="connsiteX10" fmla="*/ 514281 w 514281"/>
                <a:gd name="connsiteY10" fmla="*/ 269913 h 605804"/>
                <a:gd name="connsiteX11" fmla="*/ 458958 w 514281"/>
                <a:gd name="connsiteY11" fmla="*/ 269913 h 605804"/>
                <a:gd name="connsiteX12" fmla="*/ 0 w 514281"/>
                <a:gd name="connsiteY12" fmla="*/ 243592 h 605804"/>
                <a:gd name="connsiteX13" fmla="*/ 55323 w 514281"/>
                <a:gd name="connsiteY13" fmla="*/ 243592 h 605804"/>
                <a:gd name="connsiteX14" fmla="*/ 55323 w 514281"/>
                <a:gd name="connsiteY14" fmla="*/ 269913 h 605804"/>
                <a:gd name="connsiteX15" fmla="*/ 0 w 514281"/>
                <a:gd name="connsiteY15" fmla="*/ 269913 h 605804"/>
                <a:gd name="connsiteX16" fmla="*/ 263695 w 514281"/>
                <a:gd name="connsiteY16" fmla="*/ 202846 h 605804"/>
                <a:gd name="connsiteX17" fmla="*/ 192467 w 514281"/>
                <a:gd name="connsiteY17" fmla="*/ 273946 h 605804"/>
                <a:gd name="connsiteX18" fmla="*/ 237321 w 514281"/>
                <a:gd name="connsiteY18" fmla="*/ 273946 h 605804"/>
                <a:gd name="connsiteX19" fmla="*/ 250601 w 514281"/>
                <a:gd name="connsiteY19" fmla="*/ 288407 h 605804"/>
                <a:gd name="connsiteX20" fmla="*/ 246608 w 514281"/>
                <a:gd name="connsiteY20" fmla="*/ 326599 h 605804"/>
                <a:gd name="connsiteX21" fmla="*/ 320436 w 514281"/>
                <a:gd name="connsiteY21" fmla="*/ 252904 h 605804"/>
                <a:gd name="connsiteX22" fmla="*/ 275582 w 514281"/>
                <a:gd name="connsiteY22" fmla="*/ 252904 h 605804"/>
                <a:gd name="connsiteX23" fmla="*/ 262302 w 514281"/>
                <a:gd name="connsiteY23" fmla="*/ 239648 h 605804"/>
                <a:gd name="connsiteX24" fmla="*/ 283673 w 514281"/>
                <a:gd name="connsiteY24" fmla="*/ 156984 h 605804"/>
                <a:gd name="connsiteX25" fmla="*/ 291462 w 514281"/>
                <a:gd name="connsiteY25" fmla="*/ 168641 h 605804"/>
                <a:gd name="connsiteX26" fmla="*/ 290071 w 514281"/>
                <a:gd name="connsiteY26" fmla="*/ 225094 h 605804"/>
                <a:gd name="connsiteX27" fmla="*/ 290069 w 514281"/>
                <a:gd name="connsiteY27" fmla="*/ 225094 h 605804"/>
                <a:gd name="connsiteX28" fmla="*/ 290069 w 514281"/>
                <a:gd name="connsiteY28" fmla="*/ 225187 h 605804"/>
                <a:gd name="connsiteX29" fmla="*/ 290071 w 514281"/>
                <a:gd name="connsiteY29" fmla="*/ 225094 h 605804"/>
                <a:gd name="connsiteX30" fmla="*/ 353496 w 514281"/>
                <a:gd name="connsiteY30" fmla="*/ 225094 h 605804"/>
                <a:gd name="connsiteX31" fmla="*/ 362783 w 514281"/>
                <a:gd name="connsiteY31" fmla="*/ 247435 h 605804"/>
                <a:gd name="connsiteX32" fmla="*/ 240014 w 514281"/>
                <a:gd name="connsiteY32" fmla="*/ 369982 h 605804"/>
                <a:gd name="connsiteX33" fmla="*/ 217634 w 514281"/>
                <a:gd name="connsiteY33" fmla="*/ 359414 h 605804"/>
                <a:gd name="connsiteX34" fmla="*/ 222927 w 514281"/>
                <a:gd name="connsiteY34" fmla="*/ 298882 h 605804"/>
                <a:gd name="connsiteX35" fmla="*/ 160893 w 514281"/>
                <a:gd name="connsiteY35" fmla="*/ 298882 h 605804"/>
                <a:gd name="connsiteX36" fmla="*/ 151606 w 514281"/>
                <a:gd name="connsiteY36" fmla="*/ 276542 h 605804"/>
                <a:gd name="connsiteX37" fmla="*/ 268988 w 514281"/>
                <a:gd name="connsiteY37" fmla="*/ 159371 h 605804"/>
                <a:gd name="connsiteX38" fmla="*/ 283673 w 514281"/>
                <a:gd name="connsiteY38" fmla="*/ 156984 h 605804"/>
                <a:gd name="connsiteX39" fmla="*/ 250606 w 514281"/>
                <a:gd name="connsiteY39" fmla="*/ 114503 h 605804"/>
                <a:gd name="connsiteX40" fmla="*/ 114784 w 514281"/>
                <a:gd name="connsiteY40" fmla="*/ 244837 h 605804"/>
                <a:gd name="connsiteX41" fmla="*/ 159624 w 514281"/>
                <a:gd name="connsiteY41" fmla="*/ 362007 h 605804"/>
                <a:gd name="connsiteX42" fmla="*/ 204001 w 514281"/>
                <a:gd name="connsiteY42" fmla="*/ 452852 h 605804"/>
                <a:gd name="connsiteX43" fmla="*/ 311322 w 514281"/>
                <a:gd name="connsiteY43" fmla="*/ 452852 h 605804"/>
                <a:gd name="connsiteX44" fmla="*/ 354678 w 514281"/>
                <a:gd name="connsiteY44" fmla="*/ 362007 h 605804"/>
                <a:gd name="connsiteX45" fmla="*/ 400819 w 514281"/>
                <a:gd name="connsiteY45" fmla="*/ 258000 h 605804"/>
                <a:gd name="connsiteX46" fmla="*/ 250606 w 514281"/>
                <a:gd name="connsiteY46" fmla="*/ 114503 h 605804"/>
                <a:gd name="connsiteX47" fmla="*/ 249213 w 514281"/>
                <a:gd name="connsiteY47" fmla="*/ 88269 h 605804"/>
                <a:gd name="connsiteX48" fmla="*/ 427556 w 514281"/>
                <a:gd name="connsiteY48" fmla="*/ 258092 h 605804"/>
                <a:gd name="connsiteX49" fmla="*/ 373524 w 514281"/>
                <a:gd name="connsiteY49" fmla="*/ 381845 h 605804"/>
                <a:gd name="connsiteX50" fmla="*/ 337874 w 514281"/>
                <a:gd name="connsiteY50" fmla="*/ 460824 h 605804"/>
                <a:gd name="connsiteX51" fmla="*/ 337874 w 514281"/>
                <a:gd name="connsiteY51" fmla="*/ 571413 h 605804"/>
                <a:gd name="connsiteX52" fmla="*/ 324598 w 514281"/>
                <a:gd name="connsiteY52" fmla="*/ 583278 h 605804"/>
                <a:gd name="connsiteX53" fmla="*/ 270473 w 514281"/>
                <a:gd name="connsiteY53" fmla="*/ 583278 h 605804"/>
                <a:gd name="connsiteX54" fmla="*/ 270473 w 514281"/>
                <a:gd name="connsiteY54" fmla="*/ 592548 h 605804"/>
                <a:gd name="connsiteX55" fmla="*/ 257290 w 514281"/>
                <a:gd name="connsiteY55" fmla="*/ 605804 h 605804"/>
                <a:gd name="connsiteX56" fmla="*/ 244014 w 514281"/>
                <a:gd name="connsiteY56" fmla="*/ 592548 h 605804"/>
                <a:gd name="connsiteX57" fmla="*/ 244014 w 514281"/>
                <a:gd name="connsiteY57" fmla="*/ 583278 h 605804"/>
                <a:gd name="connsiteX58" fmla="*/ 189890 w 514281"/>
                <a:gd name="connsiteY58" fmla="*/ 583278 h 605804"/>
                <a:gd name="connsiteX59" fmla="*/ 176707 w 514281"/>
                <a:gd name="connsiteY59" fmla="*/ 570023 h 605804"/>
                <a:gd name="connsiteX60" fmla="*/ 176707 w 514281"/>
                <a:gd name="connsiteY60" fmla="*/ 460824 h 605804"/>
                <a:gd name="connsiteX61" fmla="*/ 139757 w 514281"/>
                <a:gd name="connsiteY61" fmla="*/ 380454 h 605804"/>
                <a:gd name="connsiteX62" fmla="*/ 87025 w 514281"/>
                <a:gd name="connsiteY62" fmla="*/ 242241 h 605804"/>
                <a:gd name="connsiteX63" fmla="*/ 249213 w 514281"/>
                <a:gd name="connsiteY63" fmla="*/ 88269 h 605804"/>
                <a:gd name="connsiteX64" fmla="*/ 429815 w 514281"/>
                <a:gd name="connsiteY64" fmla="*/ 66120 h 605804"/>
                <a:gd name="connsiteX65" fmla="*/ 448444 w 514281"/>
                <a:gd name="connsiteY65" fmla="*/ 84608 h 605804"/>
                <a:gd name="connsiteX66" fmla="*/ 409280 w 514281"/>
                <a:gd name="connsiteY66" fmla="*/ 123772 h 605804"/>
                <a:gd name="connsiteX67" fmla="*/ 390721 w 514281"/>
                <a:gd name="connsiteY67" fmla="*/ 105143 h 605804"/>
                <a:gd name="connsiteX68" fmla="*/ 84820 w 514281"/>
                <a:gd name="connsiteY68" fmla="*/ 66120 h 605804"/>
                <a:gd name="connsiteX69" fmla="*/ 123843 w 514281"/>
                <a:gd name="connsiteY69" fmla="*/ 105143 h 605804"/>
                <a:gd name="connsiteX70" fmla="*/ 105284 w 514281"/>
                <a:gd name="connsiteY70" fmla="*/ 123772 h 605804"/>
                <a:gd name="connsiteX71" fmla="*/ 66120 w 514281"/>
                <a:gd name="connsiteY71" fmla="*/ 84749 h 605804"/>
                <a:gd name="connsiteX72" fmla="*/ 243945 w 514281"/>
                <a:gd name="connsiteY72" fmla="*/ 0 h 605804"/>
                <a:gd name="connsiteX73" fmla="*/ 270266 w 514281"/>
                <a:gd name="connsiteY73" fmla="*/ 0 h 605804"/>
                <a:gd name="connsiteX74" fmla="*/ 270266 w 514281"/>
                <a:gd name="connsiteY74" fmla="*/ 55253 h 605804"/>
                <a:gd name="connsiteX75" fmla="*/ 243945 w 514281"/>
                <a:gd name="connsiteY75" fmla="*/ 55253 h 60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14281" h="605804">
                  <a:moveTo>
                    <a:pt x="204373" y="530626"/>
                  </a:moveTo>
                  <a:lnTo>
                    <a:pt x="204373" y="556952"/>
                  </a:lnTo>
                  <a:lnTo>
                    <a:pt x="311229" y="556952"/>
                  </a:lnTo>
                  <a:lnTo>
                    <a:pt x="311229" y="530626"/>
                  </a:lnTo>
                  <a:close/>
                  <a:moveTo>
                    <a:pt x="204373" y="479178"/>
                  </a:moveTo>
                  <a:lnTo>
                    <a:pt x="204373" y="504299"/>
                  </a:lnTo>
                  <a:lnTo>
                    <a:pt x="311229" y="504299"/>
                  </a:lnTo>
                  <a:lnTo>
                    <a:pt x="311229" y="479178"/>
                  </a:lnTo>
                  <a:close/>
                  <a:moveTo>
                    <a:pt x="458958" y="243592"/>
                  </a:moveTo>
                  <a:lnTo>
                    <a:pt x="514281" y="243592"/>
                  </a:lnTo>
                  <a:lnTo>
                    <a:pt x="514281" y="269913"/>
                  </a:lnTo>
                  <a:lnTo>
                    <a:pt x="458958" y="269913"/>
                  </a:lnTo>
                  <a:close/>
                  <a:moveTo>
                    <a:pt x="0" y="243592"/>
                  </a:moveTo>
                  <a:lnTo>
                    <a:pt x="55323" y="243592"/>
                  </a:lnTo>
                  <a:lnTo>
                    <a:pt x="55323" y="269913"/>
                  </a:lnTo>
                  <a:lnTo>
                    <a:pt x="0" y="269913"/>
                  </a:lnTo>
                  <a:close/>
                  <a:moveTo>
                    <a:pt x="263695" y="202846"/>
                  </a:moveTo>
                  <a:lnTo>
                    <a:pt x="192467" y="273946"/>
                  </a:lnTo>
                  <a:lnTo>
                    <a:pt x="237321" y="273946"/>
                  </a:lnTo>
                  <a:cubicBezTo>
                    <a:pt x="248001" y="273946"/>
                    <a:pt x="251530" y="280991"/>
                    <a:pt x="250601" y="288407"/>
                  </a:cubicBezTo>
                  <a:lnTo>
                    <a:pt x="246608" y="326599"/>
                  </a:lnTo>
                  <a:lnTo>
                    <a:pt x="320436" y="252904"/>
                  </a:lnTo>
                  <a:lnTo>
                    <a:pt x="275582" y="252904"/>
                  </a:lnTo>
                  <a:cubicBezTo>
                    <a:pt x="270010" y="252904"/>
                    <a:pt x="262302" y="250586"/>
                    <a:pt x="262302" y="239648"/>
                  </a:cubicBezTo>
                  <a:close/>
                  <a:moveTo>
                    <a:pt x="283673" y="156984"/>
                  </a:moveTo>
                  <a:cubicBezTo>
                    <a:pt x="288142" y="159139"/>
                    <a:pt x="291462" y="163635"/>
                    <a:pt x="291462" y="168641"/>
                  </a:cubicBezTo>
                  <a:lnTo>
                    <a:pt x="290071" y="225094"/>
                  </a:lnTo>
                  <a:lnTo>
                    <a:pt x="290069" y="225094"/>
                  </a:lnTo>
                  <a:lnTo>
                    <a:pt x="290069" y="225187"/>
                  </a:lnTo>
                  <a:lnTo>
                    <a:pt x="290071" y="225094"/>
                  </a:lnTo>
                  <a:lnTo>
                    <a:pt x="353496" y="225094"/>
                  </a:lnTo>
                  <a:cubicBezTo>
                    <a:pt x="367798" y="225094"/>
                    <a:pt x="370398" y="240946"/>
                    <a:pt x="362783" y="247435"/>
                  </a:cubicBezTo>
                  <a:lnTo>
                    <a:pt x="240014" y="369982"/>
                  </a:lnTo>
                  <a:cubicBezTo>
                    <a:pt x="231378" y="376749"/>
                    <a:pt x="217634" y="373041"/>
                    <a:pt x="217634" y="359414"/>
                  </a:cubicBezTo>
                  <a:lnTo>
                    <a:pt x="222927" y="298882"/>
                  </a:lnTo>
                  <a:lnTo>
                    <a:pt x="160893" y="298882"/>
                  </a:lnTo>
                  <a:cubicBezTo>
                    <a:pt x="148077" y="298882"/>
                    <a:pt x="141484" y="286646"/>
                    <a:pt x="151606" y="276542"/>
                  </a:cubicBezTo>
                  <a:lnTo>
                    <a:pt x="268988" y="159371"/>
                  </a:lnTo>
                  <a:cubicBezTo>
                    <a:pt x="273585" y="155014"/>
                    <a:pt x="279204" y="154829"/>
                    <a:pt x="283673" y="156984"/>
                  </a:cubicBezTo>
                  <a:close/>
                  <a:moveTo>
                    <a:pt x="250606" y="114503"/>
                  </a:moveTo>
                  <a:cubicBezTo>
                    <a:pt x="179399" y="118396"/>
                    <a:pt x="121375" y="173830"/>
                    <a:pt x="114784" y="244837"/>
                  </a:cubicBezTo>
                  <a:cubicBezTo>
                    <a:pt x="110792" y="289610"/>
                    <a:pt x="126667" y="331788"/>
                    <a:pt x="159624" y="362007"/>
                  </a:cubicBezTo>
                  <a:cubicBezTo>
                    <a:pt x="186083" y="387407"/>
                    <a:pt x="201680" y="419388"/>
                    <a:pt x="204001" y="452852"/>
                  </a:cubicBezTo>
                  <a:lnTo>
                    <a:pt x="311322" y="452852"/>
                  </a:lnTo>
                  <a:cubicBezTo>
                    <a:pt x="313086" y="418553"/>
                    <a:pt x="328683" y="386758"/>
                    <a:pt x="354678" y="362007"/>
                  </a:cubicBezTo>
                  <a:cubicBezTo>
                    <a:pt x="383736" y="334476"/>
                    <a:pt x="400819" y="297489"/>
                    <a:pt x="400819" y="258000"/>
                  </a:cubicBezTo>
                  <a:cubicBezTo>
                    <a:pt x="400819" y="176425"/>
                    <a:pt x="332304" y="110517"/>
                    <a:pt x="250606" y="114503"/>
                  </a:cubicBezTo>
                  <a:close/>
                  <a:moveTo>
                    <a:pt x="249213" y="88269"/>
                  </a:moveTo>
                  <a:cubicBezTo>
                    <a:pt x="346786" y="82985"/>
                    <a:pt x="427185" y="161964"/>
                    <a:pt x="427556" y="258092"/>
                  </a:cubicBezTo>
                  <a:cubicBezTo>
                    <a:pt x="427556" y="304164"/>
                    <a:pt x="407782" y="350142"/>
                    <a:pt x="373524" y="381845"/>
                  </a:cubicBezTo>
                  <a:cubicBezTo>
                    <a:pt x="351057" y="402795"/>
                    <a:pt x="337874" y="430511"/>
                    <a:pt x="337874" y="460824"/>
                  </a:cubicBezTo>
                  <a:lnTo>
                    <a:pt x="337874" y="571413"/>
                  </a:lnTo>
                  <a:cubicBezTo>
                    <a:pt x="337874" y="577995"/>
                    <a:pt x="331190" y="583278"/>
                    <a:pt x="324598" y="583278"/>
                  </a:cubicBezTo>
                  <a:lnTo>
                    <a:pt x="270473" y="583278"/>
                  </a:lnTo>
                  <a:lnTo>
                    <a:pt x="270473" y="592548"/>
                  </a:lnTo>
                  <a:cubicBezTo>
                    <a:pt x="270473" y="600428"/>
                    <a:pt x="265182" y="605804"/>
                    <a:pt x="257290" y="605804"/>
                  </a:cubicBezTo>
                  <a:cubicBezTo>
                    <a:pt x="249306" y="605804"/>
                    <a:pt x="244014" y="600428"/>
                    <a:pt x="244014" y="592548"/>
                  </a:cubicBezTo>
                  <a:lnTo>
                    <a:pt x="244014" y="583278"/>
                  </a:lnTo>
                  <a:lnTo>
                    <a:pt x="189890" y="583278"/>
                  </a:lnTo>
                  <a:cubicBezTo>
                    <a:pt x="181999" y="583278"/>
                    <a:pt x="176707" y="577995"/>
                    <a:pt x="176707" y="570023"/>
                  </a:cubicBezTo>
                  <a:lnTo>
                    <a:pt x="176707" y="460824"/>
                  </a:lnTo>
                  <a:cubicBezTo>
                    <a:pt x="176707" y="430511"/>
                    <a:pt x="163524" y="402795"/>
                    <a:pt x="139757" y="380454"/>
                  </a:cubicBezTo>
                  <a:cubicBezTo>
                    <a:pt x="101508" y="344951"/>
                    <a:pt x="83126" y="293596"/>
                    <a:pt x="87025" y="242241"/>
                  </a:cubicBezTo>
                  <a:cubicBezTo>
                    <a:pt x="95009" y="158071"/>
                    <a:pt x="164823" y="92255"/>
                    <a:pt x="249213" y="88269"/>
                  </a:cubicBezTo>
                  <a:close/>
                  <a:moveTo>
                    <a:pt x="429815" y="66120"/>
                  </a:moveTo>
                  <a:lnTo>
                    <a:pt x="448444" y="84608"/>
                  </a:lnTo>
                  <a:lnTo>
                    <a:pt x="409280" y="123772"/>
                  </a:lnTo>
                  <a:lnTo>
                    <a:pt x="390721" y="105143"/>
                  </a:lnTo>
                  <a:close/>
                  <a:moveTo>
                    <a:pt x="84820" y="66120"/>
                  </a:moveTo>
                  <a:lnTo>
                    <a:pt x="123843" y="105143"/>
                  </a:lnTo>
                  <a:lnTo>
                    <a:pt x="105284" y="123772"/>
                  </a:lnTo>
                  <a:lnTo>
                    <a:pt x="66120" y="84749"/>
                  </a:lnTo>
                  <a:close/>
                  <a:moveTo>
                    <a:pt x="243945" y="0"/>
                  </a:moveTo>
                  <a:lnTo>
                    <a:pt x="270266" y="0"/>
                  </a:lnTo>
                  <a:lnTo>
                    <a:pt x="270266" y="55253"/>
                  </a:lnTo>
                  <a:lnTo>
                    <a:pt x="243945" y="55253"/>
                  </a:lnTo>
                  <a:close/>
                </a:path>
              </a:pathLst>
            </a:custGeom>
            <a:solidFill>
              <a:srgbClr val="1E4A7A"/>
            </a:solidFill>
            <a:ln>
              <a:noFill/>
            </a:ln>
          </p:spPr>
        </p:sp>
        <p:sp>
          <p:nvSpPr>
            <p:cNvPr id="69" name="文本框 68"/>
            <p:cNvSpPr txBox="1"/>
            <p:nvPr/>
          </p:nvSpPr>
          <p:spPr>
            <a:xfrm>
              <a:off x="4970" y="3129"/>
              <a:ext cx="2655" cy="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05" dirty="0">
                  <a:solidFill>
                    <a:srgbClr val="002060"/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</a:rPr>
                <a:t>10</a:t>
              </a:r>
              <a:r>
                <a:rPr lang="zh-CN" altLang="en-US" sz="945" dirty="0">
                  <a:solidFill>
                    <a:srgbClr val="002060"/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</a:rPr>
                <a:t>亿件</a:t>
              </a:r>
              <a:endParaRPr lang="en-US" altLang="zh-CN" sz="945" dirty="0">
                <a:solidFill>
                  <a:srgbClr val="002060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220" y="6916"/>
              <a:ext cx="3618" cy="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705" dirty="0">
                  <a:solidFill>
                    <a:srgbClr val="1E4A7A"/>
                  </a:solidFill>
                  <a:latin typeface="字魂35号-经典雅黑" panose="00000500000000000000" pitchFamily="2" charset="-122"/>
                  <a:ea typeface="字魂35号-经典雅黑" panose="00000500000000000000" pitchFamily="2" charset="-122"/>
                  <a:sym typeface="+mn-ea"/>
                </a:rPr>
                <a:t>2800</a:t>
              </a:r>
              <a:r>
                <a:rPr lang="zh-CN" altLang="en-US" sz="945" dirty="0">
                  <a:solidFill>
                    <a:srgbClr val="002060"/>
                  </a:solidFill>
                  <a:ea typeface="字魂35号-经典雅黑" panose="00000500000000000000" pitchFamily="2" charset="-122"/>
                  <a:sym typeface="+mn-ea"/>
                </a:rPr>
                <a:t>余条</a:t>
              </a:r>
              <a:endParaRPr lang="en-US" altLang="zh-CN" sz="945" dirty="0">
                <a:solidFill>
                  <a:srgbClr val="002060"/>
                </a:solidFill>
                <a:ea typeface="字魂35号-经典雅黑" panose="00000500000000000000" pitchFamily="2" charset="-122"/>
                <a:sym typeface="+mn-ea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1513" y="7021"/>
              <a:ext cx="2720" cy="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05" dirty="0">
                  <a:solidFill>
                    <a:srgbClr val="1E4A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1.6</a:t>
              </a:r>
              <a:r>
                <a:rPr lang="zh-CN" altLang="en-US" sz="945" dirty="0">
                  <a:solidFill>
                    <a:srgbClr val="1E4A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亿件</a:t>
              </a:r>
              <a:endParaRPr lang="en-US" altLang="zh-CN" sz="945" dirty="0">
                <a:solidFill>
                  <a:srgbClr val="1E4A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3190798" y="752926"/>
            <a:ext cx="992035" cy="499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705" dirty="0">
                <a:solidFill>
                  <a:srgbClr val="1E4A7A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+mn-ea"/>
              </a:rPr>
              <a:t>28</a:t>
            </a:r>
            <a:r>
              <a:rPr lang="zh-CN" altLang="en-US" sz="945" dirty="0">
                <a:solidFill>
                  <a:srgbClr val="002060"/>
                </a:solidFill>
                <a:ea typeface="字魂35号-经典雅黑" panose="00000500000000000000" pitchFamily="2" charset="-122"/>
                <a:sym typeface="+mn-ea"/>
              </a:rPr>
              <a:t>个国家</a:t>
            </a:r>
            <a:r>
              <a:rPr lang="en-US" altLang="zh-CN" sz="945" dirty="0">
                <a:solidFill>
                  <a:srgbClr val="002060"/>
                </a:solidFill>
                <a:ea typeface="字魂35号-经典雅黑" panose="00000500000000000000" pitchFamily="2" charset="-122"/>
                <a:sym typeface="+mn-ea"/>
              </a:rPr>
              <a:t>/</a:t>
            </a:r>
            <a:r>
              <a:rPr lang="zh-CN" altLang="en-US" sz="945" dirty="0">
                <a:solidFill>
                  <a:srgbClr val="002060"/>
                </a:solidFill>
                <a:ea typeface="字魂35号-经典雅黑" panose="00000500000000000000" pitchFamily="2" charset="-122"/>
                <a:sym typeface="+mn-ea"/>
              </a:rPr>
              <a:t>地区</a:t>
            </a:r>
            <a:endParaRPr lang="en-US" altLang="zh-CN" sz="945" dirty="0">
              <a:solidFill>
                <a:srgbClr val="002060"/>
              </a:solidFill>
              <a:ea typeface="字魂35号-经典雅黑" panose="00000500000000000000" pitchFamily="2" charset="-122"/>
              <a:sym typeface="+mn-ea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113710" y="626139"/>
            <a:ext cx="1416823" cy="38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45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来自政府部门、医疗机构、民生机构、企业等</a:t>
            </a:r>
            <a:endParaRPr lang="zh-CN" altLang="en-US" sz="945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908690" y="1897345"/>
            <a:ext cx="1386267" cy="50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成功撮合各类医疗防疫物资出口累计折合人民币约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LineShape"/>
          <p:cNvCxnSpPr/>
          <p:nvPr/>
        </p:nvCxnSpPr>
        <p:spPr>
          <a:xfrm flipH="1">
            <a:off x="4179704" y="1029088"/>
            <a:ext cx="1267847" cy="0"/>
          </a:xfrm>
          <a:prstGeom prst="straightConnector1">
            <a:avLst/>
          </a:prstGeom>
          <a:noFill/>
          <a:ln w="12700" cap="flat" cmpd="sng">
            <a:solidFill>
              <a:srgbClr val="A0B2C5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11" name="图片 10" descr="社交网站的手机截图&#10;&#10;描述已自动生成"/>
          <p:cNvPicPr>
            <a:picLocks noChangeAspect="1"/>
          </p:cNvPicPr>
          <p:nvPr/>
        </p:nvPicPr>
        <p:blipFill rotWithShape="1">
          <a:blip r:embed="rId1"/>
          <a:srcRect t="6871"/>
          <a:stretch>
            <a:fillRect/>
          </a:stretch>
        </p:blipFill>
        <p:spPr>
          <a:xfrm>
            <a:off x="2287249" y="2141681"/>
            <a:ext cx="1090433" cy="108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Text Placeholder 1"/>
          <p:cNvSpPr txBox="1"/>
          <p:nvPr/>
        </p:nvSpPr>
        <p:spPr>
          <a:xfrm>
            <a:off x="561874" y="162677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疫情应变</a:t>
            </a:r>
            <a:r>
              <a:rPr lang="en-US" altLang="zh-CN" sz="1135" dirty="0"/>
              <a:t>——</a:t>
            </a:r>
            <a:r>
              <a:rPr lang="zh-CN" altLang="en-US" sz="1135" dirty="0"/>
              <a:t>全球抗疫专区</a:t>
            </a:r>
            <a:endParaRPr lang="zh-CN" altLang="en-US" sz="1135" dirty="0"/>
          </a:p>
        </p:txBody>
      </p:sp>
      <p:grpSp>
        <p:nvGrpSpPr>
          <p:cNvPr id="43" name="组合 42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44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"/>
            <a:ext cx="1241225" cy="44061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" y="199"/>
            <a:ext cx="450350" cy="352298"/>
            <a:chOff x="0" y="0"/>
            <a:chExt cx="714999" cy="559326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065889" y="3036498"/>
            <a:ext cx="530295" cy="134058"/>
          </a:xfrm>
        </p:spPr>
        <p:txBody>
          <a:bodyPr/>
          <a:lstStyle/>
          <a:p>
            <a:pPr defTabSz="431800"/>
            <a:fld id="{0C913308-F349-4B6D-A68A-DD1791B4A57B}" type="slidenum">
              <a:rPr lang="zh-CN" altLang="en-US" sz="570">
                <a:solidFill>
                  <a:prstClr val="black">
                    <a:tint val="75000"/>
                  </a:prstClr>
                </a:solidFill>
                <a:latin typeface="等线"/>
                <a:ea typeface="等线" panose="02010600030101010101" pitchFamily="2" charset="-122"/>
              </a:rPr>
            </a:fld>
            <a:endParaRPr lang="zh-CN" altLang="en-US" sz="570" dirty="0">
              <a:solidFill>
                <a:prstClr val="black">
                  <a:tint val="75000"/>
                </a:prstClr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6553" y="522148"/>
            <a:ext cx="2087197" cy="993471"/>
          </a:xfrm>
          <a:prstGeom prst="rect">
            <a:avLst/>
          </a:prstGeom>
          <a:noFill/>
          <a:ln>
            <a:noFill/>
          </a:ln>
        </p:spPr>
        <p:txBody>
          <a:bodyPr wrap="square" lIns="42516" tIns="22108" rIns="42516" bIns="22108" anchor="ctr" anchorCtr="0">
            <a:noAutofit/>
          </a:bodyPr>
          <a:lstStyle/>
          <a:p>
            <a:pPr defTabSz="431800">
              <a:lnSpc>
                <a:spcPct val="150000"/>
              </a:lnSpc>
            </a:pPr>
            <a:r>
              <a:rPr lang="zh-CN" altLang="en-US" sz="94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“互联网</a:t>
            </a:r>
            <a:r>
              <a:rPr lang="en-US" altLang="zh-CN" sz="94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94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会展</a:t>
            </a:r>
            <a:r>
              <a:rPr lang="en-US" altLang="zh-CN" sz="94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94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金融”跨界融合</a:t>
            </a:r>
            <a:endParaRPr lang="en-US" altLang="zh-CN" sz="94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1800">
              <a:lnSpc>
                <a:spcPct val="150000"/>
              </a:lnSpc>
            </a:pPr>
            <a:endParaRPr lang="en-US" altLang="zh-CN" sz="85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1280" indent="-81280" defTabSz="431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端到端在线会展运营管理</a:t>
            </a:r>
            <a:endParaRPr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1280" indent="-81280" defTabSz="431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</a:t>
            </a:r>
            <a:r>
              <a:rPr lang="en-US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数字展馆、展厅和展品</a:t>
            </a:r>
            <a:endParaRPr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1280" indent="-81280" defTabSz="431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在线直播，线上视频会议室</a:t>
            </a:r>
            <a:endParaRPr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2"/>
          <a:srcRect t="10222" b="5481"/>
          <a:stretch>
            <a:fillRect/>
          </a:stretch>
        </p:blipFill>
        <p:spPr>
          <a:xfrm>
            <a:off x="2736984" y="440813"/>
            <a:ext cx="2436195" cy="1188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圆角矩形 55"/>
          <p:cNvSpPr/>
          <p:nvPr/>
        </p:nvSpPr>
        <p:spPr>
          <a:xfrm>
            <a:off x="450350" y="1667464"/>
            <a:ext cx="2087197" cy="1503091"/>
          </a:xfrm>
          <a:prstGeom prst="roundRect">
            <a:avLst>
              <a:gd name="adj" fmla="val 61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5255" indent="-135255" defTabSz="4318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个国家和地区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举办了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53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涵盖养老、医疗、文创、清洁能源、汽车制造、食品加工等多个产业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建行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家海外机构、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家境内分行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联合，为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余家企业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提供撮合服务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55"/>
          <p:cNvSpPr/>
          <p:nvPr/>
        </p:nvSpPr>
        <p:spPr>
          <a:xfrm>
            <a:off x="2736984" y="1674985"/>
            <a:ext cx="2436195" cy="1495571"/>
          </a:xfrm>
          <a:prstGeom prst="roundRect">
            <a:avLst>
              <a:gd name="adj" fmla="val 619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5255" indent="-135255" defTabSz="431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为“广交会”、“服贸会”、“东博会”、“兰洽会”等展会搭建了</a:t>
            </a:r>
            <a:r>
              <a:rPr kumimoji="1" lang="en-US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数字银行展厅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届广交会，跨境结算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，吸引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928</a:t>
            </a:r>
            <a:r>
              <a:rPr kumimoji="1" lang="zh-CN" altLang="en-US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注册参展。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255" indent="-135255" defTabSz="431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在第</a:t>
            </a:r>
            <a:r>
              <a:rPr kumimoji="1" lang="en-US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届东盟博览会</a:t>
            </a:r>
            <a:r>
              <a:rPr kumimoji="1" lang="zh-CN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中马经贸对接会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上，</a:t>
            </a:r>
            <a:r>
              <a:rPr kumimoji="1" lang="zh-CN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达成合作</a:t>
            </a:r>
            <a:r>
              <a:rPr kumimoji="1" lang="zh-CN" altLang="en-US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意向</a:t>
            </a:r>
            <a:r>
              <a:rPr kumimoji="1" lang="zh-CN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kumimoji="1" lang="en-US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kumimoji="1" lang="zh-CN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r>
              <a:rPr kumimoji="1" lang="zh-CN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，金额约</a:t>
            </a:r>
            <a:r>
              <a:rPr kumimoji="1" lang="en-US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7000</a:t>
            </a:r>
            <a:r>
              <a:rPr kumimoji="1" lang="zh-CN" altLang="zh-CN" sz="8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万美元</a:t>
            </a:r>
            <a:r>
              <a:rPr kumimoji="1" lang="zh-CN" altLang="zh-CN" sz="8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1" lang="en-US" altLang="zh-CN" sz="8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1"/>
          <p:cNvSpPr txBox="1"/>
          <p:nvPr/>
        </p:nvSpPr>
        <p:spPr>
          <a:xfrm>
            <a:off x="561874" y="162677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疫情应变</a:t>
            </a:r>
            <a:r>
              <a:rPr lang="en-US" altLang="zh-CN" sz="1135" dirty="0"/>
              <a:t>——</a:t>
            </a:r>
            <a:r>
              <a:rPr lang="zh-CN" altLang="en-US" sz="1135" dirty="0"/>
              <a:t>线上跨境对接活动</a:t>
            </a:r>
            <a:endParaRPr lang="zh-CN" altLang="en-US" sz="113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050" y="440984"/>
            <a:ext cx="3701223" cy="997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4818"/>
          <a:stretch>
            <a:fillRect/>
          </a:stretch>
        </p:blipFill>
        <p:spPr>
          <a:xfrm>
            <a:off x="636376" y="684791"/>
            <a:ext cx="3917244" cy="938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11" y="887002"/>
            <a:ext cx="3564407" cy="957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78" y="1149645"/>
            <a:ext cx="3866840" cy="990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26" y="1410929"/>
            <a:ext cx="3866840" cy="954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92" y="-45357"/>
            <a:ext cx="1241376" cy="4406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/>
          <a:srcRect l="2698" t="24737" r="3586" b="30633"/>
          <a:stretch>
            <a:fillRect/>
          </a:stretch>
        </p:blipFill>
        <p:spPr>
          <a:xfrm>
            <a:off x="1313460" y="1661863"/>
            <a:ext cx="5398227" cy="1446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 Placeholder 1"/>
          <p:cNvSpPr txBox="1"/>
          <p:nvPr/>
        </p:nvSpPr>
        <p:spPr>
          <a:xfrm>
            <a:off x="561874" y="150151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疫情应变</a:t>
            </a:r>
            <a:r>
              <a:rPr lang="en-US" altLang="zh-CN" sz="1135" dirty="0"/>
              <a:t>——</a:t>
            </a:r>
            <a:r>
              <a:rPr lang="zh-CN" altLang="en-US" sz="1135" dirty="0"/>
              <a:t>线上跨境对接活动</a:t>
            </a:r>
            <a:endParaRPr lang="zh-CN" altLang="en-US" sz="1135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5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"/>
            <a:ext cx="1241225" cy="44061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" y="199"/>
            <a:ext cx="450350" cy="352298"/>
            <a:chOff x="0" y="0"/>
            <a:chExt cx="714999" cy="559326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5" y="413491"/>
            <a:ext cx="2296780" cy="1144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30" y="566881"/>
            <a:ext cx="2332779" cy="1184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099" y="699895"/>
            <a:ext cx="3121173" cy="1180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891" y="855652"/>
            <a:ext cx="3189572" cy="1195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397" y="1070731"/>
            <a:ext cx="2329179" cy="1162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68" y="1723021"/>
            <a:ext cx="2401179" cy="1205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793" y="1916010"/>
            <a:ext cx="2264380" cy="1180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5990" y="2070657"/>
            <a:ext cx="2710776" cy="1205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/>
          <a:srcRect l="19548" t="23973" r="41117" b="38246"/>
          <a:stretch>
            <a:fillRect/>
          </a:stretch>
        </p:blipFill>
        <p:spPr>
          <a:xfrm>
            <a:off x="2553042" y="2245324"/>
            <a:ext cx="2265436" cy="1223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/>
          <a:srcRect l="19623" t="23564" r="39873" b="42235"/>
          <a:stretch>
            <a:fillRect/>
          </a:stretch>
        </p:blipFill>
        <p:spPr>
          <a:xfrm>
            <a:off x="3400972" y="2416201"/>
            <a:ext cx="2332779" cy="11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 Placeholder 1"/>
          <p:cNvSpPr txBox="1"/>
          <p:nvPr/>
        </p:nvSpPr>
        <p:spPr>
          <a:xfrm>
            <a:off x="561874" y="125099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疫情应变</a:t>
            </a:r>
            <a:r>
              <a:rPr lang="en-US" altLang="zh-CN" sz="1135" dirty="0"/>
              <a:t>——</a:t>
            </a:r>
            <a:r>
              <a:rPr lang="zh-CN" altLang="en-US" sz="1135" dirty="0"/>
              <a:t>线上跨境对接活动</a:t>
            </a:r>
            <a:endParaRPr lang="zh-CN" altLang="en-US" sz="1135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4920702" y="2935341"/>
            <a:ext cx="530295" cy="229978"/>
          </a:xfrm>
        </p:spPr>
        <p:txBody>
          <a:bodyPr/>
          <a:lstStyle/>
          <a:p>
            <a:pPr defTabSz="431800"/>
            <a:fld id="{0C913308-F349-4B6D-A68A-DD1791B4A57B}" type="slidenum">
              <a:rPr lang="zh-CN" altLang="en-US" sz="560">
                <a:solidFill>
                  <a:prstClr val="black">
                    <a:tint val="75000"/>
                  </a:prstClr>
                </a:solidFill>
                <a:latin typeface="等线"/>
                <a:ea typeface="等线" panose="02010600030101010101" pitchFamily="2" charset="-122"/>
              </a:rPr>
            </a:fld>
            <a:endParaRPr lang="zh-CN" altLang="en-US" sz="560" dirty="0">
              <a:solidFill>
                <a:prstClr val="black">
                  <a:tint val="75000"/>
                </a:prstClr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"/>
            <a:ext cx="1241225" cy="44061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" y="199"/>
            <a:ext cx="450350" cy="352298"/>
            <a:chOff x="0" y="0"/>
            <a:chExt cx="714999" cy="559326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图形用户界面, 网站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" y="344309"/>
            <a:ext cx="5723453" cy="2561755"/>
          </a:xfrm>
          <a:prstGeom prst="rect">
            <a:avLst/>
          </a:prstGeom>
        </p:spPr>
      </p:pic>
      <p:sp>
        <p:nvSpPr>
          <p:cNvPr id="11" name="Text Placeholder 1"/>
          <p:cNvSpPr txBox="1"/>
          <p:nvPr/>
        </p:nvSpPr>
        <p:spPr>
          <a:xfrm>
            <a:off x="561874" y="162677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常规建设</a:t>
            </a:r>
            <a:r>
              <a:rPr lang="en-US" altLang="zh-CN" sz="1135" dirty="0"/>
              <a:t>——</a:t>
            </a:r>
            <a:r>
              <a:rPr lang="zh-CN" altLang="en-US" sz="1135" dirty="0"/>
              <a:t>特色专区</a:t>
            </a:r>
            <a:endParaRPr lang="zh-CN" altLang="en-US" sz="113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16107" t="1852" r="16213" b="52632"/>
          <a:stretch>
            <a:fillRect/>
          </a:stretch>
        </p:blipFill>
        <p:spPr>
          <a:xfrm>
            <a:off x="2619058" y="538535"/>
            <a:ext cx="2670843" cy="2396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16476" t="1156" r="16250" b="46316"/>
          <a:stretch>
            <a:fillRect/>
          </a:stretch>
        </p:blipFill>
        <p:spPr>
          <a:xfrm>
            <a:off x="561870" y="395314"/>
            <a:ext cx="1793691" cy="2712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5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1"/>
          <p:cNvSpPr txBox="1"/>
          <p:nvPr/>
        </p:nvSpPr>
        <p:spPr>
          <a:xfrm>
            <a:off x="561874" y="162677"/>
            <a:ext cx="3623823" cy="2326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defPPr>
              <a:defRPr lang="zh-CN"/>
            </a:defPPr>
            <a:lvl1pPr>
              <a:spcBef>
                <a:spcPct val="0"/>
              </a:spcBef>
              <a:buNone/>
              <a:defRPr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135" dirty="0"/>
              <a:t>常规建设</a:t>
            </a:r>
            <a:r>
              <a:rPr lang="en-US" altLang="zh-CN" sz="1135" dirty="0"/>
              <a:t>——</a:t>
            </a:r>
            <a:r>
              <a:rPr lang="zh-CN" altLang="en-US" sz="1135" dirty="0"/>
              <a:t>跨境园区</a:t>
            </a:r>
            <a:endParaRPr lang="zh-CN" altLang="en-US" sz="1135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15" y="4"/>
            <a:ext cx="5738881" cy="32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52"/>
          <p:cNvSpPr txBox="1">
            <a:spLocks noChangeArrowheads="1"/>
          </p:cNvSpPr>
          <p:nvPr/>
        </p:nvSpPr>
        <p:spPr bwMode="auto">
          <a:xfrm>
            <a:off x="1722726" y="2483527"/>
            <a:ext cx="2313463" cy="3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7" tIns="21603" rIns="43207" bIns="216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常见问题与解答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07423" y="1256121"/>
            <a:ext cx="944623" cy="944501"/>
            <a:chOff x="846231" y="3363838"/>
            <a:chExt cx="845449" cy="845339"/>
          </a:xfrm>
        </p:grpSpPr>
        <p:grpSp>
          <p:nvGrpSpPr>
            <p:cNvPr id="17" name="组合 16"/>
            <p:cNvGrpSpPr/>
            <p:nvPr/>
          </p:nvGrpSpPr>
          <p:grpSpPr>
            <a:xfrm>
              <a:off x="846231" y="3363838"/>
              <a:ext cx="845449" cy="84533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35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986073" y="3500192"/>
              <a:ext cx="565274" cy="5728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4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04</a:t>
              </a:r>
              <a:endParaRPr lang="zh-CN" altLang="en-US" sz="41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汉仪粗宋繁" panose="02010609000101010101" pitchFamily="49" charset="-122"/>
              </a:endParaRPr>
            </a:p>
          </p:txBody>
        </p: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/>
          <p:nvPr/>
        </p:nvSpPr>
        <p:spPr>
          <a:xfrm>
            <a:off x="561868" y="162677"/>
            <a:ext cx="3891400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sz="1260" dirty="0">
                <a:solidFill>
                  <a:schemeClr val="accent1"/>
                </a:solidFill>
              </a:rPr>
              <a:t>Q1 </a:t>
            </a:r>
            <a:r>
              <a:rPr lang="zh-CN" altLang="en-US" sz="1260" dirty="0">
                <a:solidFill>
                  <a:schemeClr val="accent1"/>
                </a:solidFill>
              </a:rPr>
              <a:t>如何注册认证？</a:t>
            </a:r>
            <a:endParaRPr lang="zh-CN" altLang="en-US" sz="1260" dirty="0">
              <a:solidFill>
                <a:schemeClr val="accent1"/>
              </a:solidFill>
            </a:endParaRPr>
          </a:p>
        </p:txBody>
      </p:sp>
      <p:grpSp>
        <p:nvGrpSpPr>
          <p:cNvPr id="117" name="组合 11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211476" y="436545"/>
            <a:ext cx="5099900" cy="2362671"/>
            <a:chOff x="502140" y="1395219"/>
            <a:chExt cx="10794494" cy="5000847"/>
          </a:xfrm>
        </p:grpSpPr>
        <p:grpSp>
          <p:nvGrpSpPr>
            <p:cNvPr id="118" name="ïṡļîḓê"/>
            <p:cNvGrpSpPr/>
            <p:nvPr/>
          </p:nvGrpSpPr>
          <p:grpSpPr>
            <a:xfrm>
              <a:off x="3977201" y="1395219"/>
              <a:ext cx="4427523" cy="4541759"/>
              <a:chOff x="356076" y="1228065"/>
              <a:chExt cx="4427523" cy="4541759"/>
            </a:xfrm>
          </p:grpSpPr>
          <p:sp>
            <p:nvSpPr>
              <p:cNvPr id="125" name="îşľîḋé"/>
              <p:cNvSpPr/>
              <p:nvPr/>
            </p:nvSpPr>
            <p:spPr>
              <a:xfrm>
                <a:off x="2291693" y="3576097"/>
                <a:ext cx="1158773" cy="1142941"/>
              </a:xfrm>
              <a:custGeom>
                <a:avLst/>
                <a:gdLst>
                  <a:gd name="connsiteX0" fmla="*/ 0 w 1158773"/>
                  <a:gd name="connsiteY0" fmla="*/ 0 h 1142941"/>
                  <a:gd name="connsiteX1" fmla="*/ 1158773 w 1158773"/>
                  <a:gd name="connsiteY1" fmla="*/ 0 h 1142941"/>
                  <a:gd name="connsiteX2" fmla="*/ 1153114 w 1158773"/>
                  <a:gd name="connsiteY2" fmla="*/ 112081 h 1142941"/>
                  <a:gd name="connsiteX3" fmla="*/ 10779 w 1158773"/>
                  <a:gd name="connsiteY3" fmla="*/ 1142941 h 1142941"/>
                  <a:gd name="connsiteX4" fmla="*/ 0 w 1158773"/>
                  <a:gd name="connsiteY4" fmla="*/ 1142397 h 1142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8773" h="1142941">
                    <a:moveTo>
                      <a:pt x="0" y="0"/>
                    </a:moveTo>
                    <a:lnTo>
                      <a:pt x="1158773" y="0"/>
                    </a:lnTo>
                    <a:lnTo>
                      <a:pt x="1153114" y="112081"/>
                    </a:lnTo>
                    <a:cubicBezTo>
                      <a:pt x="1094311" y="691100"/>
                      <a:pt x="605312" y="1142941"/>
                      <a:pt x="10779" y="1142941"/>
                    </a:cubicBezTo>
                    <a:lnTo>
                      <a:pt x="0" y="114239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57603" tIns="28801" rIns="57603" bIns="28801" anchor="ctr">
                <a:normAutofit/>
              </a:bodyPr>
              <a:lstStyle/>
              <a:p>
                <a:pPr algn="ctr"/>
                <a:endParaRPr sz="1135"/>
              </a:p>
            </p:txBody>
          </p:sp>
          <p:sp>
            <p:nvSpPr>
              <p:cNvPr id="127" name="îṣḻíḋe"/>
              <p:cNvSpPr/>
              <p:nvPr/>
            </p:nvSpPr>
            <p:spPr>
              <a:xfrm>
                <a:off x="2291559" y="2423600"/>
                <a:ext cx="1159042" cy="1153585"/>
              </a:xfrm>
              <a:custGeom>
                <a:avLst/>
                <a:gdLst>
                  <a:gd name="connsiteX0" fmla="*/ 10779 w 1159042"/>
                  <a:gd name="connsiteY0" fmla="*/ 0 h 1153585"/>
                  <a:gd name="connsiteX1" fmla="*/ 1159042 w 1159042"/>
                  <a:gd name="connsiteY1" fmla="*/ 1148263 h 1153585"/>
                  <a:gd name="connsiteX2" fmla="*/ 1158773 w 1159042"/>
                  <a:gd name="connsiteY2" fmla="*/ 1153585 h 1153585"/>
                  <a:gd name="connsiteX3" fmla="*/ 0 w 1159042"/>
                  <a:gd name="connsiteY3" fmla="*/ 1153585 h 1153585"/>
                  <a:gd name="connsiteX4" fmla="*/ 0 w 1159042"/>
                  <a:gd name="connsiteY4" fmla="*/ 544 h 1153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9042" h="1153585">
                    <a:moveTo>
                      <a:pt x="10779" y="0"/>
                    </a:moveTo>
                    <a:cubicBezTo>
                      <a:pt x="644947" y="0"/>
                      <a:pt x="1159042" y="514095"/>
                      <a:pt x="1159042" y="1148263"/>
                    </a:cubicBezTo>
                    <a:lnTo>
                      <a:pt x="1158773" y="1153585"/>
                    </a:lnTo>
                    <a:lnTo>
                      <a:pt x="0" y="1153585"/>
                    </a:lnTo>
                    <a:lnTo>
                      <a:pt x="0" y="5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57603" tIns="28801" rIns="57603" bIns="28801" anchor="ctr">
                <a:normAutofit/>
              </a:bodyPr>
              <a:lstStyle/>
              <a:p>
                <a:pPr algn="ctr"/>
                <a:endParaRPr sz="1135"/>
              </a:p>
            </p:txBody>
          </p:sp>
          <p:sp>
            <p:nvSpPr>
              <p:cNvPr id="128" name="íṩḷïḋê"/>
              <p:cNvSpPr/>
              <p:nvPr/>
            </p:nvSpPr>
            <p:spPr>
              <a:xfrm>
                <a:off x="1162119" y="3576097"/>
                <a:ext cx="1137258" cy="1142941"/>
              </a:xfrm>
              <a:custGeom>
                <a:avLst/>
                <a:gdLst>
                  <a:gd name="connsiteX0" fmla="*/ 0 w 1137258"/>
                  <a:gd name="connsiteY0" fmla="*/ 0 h 1142941"/>
                  <a:gd name="connsiteX1" fmla="*/ 1137258 w 1137258"/>
                  <a:gd name="connsiteY1" fmla="*/ 0 h 1142941"/>
                  <a:gd name="connsiteX2" fmla="*/ 1137258 w 1137258"/>
                  <a:gd name="connsiteY2" fmla="*/ 1142941 h 1142941"/>
                  <a:gd name="connsiteX3" fmla="*/ 1030634 w 1137258"/>
                  <a:gd name="connsiteY3" fmla="*/ 1137557 h 1142941"/>
                  <a:gd name="connsiteX4" fmla="*/ 4990 w 1137258"/>
                  <a:gd name="connsiteY4" fmla="*/ 105381 h 1142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258" h="1142941">
                    <a:moveTo>
                      <a:pt x="0" y="0"/>
                    </a:moveTo>
                    <a:lnTo>
                      <a:pt x="1137258" y="0"/>
                    </a:lnTo>
                    <a:lnTo>
                      <a:pt x="1137258" y="1142941"/>
                    </a:lnTo>
                    <a:lnTo>
                      <a:pt x="1030634" y="1137557"/>
                    </a:lnTo>
                    <a:cubicBezTo>
                      <a:pt x="487804" y="1082429"/>
                      <a:pt x="56751" y="649200"/>
                      <a:pt x="4990" y="10538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57603" tIns="28801" rIns="57603" bIns="28801" anchor="ctr">
                <a:normAutofit/>
              </a:bodyPr>
              <a:lstStyle/>
              <a:p>
                <a:pPr algn="ctr"/>
                <a:endParaRPr sz="1135"/>
              </a:p>
            </p:txBody>
          </p:sp>
          <p:sp>
            <p:nvSpPr>
              <p:cNvPr id="129" name="îṩḻiďé"/>
              <p:cNvSpPr/>
              <p:nvPr/>
            </p:nvSpPr>
            <p:spPr>
              <a:xfrm>
                <a:off x="1162119" y="2423600"/>
                <a:ext cx="1137484" cy="1152497"/>
              </a:xfrm>
              <a:custGeom>
                <a:avLst/>
                <a:gdLst>
                  <a:gd name="connsiteX0" fmla="*/ 1137484 w 1137484"/>
                  <a:gd name="connsiteY0" fmla="*/ 0 h 1152497"/>
                  <a:gd name="connsiteX1" fmla="*/ 1137484 w 1137484"/>
                  <a:gd name="connsiteY1" fmla="*/ 1152497 h 1152497"/>
                  <a:gd name="connsiteX2" fmla="*/ 226 w 1137484"/>
                  <a:gd name="connsiteY2" fmla="*/ 1152497 h 1152497"/>
                  <a:gd name="connsiteX3" fmla="*/ 0 w 1137484"/>
                  <a:gd name="connsiteY3" fmla="*/ 1147719 h 1152497"/>
                  <a:gd name="connsiteX4" fmla="*/ 1030860 w 1137484"/>
                  <a:gd name="connsiteY4" fmla="*/ 5384 h 115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7484" h="1152497">
                    <a:moveTo>
                      <a:pt x="1137484" y="0"/>
                    </a:moveTo>
                    <a:lnTo>
                      <a:pt x="1137484" y="1152497"/>
                    </a:lnTo>
                    <a:lnTo>
                      <a:pt x="226" y="1152497"/>
                    </a:lnTo>
                    <a:lnTo>
                      <a:pt x="0" y="1147719"/>
                    </a:lnTo>
                    <a:cubicBezTo>
                      <a:pt x="0" y="553187"/>
                      <a:pt x="451841" y="64187"/>
                      <a:pt x="1030860" y="538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57603" tIns="28801" rIns="57603" bIns="28801" anchor="ctr">
                <a:normAutofit/>
              </a:bodyPr>
              <a:lstStyle/>
              <a:p>
                <a:pPr algn="ctr"/>
                <a:endParaRPr sz="1135"/>
              </a:p>
            </p:txBody>
          </p:sp>
          <p:grpSp>
            <p:nvGrpSpPr>
              <p:cNvPr id="130" name="iṡḻiḋê"/>
              <p:cNvGrpSpPr/>
              <p:nvPr/>
            </p:nvGrpSpPr>
            <p:grpSpPr>
              <a:xfrm flipH="1">
                <a:off x="2604233" y="1228065"/>
                <a:ext cx="2179366" cy="1980727"/>
                <a:chOff x="1020361" y="1729660"/>
                <a:chExt cx="2179366" cy="1980727"/>
              </a:xfrm>
            </p:grpSpPr>
            <p:sp>
              <p:nvSpPr>
                <p:cNvPr id="142" name="is1íḋe"/>
                <p:cNvSpPr/>
                <p:nvPr/>
              </p:nvSpPr>
              <p:spPr bwMode="auto">
                <a:xfrm>
                  <a:off x="2643207" y="1729660"/>
                  <a:ext cx="549382" cy="1980727"/>
                </a:xfrm>
                <a:custGeom>
                  <a:avLst/>
                  <a:gdLst>
                    <a:gd name="T0" fmla="*/ 17 w 484"/>
                    <a:gd name="T1" fmla="*/ 0 h 1745"/>
                    <a:gd name="T2" fmla="*/ 480 w 484"/>
                    <a:gd name="T3" fmla="*/ 1542 h 1745"/>
                    <a:gd name="T4" fmla="*/ 484 w 484"/>
                    <a:gd name="T5" fmla="*/ 1745 h 1745"/>
                    <a:gd name="T6" fmla="*/ 0 w 484"/>
                    <a:gd name="T7" fmla="*/ 1380 h 1745"/>
                    <a:gd name="T8" fmla="*/ 17 w 484"/>
                    <a:gd name="T9" fmla="*/ 0 h 17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4" h="1745">
                      <a:moveTo>
                        <a:pt x="17" y="0"/>
                      </a:moveTo>
                      <a:lnTo>
                        <a:pt x="480" y="1542"/>
                      </a:lnTo>
                      <a:lnTo>
                        <a:pt x="484" y="1745"/>
                      </a:lnTo>
                      <a:lnTo>
                        <a:pt x="0" y="138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43" name="î$ļíḋê"/>
                <p:cNvSpPr/>
                <p:nvPr/>
              </p:nvSpPr>
              <p:spPr bwMode="auto">
                <a:xfrm>
                  <a:off x="1020361" y="3295764"/>
                  <a:ext cx="2179366" cy="414307"/>
                </a:xfrm>
                <a:custGeom>
                  <a:avLst/>
                  <a:gdLst>
                    <a:gd name="T0" fmla="*/ 1436 w 1920"/>
                    <a:gd name="T1" fmla="*/ 0 h 365"/>
                    <a:gd name="T2" fmla="*/ 1920 w 1920"/>
                    <a:gd name="T3" fmla="*/ 363 h 365"/>
                    <a:gd name="T4" fmla="*/ 1703 w 1920"/>
                    <a:gd name="T5" fmla="*/ 365 h 365"/>
                    <a:gd name="T6" fmla="*/ 0 w 1920"/>
                    <a:gd name="T7" fmla="*/ 38 h 365"/>
                    <a:gd name="T8" fmla="*/ 1436 w 1920"/>
                    <a:gd name="T9" fmla="*/ 0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20" h="365">
                      <a:moveTo>
                        <a:pt x="1436" y="0"/>
                      </a:moveTo>
                      <a:lnTo>
                        <a:pt x="1920" y="363"/>
                      </a:lnTo>
                      <a:lnTo>
                        <a:pt x="1703" y="365"/>
                      </a:lnTo>
                      <a:lnTo>
                        <a:pt x="0" y="38"/>
                      </a:lnTo>
                      <a:lnTo>
                        <a:pt x="1436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57603" tIns="28801" rIns="57603" bIns="28801" anchor="ctr">
                  <a:normAutofit fontScale="92500" lnSpcReduction="10000"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44" name="íşḷïḑê"/>
                <p:cNvSpPr/>
                <p:nvPr/>
              </p:nvSpPr>
              <p:spPr bwMode="auto">
                <a:xfrm>
                  <a:off x="1020791" y="1731194"/>
                  <a:ext cx="1649281" cy="1610688"/>
                </a:xfrm>
                <a:custGeom>
                  <a:avLst/>
                  <a:gdLst>
                    <a:gd name="T0" fmla="*/ 1453 w 1453"/>
                    <a:gd name="T1" fmla="*/ 0 h 1419"/>
                    <a:gd name="T2" fmla="*/ 1436 w 1453"/>
                    <a:gd name="T3" fmla="*/ 1380 h 1419"/>
                    <a:gd name="T4" fmla="*/ 0 w 1453"/>
                    <a:gd name="T5" fmla="*/ 1419 h 1419"/>
                    <a:gd name="T6" fmla="*/ 115 w 1453"/>
                    <a:gd name="T7" fmla="*/ 152 h 1419"/>
                    <a:gd name="T8" fmla="*/ 1453 w 1453"/>
                    <a:gd name="T9" fmla="*/ 0 h 1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3" h="1419">
                      <a:moveTo>
                        <a:pt x="1453" y="0"/>
                      </a:moveTo>
                      <a:lnTo>
                        <a:pt x="1436" y="1380"/>
                      </a:lnTo>
                      <a:lnTo>
                        <a:pt x="0" y="1419"/>
                      </a:lnTo>
                      <a:lnTo>
                        <a:pt x="115" y="152"/>
                      </a:lnTo>
                      <a:lnTo>
                        <a:pt x="1453" y="0"/>
                      </a:lnTo>
                      <a:close/>
                    </a:path>
                  </a:pathLst>
                </a:custGeom>
                <a:solidFill>
                  <a:schemeClr val="accent1">
                    <a:alpha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45" name="íŝ1íḍe"/>
                <p:cNvSpPr txBox="1"/>
                <p:nvPr/>
              </p:nvSpPr>
              <p:spPr>
                <a:xfrm>
                  <a:off x="1525452" y="2055718"/>
                  <a:ext cx="569387" cy="923330"/>
                </a:xfrm>
                <a:prstGeom prst="rect">
                  <a:avLst/>
                </a:prstGeom>
                <a:noFill/>
              </p:spPr>
              <p:txBody>
                <a:bodyPr wrap="square" lIns="57603" tIns="28801" rIns="57603" bIns="28801">
                  <a:normAutofit fontScale="85000" lnSpcReduction="20000"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3400" b="1" dirty="0">
                      <a:solidFill>
                        <a:schemeClr val="bg1"/>
                      </a:solidFill>
                    </a:rPr>
                    <a:t>1</a:t>
                  </a:r>
                  <a:endParaRPr lang="en-US" sz="34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31" name="iṡlîḓé"/>
              <p:cNvGrpSpPr/>
              <p:nvPr/>
            </p:nvGrpSpPr>
            <p:grpSpPr>
              <a:xfrm flipH="1">
                <a:off x="356076" y="1666469"/>
                <a:ext cx="1718521" cy="1538490"/>
                <a:chOff x="3729363" y="2168064"/>
                <a:chExt cx="1718521" cy="1538490"/>
              </a:xfrm>
            </p:grpSpPr>
            <p:sp>
              <p:nvSpPr>
                <p:cNvPr id="138" name="îṩ1íḓè"/>
                <p:cNvSpPr/>
                <p:nvPr/>
              </p:nvSpPr>
              <p:spPr bwMode="auto">
                <a:xfrm>
                  <a:off x="3729363" y="3157172"/>
                  <a:ext cx="1718521" cy="549382"/>
                </a:xfrm>
                <a:custGeom>
                  <a:avLst/>
                  <a:gdLst>
                    <a:gd name="T0" fmla="*/ 1514 w 1514"/>
                    <a:gd name="T1" fmla="*/ 27 h 484"/>
                    <a:gd name="T2" fmla="*/ 214 w 1514"/>
                    <a:gd name="T3" fmla="*/ 484 h 484"/>
                    <a:gd name="T4" fmla="*/ 0 w 1514"/>
                    <a:gd name="T5" fmla="*/ 482 h 484"/>
                    <a:gd name="T6" fmla="*/ 597 w 1514"/>
                    <a:gd name="T7" fmla="*/ 0 h 484"/>
                    <a:gd name="T8" fmla="*/ 1514 w 1514"/>
                    <a:gd name="T9" fmla="*/ 27 h 4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14" h="484">
                      <a:moveTo>
                        <a:pt x="1514" y="27"/>
                      </a:moveTo>
                      <a:lnTo>
                        <a:pt x="214" y="484"/>
                      </a:lnTo>
                      <a:lnTo>
                        <a:pt x="0" y="482"/>
                      </a:lnTo>
                      <a:lnTo>
                        <a:pt x="597" y="0"/>
                      </a:lnTo>
                      <a:lnTo>
                        <a:pt x="1514" y="27"/>
                      </a:lnTo>
                      <a:close/>
                    </a:path>
                  </a:pathLst>
                </a:custGeom>
                <a:solidFill>
                  <a:schemeClr val="bg2">
                    <a:alpha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39" name="íṡ1îḑe"/>
                <p:cNvSpPr/>
                <p:nvPr/>
              </p:nvSpPr>
              <p:spPr bwMode="auto">
                <a:xfrm>
                  <a:off x="3733091" y="2168064"/>
                  <a:ext cx="677647" cy="1536907"/>
                </a:xfrm>
                <a:custGeom>
                  <a:avLst/>
                  <a:gdLst>
                    <a:gd name="T0" fmla="*/ 597 w 597"/>
                    <a:gd name="T1" fmla="*/ 872 h 1354"/>
                    <a:gd name="T2" fmla="*/ 0 w 597"/>
                    <a:gd name="T3" fmla="*/ 1354 h 1354"/>
                    <a:gd name="T4" fmla="*/ 2 w 597"/>
                    <a:gd name="T5" fmla="*/ 1153 h 1354"/>
                    <a:gd name="T6" fmla="*/ 586 w 597"/>
                    <a:gd name="T7" fmla="*/ 0 h 1354"/>
                    <a:gd name="T8" fmla="*/ 597 w 597"/>
                    <a:gd name="T9" fmla="*/ 872 h 1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7" h="1354">
                      <a:moveTo>
                        <a:pt x="597" y="872"/>
                      </a:moveTo>
                      <a:lnTo>
                        <a:pt x="0" y="1354"/>
                      </a:lnTo>
                      <a:lnTo>
                        <a:pt x="2" y="1153"/>
                      </a:lnTo>
                      <a:lnTo>
                        <a:pt x="586" y="0"/>
                      </a:lnTo>
                      <a:lnTo>
                        <a:pt x="597" y="87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40" name="îśľïḓe"/>
                <p:cNvSpPr/>
                <p:nvPr/>
              </p:nvSpPr>
              <p:spPr bwMode="auto">
                <a:xfrm>
                  <a:off x="4393212" y="2170442"/>
                  <a:ext cx="1054496" cy="1019308"/>
                </a:xfrm>
                <a:custGeom>
                  <a:avLst/>
                  <a:gdLst>
                    <a:gd name="T0" fmla="*/ 889 w 929"/>
                    <a:gd name="T1" fmla="*/ 61 h 898"/>
                    <a:gd name="T2" fmla="*/ 929 w 929"/>
                    <a:gd name="T3" fmla="*/ 898 h 898"/>
                    <a:gd name="T4" fmla="*/ 12 w 929"/>
                    <a:gd name="T5" fmla="*/ 872 h 898"/>
                    <a:gd name="T6" fmla="*/ 0 w 929"/>
                    <a:gd name="T7" fmla="*/ 0 h 898"/>
                    <a:gd name="T8" fmla="*/ 889 w 929"/>
                    <a:gd name="T9" fmla="*/ 61 h 8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9" h="898">
                      <a:moveTo>
                        <a:pt x="889" y="61"/>
                      </a:moveTo>
                      <a:lnTo>
                        <a:pt x="929" y="898"/>
                      </a:lnTo>
                      <a:lnTo>
                        <a:pt x="12" y="872"/>
                      </a:lnTo>
                      <a:lnTo>
                        <a:pt x="0" y="0"/>
                      </a:lnTo>
                      <a:lnTo>
                        <a:pt x="889" y="61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</a:ln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41" name="îšlïḍè"/>
                <p:cNvSpPr txBox="1"/>
                <p:nvPr/>
              </p:nvSpPr>
              <p:spPr>
                <a:xfrm>
                  <a:off x="4670314" y="2342496"/>
                  <a:ext cx="470000" cy="707886"/>
                </a:xfrm>
                <a:prstGeom prst="rect">
                  <a:avLst/>
                </a:prstGeom>
                <a:noFill/>
              </p:spPr>
              <p:txBody>
                <a:bodyPr wrap="square" lIns="57603" tIns="28801" rIns="57603" bIns="28801">
                  <a:normAutofit fontScale="85000" lnSpcReduction="20000"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520" b="1" dirty="0">
                      <a:solidFill>
                        <a:schemeClr val="bg1"/>
                      </a:solidFill>
                    </a:rPr>
                    <a:t>2</a:t>
                  </a:r>
                  <a:endParaRPr lang="en-US" sz="252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32" name="îṥľiḋé"/>
              <p:cNvGrpSpPr/>
              <p:nvPr/>
            </p:nvGrpSpPr>
            <p:grpSpPr>
              <a:xfrm flipH="1">
                <a:off x="362074" y="3904875"/>
                <a:ext cx="2019319" cy="1864949"/>
                <a:chOff x="3422567" y="4406470"/>
                <a:chExt cx="2019319" cy="1864949"/>
              </a:xfrm>
            </p:grpSpPr>
            <p:sp>
              <p:nvSpPr>
                <p:cNvPr id="133" name="iṧḻïḓe"/>
                <p:cNvSpPr/>
                <p:nvPr/>
              </p:nvSpPr>
              <p:spPr bwMode="auto">
                <a:xfrm>
                  <a:off x="3435026" y="4406470"/>
                  <a:ext cx="384795" cy="1864949"/>
                </a:xfrm>
                <a:custGeom>
                  <a:avLst/>
                  <a:gdLst>
                    <a:gd name="T0" fmla="*/ 330 w 339"/>
                    <a:gd name="T1" fmla="*/ 1643 h 1643"/>
                    <a:gd name="T2" fmla="*/ 2 w 339"/>
                    <a:gd name="T3" fmla="*/ 201 h 1643"/>
                    <a:gd name="T4" fmla="*/ 0 w 339"/>
                    <a:gd name="T5" fmla="*/ 0 h 1643"/>
                    <a:gd name="T6" fmla="*/ 339 w 339"/>
                    <a:gd name="T7" fmla="*/ 263 h 1643"/>
                    <a:gd name="T8" fmla="*/ 330 w 339"/>
                    <a:gd name="T9" fmla="*/ 1643 h 1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43">
                      <a:moveTo>
                        <a:pt x="330" y="1643"/>
                      </a:moveTo>
                      <a:lnTo>
                        <a:pt x="2" y="201"/>
                      </a:lnTo>
                      <a:lnTo>
                        <a:pt x="0" y="0"/>
                      </a:lnTo>
                      <a:lnTo>
                        <a:pt x="339" y="263"/>
                      </a:lnTo>
                      <a:lnTo>
                        <a:pt x="330" y="1643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34" name="îŝļïḓê"/>
                <p:cNvSpPr/>
                <p:nvPr/>
              </p:nvSpPr>
              <p:spPr bwMode="auto">
                <a:xfrm>
                  <a:off x="3422567" y="4408052"/>
                  <a:ext cx="2019319" cy="300797"/>
                </a:xfrm>
                <a:custGeom>
                  <a:avLst/>
                  <a:gdLst>
                    <a:gd name="T0" fmla="*/ 339 w 1779"/>
                    <a:gd name="T1" fmla="*/ 265 h 265"/>
                    <a:gd name="T2" fmla="*/ 0 w 1779"/>
                    <a:gd name="T3" fmla="*/ 2 h 265"/>
                    <a:gd name="T4" fmla="*/ 215 w 1779"/>
                    <a:gd name="T5" fmla="*/ 0 h 265"/>
                    <a:gd name="T6" fmla="*/ 1779 w 1779"/>
                    <a:gd name="T7" fmla="*/ 233 h 265"/>
                    <a:gd name="T8" fmla="*/ 339 w 1779"/>
                    <a:gd name="T9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79" h="265">
                      <a:moveTo>
                        <a:pt x="339" y="265"/>
                      </a:moveTo>
                      <a:lnTo>
                        <a:pt x="0" y="2"/>
                      </a:lnTo>
                      <a:lnTo>
                        <a:pt x="215" y="0"/>
                      </a:lnTo>
                      <a:lnTo>
                        <a:pt x="1779" y="233"/>
                      </a:lnTo>
                      <a:lnTo>
                        <a:pt x="339" y="265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  <a:alpha val="85000"/>
                  </a:schemeClr>
                </a:solidFill>
                <a:ln>
                  <a:noFill/>
                </a:ln>
              </p:spPr>
              <p:txBody>
                <a:bodyPr wrap="square" lIns="57603" tIns="28801" rIns="57603" bIns="28801" anchor="ctr">
                  <a:normAutofit fontScale="55000" lnSpcReduction="20000"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36" name="ïṡľidê"/>
                <p:cNvSpPr/>
                <p:nvPr/>
              </p:nvSpPr>
              <p:spPr bwMode="auto">
                <a:xfrm>
                  <a:off x="3792153" y="4653572"/>
                  <a:ext cx="1649167" cy="1606146"/>
                </a:xfrm>
                <a:custGeom>
                  <a:avLst/>
                  <a:gdLst>
                    <a:gd name="T0" fmla="*/ 1450 w 1450"/>
                    <a:gd name="T1" fmla="*/ 0 h 1412"/>
                    <a:gd name="T2" fmla="*/ 1328 w 1450"/>
                    <a:gd name="T3" fmla="*/ 1250 h 1412"/>
                    <a:gd name="T4" fmla="*/ 0 w 1450"/>
                    <a:gd name="T5" fmla="*/ 1412 h 1412"/>
                    <a:gd name="T6" fmla="*/ 10 w 1450"/>
                    <a:gd name="T7" fmla="*/ 32 h 1412"/>
                    <a:gd name="T8" fmla="*/ 1450 w 1450"/>
                    <a:gd name="T9" fmla="*/ 0 h 1412"/>
                    <a:gd name="connsiteX0" fmla="*/ 10000 w 10000"/>
                    <a:gd name="connsiteY0" fmla="*/ 173 h 9773"/>
                    <a:gd name="connsiteX1" fmla="*/ 9159 w 10000"/>
                    <a:gd name="connsiteY1" fmla="*/ 8626 h 9773"/>
                    <a:gd name="connsiteX2" fmla="*/ 0 w 10000"/>
                    <a:gd name="connsiteY2" fmla="*/ 9773 h 9773"/>
                    <a:gd name="connsiteX3" fmla="*/ 69 w 10000"/>
                    <a:gd name="connsiteY3" fmla="*/ 0 h 9773"/>
                    <a:gd name="connsiteX4" fmla="*/ 10000 w 10000"/>
                    <a:gd name="connsiteY4" fmla="*/ 173 h 9773"/>
                    <a:gd name="connsiteX0-1" fmla="*/ 10020 w 10020"/>
                    <a:gd name="connsiteY0-2" fmla="*/ 0 h 10254"/>
                    <a:gd name="connsiteX1-3" fmla="*/ 9159 w 10020"/>
                    <a:gd name="connsiteY1-4" fmla="*/ 9080 h 10254"/>
                    <a:gd name="connsiteX2-5" fmla="*/ 0 w 10020"/>
                    <a:gd name="connsiteY2-6" fmla="*/ 10254 h 10254"/>
                    <a:gd name="connsiteX3-7" fmla="*/ 69 w 10020"/>
                    <a:gd name="connsiteY3-8" fmla="*/ 254 h 10254"/>
                    <a:gd name="connsiteX4-9" fmla="*/ 10020 w 10020"/>
                    <a:gd name="connsiteY4-10" fmla="*/ 0 h 102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0020" h="10254">
                      <a:moveTo>
                        <a:pt x="10020" y="0"/>
                      </a:moveTo>
                      <a:cubicBezTo>
                        <a:pt x="9740" y="2883"/>
                        <a:pt x="9439" y="6197"/>
                        <a:pt x="9159" y="9080"/>
                      </a:cubicBezTo>
                      <a:lnTo>
                        <a:pt x="0" y="10254"/>
                      </a:lnTo>
                      <a:cubicBezTo>
                        <a:pt x="23" y="6920"/>
                        <a:pt x="46" y="3588"/>
                        <a:pt x="69" y="254"/>
                      </a:cubicBezTo>
                      <a:lnTo>
                        <a:pt x="10020" y="0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wrap="square" lIns="57603" tIns="28801" rIns="57603" bIns="28801" anchor="ctr">
                  <a:normAutofit/>
                </a:bodyPr>
                <a:lstStyle/>
                <a:p>
                  <a:pPr algn="ctr"/>
                  <a:endParaRPr sz="1135"/>
                </a:p>
              </p:txBody>
            </p:sp>
            <p:sp>
              <p:nvSpPr>
                <p:cNvPr id="137" name="ïṣľîḍè"/>
                <p:cNvSpPr txBox="1"/>
                <p:nvPr/>
              </p:nvSpPr>
              <p:spPr>
                <a:xfrm>
                  <a:off x="4279436" y="4806509"/>
                  <a:ext cx="569387" cy="923330"/>
                </a:xfrm>
                <a:prstGeom prst="rect">
                  <a:avLst/>
                </a:prstGeom>
                <a:noFill/>
              </p:spPr>
              <p:txBody>
                <a:bodyPr wrap="square" lIns="57603" tIns="28801" rIns="57603" bIns="28801">
                  <a:no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3120" b="1" dirty="0">
                      <a:solidFill>
                        <a:schemeClr val="bg1"/>
                      </a:solidFill>
                    </a:rPr>
                    <a:t>3</a:t>
                  </a:r>
                  <a:endParaRPr lang="en-US" sz="312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19" name="îṣḷíďê"/>
            <p:cNvSpPr txBox="1"/>
            <p:nvPr/>
          </p:nvSpPr>
          <p:spPr bwMode="auto">
            <a:xfrm>
              <a:off x="502140" y="1747774"/>
              <a:ext cx="2640029" cy="386863"/>
            </a:xfrm>
            <a:prstGeom prst="rect">
              <a:avLst/>
            </a:prstGeom>
            <a:noFill/>
          </p:spPr>
          <p:txBody>
            <a:bodyPr wrap="square" lIns="57603" tIns="28801" rIns="57603" bIns="28801" anchor="ctr">
              <a:normAutofit fontScale="92500" lnSpcReduction="10000"/>
            </a:bodyPr>
            <a:lstStyle/>
            <a:p>
              <a:pPr latinLnBrk="0"/>
              <a:r>
                <a:rPr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个人实名认证</a:t>
              </a:r>
              <a:endPara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ïṥľíḍè"/>
            <p:cNvSpPr/>
            <p:nvPr/>
          </p:nvSpPr>
          <p:spPr>
            <a:xfrm>
              <a:off x="502140" y="2212630"/>
              <a:ext cx="3321609" cy="526811"/>
            </a:xfrm>
            <a:prstGeom prst="rect">
              <a:avLst/>
            </a:prstGeom>
          </p:spPr>
          <p:txBody>
            <a:bodyPr wrap="square" lIns="57603" tIns="28801" rIns="57603" bIns="28801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zh-CN" sz="8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境内个人联网公安信息或使用</a:t>
              </a:r>
              <a:r>
                <a:rPr lang="zh-CN" altLang="en-US" sz="8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银联卡</a:t>
              </a:r>
              <a:r>
                <a:rPr lang="zh-CN" altLang="zh-CN" sz="8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进行实名认证</a:t>
              </a:r>
              <a:r>
                <a:rPr lang="zh-CN" altLang="en-US" sz="8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70000"/>
                </a:lnSpc>
              </a:pP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境外个人提交身份证件信息由境外机构人工审核通过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iṧ1idê"/>
            <p:cNvSpPr txBox="1"/>
            <p:nvPr/>
          </p:nvSpPr>
          <p:spPr bwMode="auto">
            <a:xfrm>
              <a:off x="5999989" y="4965171"/>
              <a:ext cx="2640029" cy="386864"/>
            </a:xfrm>
            <a:prstGeom prst="rect">
              <a:avLst/>
            </a:prstGeom>
            <a:noFill/>
          </p:spPr>
          <p:txBody>
            <a:bodyPr wrap="square" lIns="57603" tIns="28801" rIns="57603" bIns="28801" anchor="ctr">
              <a:normAutofit lnSpcReduction="10000"/>
            </a:bodyPr>
            <a:lstStyle/>
            <a:p>
              <a:pPr latinLnBrk="0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企业认证</a:t>
              </a:r>
              <a:endPara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ïSlíḑé"/>
            <p:cNvSpPr/>
            <p:nvPr/>
          </p:nvSpPr>
          <p:spPr>
            <a:xfrm>
              <a:off x="5990060" y="5305494"/>
              <a:ext cx="4019663" cy="1090572"/>
            </a:xfrm>
            <a:prstGeom prst="rect">
              <a:avLst/>
            </a:prstGeom>
          </p:spPr>
          <p:txBody>
            <a:bodyPr wrap="square" lIns="57603" tIns="28801" rIns="57603" bIns="2880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提交企业注册证明文件和授权委托书，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境内联网工商信息校验，</a:t>
              </a: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境内外机构人工审核确认后通过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ïṩḻiďé"/>
            <p:cNvSpPr txBox="1"/>
            <p:nvPr/>
          </p:nvSpPr>
          <p:spPr bwMode="auto">
            <a:xfrm>
              <a:off x="8505399" y="1749645"/>
              <a:ext cx="2640029" cy="386864"/>
            </a:xfrm>
            <a:prstGeom prst="rect">
              <a:avLst/>
            </a:prstGeom>
            <a:noFill/>
          </p:spPr>
          <p:txBody>
            <a:bodyPr wrap="square" lIns="57603" tIns="28801" rIns="57603" bIns="28801" anchor="ctr">
              <a:normAutofit fontScale="92500"/>
            </a:bodyPr>
            <a:lstStyle/>
            <a:p>
              <a:pPr latinLnBrk="0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手机、邮箱</a:t>
              </a:r>
              <a:r>
                <a:rPr lang="zh-CN" altLang="en-US" sz="9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双渠道注册</a:t>
              </a:r>
              <a:endParaRPr lang="zh-CN" altLang="en-US" sz="9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îSḻíḑe"/>
            <p:cNvSpPr/>
            <p:nvPr/>
          </p:nvSpPr>
          <p:spPr>
            <a:xfrm>
              <a:off x="8505396" y="2158026"/>
              <a:ext cx="2791238" cy="526811"/>
            </a:xfrm>
            <a:prstGeom prst="rect">
              <a:avLst/>
            </a:prstGeom>
          </p:spPr>
          <p:txBody>
            <a:bodyPr wrap="square" lIns="57603" tIns="28801" rIns="57603" bIns="2880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个人用户使用手机号码或邮箱接收验证码注册平台 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02585" y="2883110"/>
            <a:ext cx="3521717" cy="255247"/>
          </a:xfrm>
          <a:prstGeom prst="round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三步轻松完成，保证用户便捷体验的同时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核验身份信息真实性 </a:t>
            </a:r>
            <a:endParaRPr kumimoji="1" lang="zh-CN" altLang="en-US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37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/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0" t="12416" r="19503" b="36237"/>
          <a:stretch>
            <a:fillRect/>
          </a:stretch>
        </p:blipFill>
        <p:spPr bwMode="auto">
          <a:xfrm>
            <a:off x="3680606" y="467499"/>
            <a:ext cx="1387971" cy="250430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grpSp>
        <p:nvGrpSpPr>
          <p:cNvPr id="25" name="组合 24"/>
          <p:cNvGrpSpPr/>
          <p:nvPr/>
        </p:nvGrpSpPr>
        <p:grpSpPr>
          <a:xfrm>
            <a:off x="1394735" y="1316146"/>
            <a:ext cx="893279" cy="790421"/>
            <a:chOff x="4626271" y="2063601"/>
            <a:chExt cx="2939458" cy="2600990"/>
          </a:xfrm>
        </p:grpSpPr>
        <p:sp>
          <p:nvSpPr>
            <p:cNvPr id="65" name="直接连接符 2"/>
            <p:cNvSpPr/>
            <p:nvPr/>
          </p:nvSpPr>
          <p:spPr bwMode="auto">
            <a:xfrm flipV="1">
              <a:off x="6085140" y="3540572"/>
              <a:ext cx="0" cy="852517"/>
            </a:xfrm>
            <a:prstGeom prst="line">
              <a:avLst/>
            </a:prstGeom>
            <a:noFill/>
            <a:ln w="85725" cap="rnd">
              <a:solidFill>
                <a:srgbClr val="3F3A3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6" name="任意多边形 3"/>
            <p:cNvSpPr/>
            <p:nvPr/>
          </p:nvSpPr>
          <p:spPr bwMode="auto">
            <a:xfrm>
              <a:off x="5069723" y="2063601"/>
              <a:ext cx="2063413" cy="2316817"/>
            </a:xfrm>
            <a:custGeom>
              <a:avLst/>
              <a:gdLst>
                <a:gd name="T0" fmla="*/ 668 w 668"/>
                <a:gd name="T1" fmla="*/ 334 h 751"/>
                <a:gd name="T2" fmla="*/ 334 w 668"/>
                <a:gd name="T3" fmla="*/ 0 h 751"/>
                <a:gd name="T4" fmla="*/ 0 w 668"/>
                <a:gd name="T5" fmla="*/ 334 h 751"/>
                <a:gd name="T6" fmla="*/ 193 w 668"/>
                <a:gd name="T7" fmla="*/ 637 h 751"/>
                <a:gd name="T8" fmla="*/ 193 w 668"/>
                <a:gd name="T9" fmla="*/ 705 h 751"/>
                <a:gd name="T10" fmla="*/ 251 w 668"/>
                <a:gd name="T11" fmla="*/ 751 h 751"/>
                <a:gd name="T12" fmla="*/ 415 w 668"/>
                <a:gd name="T13" fmla="*/ 751 h 751"/>
                <a:gd name="T14" fmla="*/ 473 w 668"/>
                <a:gd name="T15" fmla="*/ 705 h 751"/>
                <a:gd name="T16" fmla="*/ 473 w 668"/>
                <a:gd name="T17" fmla="*/ 639 h 751"/>
                <a:gd name="T18" fmla="*/ 668 w 668"/>
                <a:gd name="T19" fmla="*/ 334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8" h="751">
                  <a:moveTo>
                    <a:pt x="668" y="334"/>
                  </a:moveTo>
                  <a:cubicBezTo>
                    <a:pt x="668" y="150"/>
                    <a:pt x="518" y="0"/>
                    <a:pt x="334" y="0"/>
                  </a:cubicBezTo>
                  <a:cubicBezTo>
                    <a:pt x="149" y="0"/>
                    <a:pt x="0" y="150"/>
                    <a:pt x="0" y="334"/>
                  </a:cubicBezTo>
                  <a:cubicBezTo>
                    <a:pt x="0" y="468"/>
                    <a:pt x="77" y="583"/>
                    <a:pt x="193" y="637"/>
                  </a:cubicBezTo>
                  <a:cubicBezTo>
                    <a:pt x="193" y="705"/>
                    <a:pt x="193" y="705"/>
                    <a:pt x="193" y="705"/>
                  </a:cubicBezTo>
                  <a:cubicBezTo>
                    <a:pt x="193" y="730"/>
                    <a:pt x="219" y="751"/>
                    <a:pt x="251" y="751"/>
                  </a:cubicBezTo>
                  <a:cubicBezTo>
                    <a:pt x="415" y="751"/>
                    <a:pt x="415" y="751"/>
                    <a:pt x="415" y="751"/>
                  </a:cubicBezTo>
                  <a:cubicBezTo>
                    <a:pt x="447" y="751"/>
                    <a:pt x="473" y="730"/>
                    <a:pt x="473" y="705"/>
                  </a:cubicBezTo>
                  <a:cubicBezTo>
                    <a:pt x="473" y="639"/>
                    <a:pt x="473" y="639"/>
                    <a:pt x="473" y="639"/>
                  </a:cubicBezTo>
                  <a:cubicBezTo>
                    <a:pt x="585" y="586"/>
                    <a:pt x="668" y="470"/>
                    <a:pt x="668" y="334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7" name="任意多边形 4"/>
            <p:cNvSpPr/>
            <p:nvPr/>
          </p:nvSpPr>
          <p:spPr bwMode="auto">
            <a:xfrm>
              <a:off x="5831738" y="4402139"/>
              <a:ext cx="535763" cy="262452"/>
            </a:xfrm>
            <a:custGeom>
              <a:avLst/>
              <a:gdLst>
                <a:gd name="T0" fmla="*/ 0 w 173"/>
                <a:gd name="T1" fmla="*/ 0 h 85"/>
                <a:gd name="T2" fmla="*/ 86 w 173"/>
                <a:gd name="T3" fmla="*/ 85 h 85"/>
                <a:gd name="T4" fmla="*/ 173 w 173"/>
                <a:gd name="T5" fmla="*/ 0 h 85"/>
                <a:gd name="T6" fmla="*/ 0 w 173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85">
                  <a:moveTo>
                    <a:pt x="0" y="0"/>
                  </a:moveTo>
                  <a:cubicBezTo>
                    <a:pt x="0" y="47"/>
                    <a:pt x="39" y="85"/>
                    <a:pt x="86" y="85"/>
                  </a:cubicBezTo>
                  <a:cubicBezTo>
                    <a:pt x="133" y="85"/>
                    <a:pt x="172" y="47"/>
                    <a:pt x="17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 anchor="ctr"/>
            <a:lstStyle/>
            <a:p>
              <a:pPr algn="ctr"/>
              <a:endParaRPr sz="1540" dirty="0"/>
            </a:p>
          </p:txBody>
        </p:sp>
        <p:sp>
          <p:nvSpPr>
            <p:cNvPr id="68" name="任意多边形 5"/>
            <p:cNvSpPr/>
            <p:nvPr/>
          </p:nvSpPr>
          <p:spPr bwMode="auto">
            <a:xfrm>
              <a:off x="5808208" y="2838287"/>
              <a:ext cx="515854" cy="508614"/>
            </a:xfrm>
            <a:custGeom>
              <a:avLst/>
              <a:gdLst>
                <a:gd name="T0" fmla="*/ 85 w 167"/>
                <a:gd name="T1" fmla="*/ 165 h 165"/>
                <a:gd name="T2" fmla="*/ 64 w 167"/>
                <a:gd name="T3" fmla="*/ 162 h 165"/>
                <a:gd name="T4" fmla="*/ 63 w 167"/>
                <a:gd name="T5" fmla="*/ 162 h 165"/>
                <a:gd name="T6" fmla="*/ 56 w 167"/>
                <a:gd name="T7" fmla="*/ 159 h 165"/>
                <a:gd name="T8" fmla="*/ 24 w 167"/>
                <a:gd name="T9" fmla="*/ 140 h 165"/>
                <a:gd name="T10" fmla="*/ 0 w 167"/>
                <a:gd name="T11" fmla="*/ 82 h 165"/>
                <a:gd name="T12" fmla="*/ 24 w 167"/>
                <a:gd name="T13" fmla="*/ 24 h 165"/>
                <a:gd name="T14" fmla="*/ 24 w 167"/>
                <a:gd name="T15" fmla="*/ 24 h 165"/>
                <a:gd name="T16" fmla="*/ 40 w 167"/>
                <a:gd name="T17" fmla="*/ 12 h 165"/>
                <a:gd name="T18" fmla="*/ 41 w 167"/>
                <a:gd name="T19" fmla="*/ 11 h 165"/>
                <a:gd name="T20" fmla="*/ 82 w 167"/>
                <a:gd name="T21" fmla="*/ 0 h 165"/>
                <a:gd name="T22" fmla="*/ 82 w 167"/>
                <a:gd name="T23" fmla="*/ 0 h 165"/>
                <a:gd name="T24" fmla="*/ 82 w 167"/>
                <a:gd name="T25" fmla="*/ 0 h 165"/>
                <a:gd name="T26" fmla="*/ 125 w 167"/>
                <a:gd name="T27" fmla="*/ 12 h 165"/>
                <a:gd name="T28" fmla="*/ 156 w 167"/>
                <a:gd name="T29" fmla="*/ 43 h 165"/>
                <a:gd name="T30" fmla="*/ 163 w 167"/>
                <a:gd name="T31" fmla="*/ 62 h 165"/>
                <a:gd name="T32" fmla="*/ 164 w 167"/>
                <a:gd name="T33" fmla="*/ 62 h 165"/>
                <a:gd name="T34" fmla="*/ 164 w 167"/>
                <a:gd name="T35" fmla="*/ 106 h 165"/>
                <a:gd name="T36" fmla="*/ 126 w 167"/>
                <a:gd name="T37" fmla="*/ 154 h 165"/>
                <a:gd name="T38" fmla="*/ 85 w 167"/>
                <a:gd name="T3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165">
                  <a:moveTo>
                    <a:pt x="85" y="165"/>
                  </a:moveTo>
                  <a:cubicBezTo>
                    <a:pt x="78" y="165"/>
                    <a:pt x="71" y="164"/>
                    <a:pt x="64" y="162"/>
                  </a:cubicBezTo>
                  <a:cubicBezTo>
                    <a:pt x="63" y="162"/>
                    <a:pt x="63" y="162"/>
                    <a:pt x="63" y="162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44" y="155"/>
                    <a:pt x="33" y="149"/>
                    <a:pt x="24" y="140"/>
                  </a:cubicBezTo>
                  <a:cubicBezTo>
                    <a:pt x="9" y="124"/>
                    <a:pt x="0" y="103"/>
                    <a:pt x="0" y="82"/>
                  </a:cubicBezTo>
                  <a:cubicBezTo>
                    <a:pt x="0" y="60"/>
                    <a:pt x="9" y="39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53" y="4"/>
                    <a:pt x="67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9" y="2"/>
                    <a:pt x="109" y="3"/>
                    <a:pt x="125" y="12"/>
                  </a:cubicBezTo>
                  <a:cubicBezTo>
                    <a:pt x="135" y="18"/>
                    <a:pt x="149" y="30"/>
                    <a:pt x="156" y="43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7" y="77"/>
                    <a:pt x="167" y="91"/>
                    <a:pt x="164" y="106"/>
                  </a:cubicBezTo>
                  <a:cubicBezTo>
                    <a:pt x="158" y="126"/>
                    <a:pt x="144" y="144"/>
                    <a:pt x="126" y="154"/>
                  </a:cubicBezTo>
                  <a:cubicBezTo>
                    <a:pt x="114" y="161"/>
                    <a:pt x="100" y="165"/>
                    <a:pt x="85" y="165"/>
                  </a:cubicBezTo>
                  <a:close/>
                </a:path>
              </a:pathLst>
            </a:custGeom>
            <a:solidFill>
              <a:srgbClr val="3F3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69" name="任意多边形 6"/>
            <p:cNvSpPr/>
            <p:nvPr/>
          </p:nvSpPr>
          <p:spPr bwMode="auto">
            <a:xfrm>
              <a:off x="5788298" y="2820187"/>
              <a:ext cx="557483" cy="548435"/>
            </a:xfrm>
            <a:custGeom>
              <a:avLst/>
              <a:gdLst>
                <a:gd name="T0" fmla="*/ 88 w 180"/>
                <a:gd name="T1" fmla="*/ 13 h 178"/>
                <a:gd name="T2" fmla="*/ 127 w 180"/>
                <a:gd name="T3" fmla="*/ 23 h 178"/>
                <a:gd name="T4" fmla="*/ 156 w 180"/>
                <a:gd name="T5" fmla="*/ 52 h 178"/>
                <a:gd name="T6" fmla="*/ 163 w 180"/>
                <a:gd name="T7" fmla="*/ 70 h 178"/>
                <a:gd name="T8" fmla="*/ 163 w 180"/>
                <a:gd name="T9" fmla="*/ 110 h 178"/>
                <a:gd name="T10" fmla="*/ 129 w 180"/>
                <a:gd name="T11" fmla="*/ 155 h 178"/>
                <a:gd name="T12" fmla="*/ 91 w 180"/>
                <a:gd name="T13" fmla="*/ 165 h 178"/>
                <a:gd name="T14" fmla="*/ 71 w 180"/>
                <a:gd name="T15" fmla="*/ 162 h 178"/>
                <a:gd name="T16" fmla="*/ 65 w 180"/>
                <a:gd name="T17" fmla="*/ 159 h 178"/>
                <a:gd name="T18" fmla="*/ 35 w 180"/>
                <a:gd name="T19" fmla="*/ 141 h 178"/>
                <a:gd name="T20" fmla="*/ 13 w 180"/>
                <a:gd name="T21" fmla="*/ 88 h 178"/>
                <a:gd name="T22" fmla="*/ 35 w 180"/>
                <a:gd name="T23" fmla="*/ 35 h 178"/>
                <a:gd name="T24" fmla="*/ 50 w 180"/>
                <a:gd name="T25" fmla="*/ 23 h 178"/>
                <a:gd name="T26" fmla="*/ 88 w 180"/>
                <a:gd name="T27" fmla="*/ 13 h 178"/>
                <a:gd name="T28" fmla="*/ 88 w 180"/>
                <a:gd name="T29" fmla="*/ 0 h 178"/>
                <a:gd name="T30" fmla="*/ 88 w 180"/>
                <a:gd name="T31" fmla="*/ 0 h 178"/>
                <a:gd name="T32" fmla="*/ 43 w 180"/>
                <a:gd name="T33" fmla="*/ 12 h 178"/>
                <a:gd name="T34" fmla="*/ 43 w 180"/>
                <a:gd name="T35" fmla="*/ 12 h 178"/>
                <a:gd name="T36" fmla="*/ 42 w 180"/>
                <a:gd name="T37" fmla="*/ 13 h 178"/>
                <a:gd name="T38" fmla="*/ 27 w 180"/>
                <a:gd name="T39" fmla="*/ 24 h 178"/>
                <a:gd name="T40" fmla="*/ 26 w 180"/>
                <a:gd name="T41" fmla="*/ 25 h 178"/>
                <a:gd name="T42" fmla="*/ 26 w 180"/>
                <a:gd name="T43" fmla="*/ 26 h 178"/>
                <a:gd name="T44" fmla="*/ 0 w 180"/>
                <a:gd name="T45" fmla="*/ 88 h 178"/>
                <a:gd name="T46" fmla="*/ 26 w 180"/>
                <a:gd name="T47" fmla="*/ 150 h 178"/>
                <a:gd name="T48" fmla="*/ 60 w 180"/>
                <a:gd name="T49" fmla="*/ 171 h 178"/>
                <a:gd name="T50" fmla="*/ 66 w 180"/>
                <a:gd name="T51" fmla="*/ 174 h 178"/>
                <a:gd name="T52" fmla="*/ 67 w 180"/>
                <a:gd name="T53" fmla="*/ 174 h 178"/>
                <a:gd name="T54" fmla="*/ 68 w 180"/>
                <a:gd name="T55" fmla="*/ 175 h 178"/>
                <a:gd name="T56" fmla="*/ 91 w 180"/>
                <a:gd name="T57" fmla="*/ 178 h 178"/>
                <a:gd name="T58" fmla="*/ 135 w 180"/>
                <a:gd name="T59" fmla="*/ 166 h 178"/>
                <a:gd name="T60" fmla="*/ 176 w 180"/>
                <a:gd name="T61" fmla="*/ 113 h 178"/>
                <a:gd name="T62" fmla="*/ 176 w 180"/>
                <a:gd name="T63" fmla="*/ 67 h 178"/>
                <a:gd name="T64" fmla="*/ 176 w 180"/>
                <a:gd name="T65" fmla="*/ 66 h 178"/>
                <a:gd name="T66" fmla="*/ 175 w 180"/>
                <a:gd name="T67" fmla="*/ 65 h 178"/>
                <a:gd name="T68" fmla="*/ 173 w 180"/>
                <a:gd name="T69" fmla="*/ 60 h 178"/>
                <a:gd name="T70" fmla="*/ 168 w 180"/>
                <a:gd name="T71" fmla="*/ 47 h 178"/>
                <a:gd name="T72" fmla="*/ 168 w 180"/>
                <a:gd name="T73" fmla="*/ 47 h 178"/>
                <a:gd name="T74" fmla="*/ 167 w 180"/>
                <a:gd name="T75" fmla="*/ 47 h 178"/>
                <a:gd name="T76" fmla="*/ 134 w 180"/>
                <a:gd name="T77" fmla="*/ 12 h 178"/>
                <a:gd name="T78" fmla="*/ 89 w 180"/>
                <a:gd name="T79" fmla="*/ 0 h 178"/>
                <a:gd name="T80" fmla="*/ 88 w 180"/>
                <a:gd name="T8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" h="178">
                  <a:moveTo>
                    <a:pt x="88" y="13"/>
                  </a:moveTo>
                  <a:cubicBezTo>
                    <a:pt x="104" y="14"/>
                    <a:pt x="113" y="15"/>
                    <a:pt x="127" y="23"/>
                  </a:cubicBezTo>
                  <a:cubicBezTo>
                    <a:pt x="138" y="29"/>
                    <a:pt x="150" y="41"/>
                    <a:pt x="156" y="52"/>
                  </a:cubicBezTo>
                  <a:cubicBezTo>
                    <a:pt x="158" y="58"/>
                    <a:pt x="161" y="64"/>
                    <a:pt x="163" y="70"/>
                  </a:cubicBezTo>
                  <a:cubicBezTo>
                    <a:pt x="167" y="83"/>
                    <a:pt x="167" y="97"/>
                    <a:pt x="163" y="110"/>
                  </a:cubicBezTo>
                  <a:cubicBezTo>
                    <a:pt x="158" y="129"/>
                    <a:pt x="146" y="145"/>
                    <a:pt x="129" y="155"/>
                  </a:cubicBezTo>
                  <a:cubicBezTo>
                    <a:pt x="117" y="161"/>
                    <a:pt x="104" y="165"/>
                    <a:pt x="91" y="165"/>
                  </a:cubicBezTo>
                  <a:cubicBezTo>
                    <a:pt x="84" y="165"/>
                    <a:pt x="78" y="164"/>
                    <a:pt x="71" y="162"/>
                  </a:cubicBezTo>
                  <a:cubicBezTo>
                    <a:pt x="69" y="161"/>
                    <a:pt x="67" y="160"/>
                    <a:pt x="65" y="159"/>
                  </a:cubicBezTo>
                  <a:cubicBezTo>
                    <a:pt x="53" y="156"/>
                    <a:pt x="43" y="150"/>
                    <a:pt x="35" y="141"/>
                  </a:cubicBezTo>
                  <a:cubicBezTo>
                    <a:pt x="21" y="127"/>
                    <a:pt x="13" y="108"/>
                    <a:pt x="13" y="88"/>
                  </a:cubicBezTo>
                  <a:cubicBezTo>
                    <a:pt x="13" y="68"/>
                    <a:pt x="21" y="49"/>
                    <a:pt x="35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62" y="16"/>
                    <a:pt x="74" y="13"/>
                    <a:pt x="88" y="13"/>
                  </a:cubicBezTo>
                  <a:moveTo>
                    <a:pt x="8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2" y="0"/>
                    <a:pt x="57" y="4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9" y="42"/>
                    <a:pt x="0" y="65"/>
                    <a:pt x="0" y="88"/>
                  </a:cubicBezTo>
                  <a:cubicBezTo>
                    <a:pt x="0" y="111"/>
                    <a:pt x="9" y="134"/>
                    <a:pt x="26" y="150"/>
                  </a:cubicBezTo>
                  <a:cubicBezTo>
                    <a:pt x="35" y="160"/>
                    <a:pt x="47" y="167"/>
                    <a:pt x="60" y="171"/>
                  </a:cubicBezTo>
                  <a:cubicBezTo>
                    <a:pt x="62" y="172"/>
                    <a:pt x="64" y="173"/>
                    <a:pt x="66" y="174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8" y="175"/>
                    <a:pt x="68" y="175"/>
                    <a:pt x="68" y="175"/>
                  </a:cubicBezTo>
                  <a:cubicBezTo>
                    <a:pt x="75" y="177"/>
                    <a:pt x="83" y="178"/>
                    <a:pt x="91" y="178"/>
                  </a:cubicBezTo>
                  <a:cubicBezTo>
                    <a:pt x="107" y="178"/>
                    <a:pt x="122" y="174"/>
                    <a:pt x="135" y="166"/>
                  </a:cubicBezTo>
                  <a:cubicBezTo>
                    <a:pt x="155" y="154"/>
                    <a:pt x="170" y="135"/>
                    <a:pt x="176" y="113"/>
                  </a:cubicBezTo>
                  <a:cubicBezTo>
                    <a:pt x="180" y="98"/>
                    <a:pt x="180" y="82"/>
                    <a:pt x="176" y="67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3" y="60"/>
                    <a:pt x="173" y="60"/>
                    <a:pt x="173" y="60"/>
                  </a:cubicBezTo>
                  <a:cubicBezTo>
                    <a:pt x="168" y="47"/>
                    <a:pt x="168" y="47"/>
                    <a:pt x="168" y="47"/>
                  </a:cubicBezTo>
                  <a:cubicBezTo>
                    <a:pt x="168" y="47"/>
                    <a:pt x="168" y="47"/>
                    <a:pt x="168" y="47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0" y="32"/>
                    <a:pt x="145" y="19"/>
                    <a:pt x="134" y="12"/>
                  </a:cubicBezTo>
                  <a:cubicBezTo>
                    <a:pt x="117" y="3"/>
                    <a:pt x="106" y="1"/>
                    <a:pt x="89" y="0"/>
                  </a:cubicBezTo>
                  <a:cubicBezTo>
                    <a:pt x="88" y="0"/>
                    <a:pt x="88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0" name="任意多边形 7"/>
            <p:cNvSpPr/>
            <p:nvPr/>
          </p:nvSpPr>
          <p:spPr bwMode="auto">
            <a:xfrm>
              <a:off x="5250724" y="2930598"/>
              <a:ext cx="789165" cy="733056"/>
            </a:xfrm>
            <a:custGeom>
              <a:avLst/>
              <a:gdLst>
                <a:gd name="T0" fmla="*/ 185 w 255"/>
                <a:gd name="T1" fmla="*/ 238 h 238"/>
                <a:gd name="T2" fmla="*/ 135 w 255"/>
                <a:gd name="T3" fmla="*/ 218 h 238"/>
                <a:gd name="T4" fmla="*/ 125 w 255"/>
                <a:gd name="T5" fmla="*/ 206 h 238"/>
                <a:gd name="T6" fmla="*/ 91 w 255"/>
                <a:gd name="T7" fmla="*/ 219 h 238"/>
                <a:gd name="T8" fmla="*/ 36 w 255"/>
                <a:gd name="T9" fmla="*/ 164 h 238"/>
                <a:gd name="T10" fmla="*/ 41 w 255"/>
                <a:gd name="T11" fmla="*/ 143 h 238"/>
                <a:gd name="T12" fmla="*/ 24 w 255"/>
                <a:gd name="T13" fmla="*/ 130 h 238"/>
                <a:gd name="T14" fmla="*/ 6 w 255"/>
                <a:gd name="T15" fmla="*/ 59 h 238"/>
                <a:gd name="T16" fmla="*/ 56 w 255"/>
                <a:gd name="T17" fmla="*/ 9 h 238"/>
                <a:gd name="T18" fmla="*/ 72 w 255"/>
                <a:gd name="T19" fmla="*/ 3 h 238"/>
                <a:gd name="T20" fmla="*/ 98 w 255"/>
                <a:gd name="T21" fmla="*/ 0 h 238"/>
                <a:gd name="T22" fmla="*/ 133 w 255"/>
                <a:gd name="T23" fmla="*/ 6 h 238"/>
                <a:gd name="T24" fmla="*/ 142 w 255"/>
                <a:gd name="T25" fmla="*/ 10 h 238"/>
                <a:gd name="T26" fmla="*/ 156 w 255"/>
                <a:gd name="T27" fmla="*/ 16 h 238"/>
                <a:gd name="T28" fmla="*/ 177 w 255"/>
                <a:gd name="T29" fmla="*/ 30 h 238"/>
                <a:gd name="T30" fmla="*/ 180 w 255"/>
                <a:gd name="T31" fmla="*/ 32 h 238"/>
                <a:gd name="T32" fmla="*/ 208 w 255"/>
                <a:gd name="T33" fmla="*/ 75 h 238"/>
                <a:gd name="T34" fmla="*/ 217 w 255"/>
                <a:gd name="T35" fmla="*/ 105 h 238"/>
                <a:gd name="T36" fmla="*/ 234 w 255"/>
                <a:gd name="T37" fmla="*/ 118 h 238"/>
                <a:gd name="T38" fmla="*/ 255 w 255"/>
                <a:gd name="T39" fmla="*/ 168 h 238"/>
                <a:gd name="T40" fmla="*/ 234 w 255"/>
                <a:gd name="T41" fmla="*/ 218 h 238"/>
                <a:gd name="T42" fmla="*/ 185 w 255"/>
                <a:gd name="T43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5" h="238">
                  <a:moveTo>
                    <a:pt x="185" y="238"/>
                  </a:moveTo>
                  <a:cubicBezTo>
                    <a:pt x="166" y="238"/>
                    <a:pt x="148" y="231"/>
                    <a:pt x="135" y="218"/>
                  </a:cubicBezTo>
                  <a:cubicBezTo>
                    <a:pt x="131" y="214"/>
                    <a:pt x="128" y="210"/>
                    <a:pt x="125" y="206"/>
                  </a:cubicBezTo>
                  <a:cubicBezTo>
                    <a:pt x="116" y="214"/>
                    <a:pt x="103" y="219"/>
                    <a:pt x="91" y="219"/>
                  </a:cubicBezTo>
                  <a:cubicBezTo>
                    <a:pt x="61" y="219"/>
                    <a:pt x="36" y="194"/>
                    <a:pt x="36" y="164"/>
                  </a:cubicBezTo>
                  <a:cubicBezTo>
                    <a:pt x="36" y="157"/>
                    <a:pt x="38" y="149"/>
                    <a:pt x="41" y="143"/>
                  </a:cubicBezTo>
                  <a:cubicBezTo>
                    <a:pt x="34" y="139"/>
                    <a:pt x="29" y="135"/>
                    <a:pt x="24" y="130"/>
                  </a:cubicBezTo>
                  <a:cubicBezTo>
                    <a:pt x="6" y="112"/>
                    <a:pt x="0" y="89"/>
                    <a:pt x="6" y="59"/>
                  </a:cubicBezTo>
                  <a:cubicBezTo>
                    <a:pt x="10" y="33"/>
                    <a:pt x="34" y="15"/>
                    <a:pt x="56" y="9"/>
                  </a:cubicBezTo>
                  <a:cubicBezTo>
                    <a:pt x="61" y="7"/>
                    <a:pt x="66" y="5"/>
                    <a:pt x="72" y="3"/>
                  </a:cubicBezTo>
                  <a:cubicBezTo>
                    <a:pt x="80" y="1"/>
                    <a:pt x="89" y="0"/>
                    <a:pt x="98" y="0"/>
                  </a:cubicBezTo>
                  <a:cubicBezTo>
                    <a:pt x="111" y="0"/>
                    <a:pt x="123" y="2"/>
                    <a:pt x="133" y="6"/>
                  </a:cubicBezTo>
                  <a:cubicBezTo>
                    <a:pt x="136" y="8"/>
                    <a:pt x="139" y="9"/>
                    <a:pt x="142" y="10"/>
                  </a:cubicBezTo>
                  <a:cubicBezTo>
                    <a:pt x="146" y="12"/>
                    <a:pt x="151" y="13"/>
                    <a:pt x="156" y="16"/>
                  </a:cubicBezTo>
                  <a:cubicBezTo>
                    <a:pt x="164" y="20"/>
                    <a:pt x="171" y="25"/>
                    <a:pt x="177" y="30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92" y="42"/>
                    <a:pt x="201" y="56"/>
                    <a:pt x="208" y="75"/>
                  </a:cubicBezTo>
                  <a:cubicBezTo>
                    <a:pt x="213" y="86"/>
                    <a:pt x="216" y="96"/>
                    <a:pt x="217" y="105"/>
                  </a:cubicBezTo>
                  <a:cubicBezTo>
                    <a:pt x="223" y="109"/>
                    <a:pt x="229" y="113"/>
                    <a:pt x="234" y="118"/>
                  </a:cubicBezTo>
                  <a:cubicBezTo>
                    <a:pt x="247" y="131"/>
                    <a:pt x="255" y="149"/>
                    <a:pt x="255" y="168"/>
                  </a:cubicBezTo>
                  <a:cubicBezTo>
                    <a:pt x="255" y="186"/>
                    <a:pt x="247" y="205"/>
                    <a:pt x="234" y="218"/>
                  </a:cubicBezTo>
                  <a:cubicBezTo>
                    <a:pt x="221" y="231"/>
                    <a:pt x="203" y="238"/>
                    <a:pt x="185" y="2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1" name="任意多边形 8"/>
            <p:cNvSpPr/>
            <p:nvPr/>
          </p:nvSpPr>
          <p:spPr bwMode="auto">
            <a:xfrm>
              <a:off x="5229004" y="2912498"/>
              <a:ext cx="828985" cy="772876"/>
            </a:xfrm>
            <a:custGeom>
              <a:avLst/>
              <a:gdLst>
                <a:gd name="T0" fmla="*/ 105 w 268"/>
                <a:gd name="T1" fmla="*/ 13 h 251"/>
                <a:gd name="T2" fmla="*/ 137 w 268"/>
                <a:gd name="T3" fmla="*/ 18 h 251"/>
                <a:gd name="T4" fmla="*/ 160 w 268"/>
                <a:gd name="T5" fmla="*/ 28 h 251"/>
                <a:gd name="T6" fmla="*/ 183 w 268"/>
                <a:gd name="T7" fmla="*/ 43 h 251"/>
                <a:gd name="T8" fmla="*/ 209 w 268"/>
                <a:gd name="T9" fmla="*/ 83 h 251"/>
                <a:gd name="T10" fmla="*/ 218 w 268"/>
                <a:gd name="T11" fmla="*/ 116 h 251"/>
                <a:gd name="T12" fmla="*/ 237 w 268"/>
                <a:gd name="T13" fmla="*/ 129 h 251"/>
                <a:gd name="T14" fmla="*/ 256 w 268"/>
                <a:gd name="T15" fmla="*/ 174 h 251"/>
                <a:gd name="T16" fmla="*/ 237 w 268"/>
                <a:gd name="T17" fmla="*/ 219 h 251"/>
                <a:gd name="T18" fmla="*/ 192 w 268"/>
                <a:gd name="T19" fmla="*/ 238 h 251"/>
                <a:gd name="T20" fmla="*/ 146 w 268"/>
                <a:gd name="T21" fmla="*/ 219 h 251"/>
                <a:gd name="T22" fmla="*/ 134 w 268"/>
                <a:gd name="T23" fmla="*/ 202 h 251"/>
                <a:gd name="T24" fmla="*/ 98 w 268"/>
                <a:gd name="T25" fmla="*/ 218 h 251"/>
                <a:gd name="T26" fmla="*/ 50 w 268"/>
                <a:gd name="T27" fmla="*/ 170 h 251"/>
                <a:gd name="T28" fmla="*/ 56 w 268"/>
                <a:gd name="T29" fmla="*/ 146 h 251"/>
                <a:gd name="T30" fmla="*/ 35 w 268"/>
                <a:gd name="T31" fmla="*/ 131 h 251"/>
                <a:gd name="T32" fmla="*/ 19 w 268"/>
                <a:gd name="T33" fmla="*/ 66 h 251"/>
                <a:gd name="T34" fmla="*/ 65 w 268"/>
                <a:gd name="T35" fmla="*/ 21 h 251"/>
                <a:gd name="T36" fmla="*/ 81 w 268"/>
                <a:gd name="T37" fmla="*/ 16 h 251"/>
                <a:gd name="T38" fmla="*/ 105 w 268"/>
                <a:gd name="T39" fmla="*/ 13 h 251"/>
                <a:gd name="T40" fmla="*/ 105 w 268"/>
                <a:gd name="T41" fmla="*/ 0 h 251"/>
                <a:gd name="T42" fmla="*/ 105 w 268"/>
                <a:gd name="T43" fmla="*/ 0 h 251"/>
                <a:gd name="T44" fmla="*/ 77 w 268"/>
                <a:gd name="T45" fmla="*/ 3 h 251"/>
                <a:gd name="T46" fmla="*/ 60 w 268"/>
                <a:gd name="T47" fmla="*/ 9 h 251"/>
                <a:gd name="T48" fmla="*/ 6 w 268"/>
                <a:gd name="T49" fmla="*/ 64 h 251"/>
                <a:gd name="T50" fmla="*/ 26 w 268"/>
                <a:gd name="T51" fmla="*/ 141 h 251"/>
                <a:gd name="T52" fmla="*/ 40 w 268"/>
                <a:gd name="T53" fmla="*/ 151 h 251"/>
                <a:gd name="T54" fmla="*/ 37 w 268"/>
                <a:gd name="T55" fmla="*/ 170 h 251"/>
                <a:gd name="T56" fmla="*/ 98 w 268"/>
                <a:gd name="T57" fmla="*/ 231 h 251"/>
                <a:gd name="T58" fmla="*/ 131 w 268"/>
                <a:gd name="T59" fmla="*/ 221 h 251"/>
                <a:gd name="T60" fmla="*/ 137 w 268"/>
                <a:gd name="T61" fmla="*/ 228 h 251"/>
                <a:gd name="T62" fmla="*/ 192 w 268"/>
                <a:gd name="T63" fmla="*/ 251 h 251"/>
                <a:gd name="T64" fmla="*/ 246 w 268"/>
                <a:gd name="T65" fmla="*/ 228 h 251"/>
                <a:gd name="T66" fmla="*/ 268 w 268"/>
                <a:gd name="T67" fmla="*/ 174 h 251"/>
                <a:gd name="T68" fmla="*/ 246 w 268"/>
                <a:gd name="T69" fmla="*/ 120 h 251"/>
                <a:gd name="T70" fmla="*/ 230 w 268"/>
                <a:gd name="T71" fmla="*/ 107 h 251"/>
                <a:gd name="T72" fmla="*/ 221 w 268"/>
                <a:gd name="T73" fmla="*/ 78 h 251"/>
                <a:gd name="T74" fmla="*/ 191 w 268"/>
                <a:gd name="T75" fmla="*/ 33 h 251"/>
                <a:gd name="T76" fmla="*/ 188 w 268"/>
                <a:gd name="T77" fmla="*/ 31 h 251"/>
                <a:gd name="T78" fmla="*/ 166 w 268"/>
                <a:gd name="T79" fmla="*/ 16 h 251"/>
                <a:gd name="T80" fmla="*/ 151 w 268"/>
                <a:gd name="T81" fmla="*/ 10 h 251"/>
                <a:gd name="T82" fmla="*/ 142 w 268"/>
                <a:gd name="T83" fmla="*/ 6 h 251"/>
                <a:gd name="T84" fmla="*/ 105 w 268"/>
                <a:gd name="T8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8" h="251">
                  <a:moveTo>
                    <a:pt x="105" y="13"/>
                  </a:moveTo>
                  <a:cubicBezTo>
                    <a:pt x="116" y="13"/>
                    <a:pt x="128" y="14"/>
                    <a:pt x="137" y="18"/>
                  </a:cubicBezTo>
                  <a:cubicBezTo>
                    <a:pt x="145" y="22"/>
                    <a:pt x="152" y="24"/>
                    <a:pt x="160" y="28"/>
                  </a:cubicBezTo>
                  <a:cubicBezTo>
                    <a:pt x="169" y="32"/>
                    <a:pt x="175" y="37"/>
                    <a:pt x="183" y="43"/>
                  </a:cubicBezTo>
                  <a:cubicBezTo>
                    <a:pt x="195" y="53"/>
                    <a:pt x="203" y="68"/>
                    <a:pt x="209" y="83"/>
                  </a:cubicBezTo>
                  <a:cubicBezTo>
                    <a:pt x="214" y="94"/>
                    <a:pt x="217" y="105"/>
                    <a:pt x="218" y="116"/>
                  </a:cubicBezTo>
                  <a:cubicBezTo>
                    <a:pt x="225" y="119"/>
                    <a:pt x="231" y="123"/>
                    <a:pt x="237" y="129"/>
                  </a:cubicBezTo>
                  <a:cubicBezTo>
                    <a:pt x="249" y="141"/>
                    <a:pt x="256" y="157"/>
                    <a:pt x="256" y="174"/>
                  </a:cubicBezTo>
                  <a:cubicBezTo>
                    <a:pt x="256" y="191"/>
                    <a:pt x="249" y="207"/>
                    <a:pt x="237" y="219"/>
                  </a:cubicBezTo>
                  <a:cubicBezTo>
                    <a:pt x="225" y="231"/>
                    <a:pt x="208" y="238"/>
                    <a:pt x="192" y="238"/>
                  </a:cubicBezTo>
                  <a:cubicBezTo>
                    <a:pt x="175" y="238"/>
                    <a:pt x="158" y="231"/>
                    <a:pt x="146" y="219"/>
                  </a:cubicBezTo>
                  <a:cubicBezTo>
                    <a:pt x="141" y="214"/>
                    <a:pt x="137" y="208"/>
                    <a:pt x="134" y="202"/>
                  </a:cubicBezTo>
                  <a:cubicBezTo>
                    <a:pt x="125" y="212"/>
                    <a:pt x="112" y="218"/>
                    <a:pt x="98" y="218"/>
                  </a:cubicBezTo>
                  <a:cubicBezTo>
                    <a:pt x="71" y="218"/>
                    <a:pt x="50" y="196"/>
                    <a:pt x="50" y="170"/>
                  </a:cubicBezTo>
                  <a:cubicBezTo>
                    <a:pt x="50" y="161"/>
                    <a:pt x="52" y="153"/>
                    <a:pt x="56" y="146"/>
                  </a:cubicBezTo>
                  <a:cubicBezTo>
                    <a:pt x="48" y="142"/>
                    <a:pt x="41" y="137"/>
                    <a:pt x="35" y="131"/>
                  </a:cubicBezTo>
                  <a:cubicBezTo>
                    <a:pt x="17" y="113"/>
                    <a:pt x="15" y="91"/>
                    <a:pt x="19" y="66"/>
                  </a:cubicBezTo>
                  <a:cubicBezTo>
                    <a:pt x="23" y="44"/>
                    <a:pt x="43" y="27"/>
                    <a:pt x="65" y="21"/>
                  </a:cubicBezTo>
                  <a:cubicBezTo>
                    <a:pt x="70" y="19"/>
                    <a:pt x="75" y="17"/>
                    <a:pt x="81" y="16"/>
                  </a:cubicBezTo>
                  <a:cubicBezTo>
                    <a:pt x="88" y="14"/>
                    <a:pt x="97" y="13"/>
                    <a:pt x="105" y="13"/>
                  </a:cubicBezTo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96" y="0"/>
                    <a:pt x="86" y="1"/>
                    <a:pt x="77" y="3"/>
                  </a:cubicBezTo>
                  <a:cubicBezTo>
                    <a:pt x="71" y="5"/>
                    <a:pt x="66" y="7"/>
                    <a:pt x="60" y="9"/>
                  </a:cubicBezTo>
                  <a:cubicBezTo>
                    <a:pt x="37" y="16"/>
                    <a:pt x="11" y="35"/>
                    <a:pt x="6" y="64"/>
                  </a:cubicBezTo>
                  <a:cubicBezTo>
                    <a:pt x="0" y="96"/>
                    <a:pt x="7" y="121"/>
                    <a:pt x="26" y="141"/>
                  </a:cubicBezTo>
                  <a:cubicBezTo>
                    <a:pt x="30" y="145"/>
                    <a:pt x="35" y="148"/>
                    <a:pt x="40" y="151"/>
                  </a:cubicBezTo>
                  <a:cubicBezTo>
                    <a:pt x="38" y="157"/>
                    <a:pt x="37" y="164"/>
                    <a:pt x="37" y="170"/>
                  </a:cubicBezTo>
                  <a:cubicBezTo>
                    <a:pt x="37" y="203"/>
                    <a:pt x="65" y="231"/>
                    <a:pt x="98" y="231"/>
                  </a:cubicBezTo>
                  <a:cubicBezTo>
                    <a:pt x="110" y="231"/>
                    <a:pt x="121" y="228"/>
                    <a:pt x="131" y="221"/>
                  </a:cubicBezTo>
                  <a:cubicBezTo>
                    <a:pt x="133" y="224"/>
                    <a:pt x="135" y="226"/>
                    <a:pt x="137" y="228"/>
                  </a:cubicBezTo>
                  <a:cubicBezTo>
                    <a:pt x="152" y="242"/>
                    <a:pt x="171" y="251"/>
                    <a:pt x="192" y="251"/>
                  </a:cubicBezTo>
                  <a:cubicBezTo>
                    <a:pt x="212" y="251"/>
                    <a:pt x="232" y="242"/>
                    <a:pt x="246" y="228"/>
                  </a:cubicBezTo>
                  <a:cubicBezTo>
                    <a:pt x="260" y="214"/>
                    <a:pt x="268" y="194"/>
                    <a:pt x="268" y="174"/>
                  </a:cubicBezTo>
                  <a:cubicBezTo>
                    <a:pt x="268" y="154"/>
                    <a:pt x="260" y="134"/>
                    <a:pt x="246" y="120"/>
                  </a:cubicBezTo>
                  <a:cubicBezTo>
                    <a:pt x="241" y="115"/>
                    <a:pt x="236" y="111"/>
                    <a:pt x="230" y="107"/>
                  </a:cubicBezTo>
                  <a:cubicBezTo>
                    <a:pt x="228" y="98"/>
                    <a:pt x="226" y="89"/>
                    <a:pt x="221" y="78"/>
                  </a:cubicBezTo>
                  <a:cubicBezTo>
                    <a:pt x="214" y="58"/>
                    <a:pt x="204" y="43"/>
                    <a:pt x="191" y="33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2" y="26"/>
                    <a:pt x="175" y="20"/>
                    <a:pt x="166" y="16"/>
                  </a:cubicBezTo>
                  <a:cubicBezTo>
                    <a:pt x="161" y="14"/>
                    <a:pt x="156" y="12"/>
                    <a:pt x="151" y="10"/>
                  </a:cubicBezTo>
                  <a:cubicBezTo>
                    <a:pt x="148" y="9"/>
                    <a:pt x="145" y="8"/>
                    <a:pt x="142" y="6"/>
                  </a:cubicBezTo>
                  <a:cubicBezTo>
                    <a:pt x="132" y="2"/>
                    <a:pt x="119" y="0"/>
                    <a:pt x="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2" name="任意多边形 9"/>
            <p:cNvSpPr/>
            <p:nvPr/>
          </p:nvSpPr>
          <p:spPr bwMode="auto">
            <a:xfrm>
              <a:off x="6255281" y="2572215"/>
              <a:ext cx="593684" cy="456123"/>
            </a:xfrm>
            <a:custGeom>
              <a:avLst/>
              <a:gdLst>
                <a:gd name="T0" fmla="*/ 132 w 192"/>
                <a:gd name="T1" fmla="*/ 148 h 148"/>
                <a:gd name="T2" fmla="*/ 90 w 192"/>
                <a:gd name="T3" fmla="*/ 131 h 148"/>
                <a:gd name="T4" fmla="*/ 80 w 192"/>
                <a:gd name="T5" fmla="*/ 116 h 148"/>
                <a:gd name="T6" fmla="*/ 76 w 192"/>
                <a:gd name="T7" fmla="*/ 117 h 148"/>
                <a:gd name="T8" fmla="*/ 60 w 192"/>
                <a:gd name="T9" fmla="*/ 120 h 148"/>
                <a:gd name="T10" fmla="*/ 44 w 192"/>
                <a:gd name="T11" fmla="*/ 118 h 148"/>
                <a:gd name="T12" fmla="*/ 18 w 192"/>
                <a:gd name="T13" fmla="*/ 102 h 148"/>
                <a:gd name="T14" fmla="*/ 3 w 192"/>
                <a:gd name="T15" fmla="*/ 76 h 148"/>
                <a:gd name="T16" fmla="*/ 2 w 192"/>
                <a:gd name="T17" fmla="*/ 76 h 148"/>
                <a:gd name="T18" fmla="*/ 2 w 192"/>
                <a:gd name="T19" fmla="*/ 75 h 148"/>
                <a:gd name="T20" fmla="*/ 2 w 192"/>
                <a:gd name="T21" fmla="*/ 44 h 148"/>
                <a:gd name="T22" fmla="*/ 18 w 192"/>
                <a:gd name="T23" fmla="*/ 17 h 148"/>
                <a:gd name="T24" fmla="*/ 60 w 192"/>
                <a:gd name="T25" fmla="*/ 0 h 148"/>
                <a:gd name="T26" fmla="*/ 76 w 192"/>
                <a:gd name="T27" fmla="*/ 2 h 148"/>
                <a:gd name="T28" fmla="*/ 114 w 192"/>
                <a:gd name="T29" fmla="*/ 32 h 148"/>
                <a:gd name="T30" fmla="*/ 132 w 192"/>
                <a:gd name="T31" fmla="*/ 29 h 148"/>
                <a:gd name="T32" fmla="*/ 174 w 192"/>
                <a:gd name="T33" fmla="*/ 47 h 148"/>
                <a:gd name="T34" fmla="*/ 192 w 192"/>
                <a:gd name="T35" fmla="*/ 89 h 148"/>
                <a:gd name="T36" fmla="*/ 174 w 192"/>
                <a:gd name="T37" fmla="*/ 131 h 148"/>
                <a:gd name="T38" fmla="*/ 132 w 192"/>
                <a:gd name="T3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148">
                  <a:moveTo>
                    <a:pt x="132" y="148"/>
                  </a:moveTo>
                  <a:cubicBezTo>
                    <a:pt x="116" y="148"/>
                    <a:pt x="101" y="142"/>
                    <a:pt x="90" y="131"/>
                  </a:cubicBezTo>
                  <a:cubicBezTo>
                    <a:pt x="86" y="126"/>
                    <a:pt x="82" y="122"/>
                    <a:pt x="80" y="116"/>
                  </a:cubicBezTo>
                  <a:cubicBezTo>
                    <a:pt x="78" y="117"/>
                    <a:pt x="77" y="117"/>
                    <a:pt x="76" y="117"/>
                  </a:cubicBezTo>
                  <a:cubicBezTo>
                    <a:pt x="71" y="119"/>
                    <a:pt x="65" y="120"/>
                    <a:pt x="60" y="120"/>
                  </a:cubicBezTo>
                  <a:cubicBezTo>
                    <a:pt x="55" y="120"/>
                    <a:pt x="50" y="119"/>
                    <a:pt x="44" y="118"/>
                  </a:cubicBezTo>
                  <a:cubicBezTo>
                    <a:pt x="34" y="115"/>
                    <a:pt x="25" y="109"/>
                    <a:pt x="18" y="102"/>
                  </a:cubicBezTo>
                  <a:cubicBezTo>
                    <a:pt x="11" y="95"/>
                    <a:pt x="5" y="8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0" y="65"/>
                    <a:pt x="0" y="54"/>
                    <a:pt x="2" y="44"/>
                  </a:cubicBezTo>
                  <a:cubicBezTo>
                    <a:pt x="5" y="34"/>
                    <a:pt x="10" y="25"/>
                    <a:pt x="18" y="17"/>
                  </a:cubicBezTo>
                  <a:cubicBezTo>
                    <a:pt x="29" y="6"/>
                    <a:pt x="45" y="0"/>
                    <a:pt x="60" y="0"/>
                  </a:cubicBezTo>
                  <a:cubicBezTo>
                    <a:pt x="66" y="0"/>
                    <a:pt x="71" y="0"/>
                    <a:pt x="76" y="2"/>
                  </a:cubicBezTo>
                  <a:cubicBezTo>
                    <a:pt x="92" y="6"/>
                    <a:pt x="106" y="17"/>
                    <a:pt x="114" y="32"/>
                  </a:cubicBezTo>
                  <a:cubicBezTo>
                    <a:pt x="120" y="30"/>
                    <a:pt x="126" y="29"/>
                    <a:pt x="132" y="29"/>
                  </a:cubicBezTo>
                  <a:cubicBezTo>
                    <a:pt x="148" y="29"/>
                    <a:pt x="163" y="36"/>
                    <a:pt x="174" y="47"/>
                  </a:cubicBezTo>
                  <a:cubicBezTo>
                    <a:pt x="185" y="58"/>
                    <a:pt x="192" y="73"/>
                    <a:pt x="192" y="89"/>
                  </a:cubicBezTo>
                  <a:cubicBezTo>
                    <a:pt x="192" y="104"/>
                    <a:pt x="185" y="120"/>
                    <a:pt x="174" y="131"/>
                  </a:cubicBezTo>
                  <a:cubicBezTo>
                    <a:pt x="163" y="142"/>
                    <a:pt x="148" y="148"/>
                    <a:pt x="132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3" name="任意多边形 10"/>
            <p:cNvSpPr/>
            <p:nvPr/>
          </p:nvSpPr>
          <p:spPr bwMode="auto">
            <a:xfrm>
              <a:off x="6233561" y="2550495"/>
              <a:ext cx="633504" cy="499563"/>
            </a:xfrm>
            <a:custGeom>
              <a:avLst/>
              <a:gdLst>
                <a:gd name="T0" fmla="*/ 67 w 205"/>
                <a:gd name="T1" fmla="*/ 13 h 162"/>
                <a:gd name="T2" fmla="*/ 81 w 205"/>
                <a:gd name="T3" fmla="*/ 15 h 162"/>
                <a:gd name="T4" fmla="*/ 117 w 205"/>
                <a:gd name="T5" fmla="*/ 47 h 162"/>
                <a:gd name="T6" fmla="*/ 139 w 205"/>
                <a:gd name="T7" fmla="*/ 43 h 162"/>
                <a:gd name="T8" fmla="*/ 177 w 205"/>
                <a:gd name="T9" fmla="*/ 58 h 162"/>
                <a:gd name="T10" fmla="*/ 192 w 205"/>
                <a:gd name="T11" fmla="*/ 96 h 162"/>
                <a:gd name="T12" fmla="*/ 177 w 205"/>
                <a:gd name="T13" fmla="*/ 133 h 162"/>
                <a:gd name="T14" fmla="*/ 139 w 205"/>
                <a:gd name="T15" fmla="*/ 149 h 162"/>
                <a:gd name="T16" fmla="*/ 102 w 205"/>
                <a:gd name="T17" fmla="*/ 133 h 162"/>
                <a:gd name="T18" fmla="*/ 90 w 205"/>
                <a:gd name="T19" fmla="*/ 115 h 162"/>
                <a:gd name="T20" fmla="*/ 81 w 205"/>
                <a:gd name="T21" fmla="*/ 118 h 162"/>
                <a:gd name="T22" fmla="*/ 67 w 205"/>
                <a:gd name="T23" fmla="*/ 120 h 162"/>
                <a:gd name="T24" fmla="*/ 53 w 205"/>
                <a:gd name="T25" fmla="*/ 118 h 162"/>
                <a:gd name="T26" fmla="*/ 29 w 205"/>
                <a:gd name="T27" fmla="*/ 105 h 162"/>
                <a:gd name="T28" fmla="*/ 16 w 205"/>
                <a:gd name="T29" fmla="*/ 81 h 162"/>
                <a:gd name="T30" fmla="*/ 16 w 205"/>
                <a:gd name="T31" fmla="*/ 81 h 162"/>
                <a:gd name="T32" fmla="*/ 16 w 205"/>
                <a:gd name="T33" fmla="*/ 52 h 162"/>
                <a:gd name="T34" fmla="*/ 29 w 205"/>
                <a:gd name="T35" fmla="*/ 29 h 162"/>
                <a:gd name="T36" fmla="*/ 67 w 205"/>
                <a:gd name="T37" fmla="*/ 13 h 162"/>
                <a:gd name="T38" fmla="*/ 67 w 205"/>
                <a:gd name="T39" fmla="*/ 0 h 162"/>
                <a:gd name="T40" fmla="*/ 67 w 205"/>
                <a:gd name="T41" fmla="*/ 0 h 162"/>
                <a:gd name="T42" fmla="*/ 20 w 205"/>
                <a:gd name="T43" fmla="*/ 20 h 162"/>
                <a:gd name="T44" fmla="*/ 3 w 205"/>
                <a:gd name="T45" fmla="*/ 49 h 162"/>
                <a:gd name="T46" fmla="*/ 3 w 205"/>
                <a:gd name="T47" fmla="*/ 84 h 162"/>
                <a:gd name="T48" fmla="*/ 3 w 205"/>
                <a:gd name="T49" fmla="*/ 85 h 162"/>
                <a:gd name="T50" fmla="*/ 3 w 205"/>
                <a:gd name="T51" fmla="*/ 85 h 162"/>
                <a:gd name="T52" fmla="*/ 20 w 205"/>
                <a:gd name="T53" fmla="*/ 114 h 162"/>
                <a:gd name="T54" fmla="*/ 50 w 205"/>
                <a:gd name="T55" fmla="*/ 131 h 162"/>
                <a:gd name="T56" fmla="*/ 67 w 205"/>
                <a:gd name="T57" fmla="*/ 133 h 162"/>
                <a:gd name="T58" fmla="*/ 83 w 205"/>
                <a:gd name="T59" fmla="*/ 131 h 162"/>
                <a:gd name="T60" fmla="*/ 92 w 205"/>
                <a:gd name="T61" fmla="*/ 142 h 162"/>
                <a:gd name="T62" fmla="*/ 139 w 205"/>
                <a:gd name="T63" fmla="*/ 162 h 162"/>
                <a:gd name="T64" fmla="*/ 186 w 205"/>
                <a:gd name="T65" fmla="*/ 142 h 162"/>
                <a:gd name="T66" fmla="*/ 205 w 205"/>
                <a:gd name="T67" fmla="*/ 96 h 162"/>
                <a:gd name="T68" fmla="*/ 186 w 205"/>
                <a:gd name="T69" fmla="*/ 49 h 162"/>
                <a:gd name="T70" fmla="*/ 139 w 205"/>
                <a:gd name="T71" fmla="*/ 30 h 162"/>
                <a:gd name="T72" fmla="*/ 124 w 205"/>
                <a:gd name="T73" fmla="*/ 32 h 162"/>
                <a:gd name="T74" fmla="*/ 85 w 205"/>
                <a:gd name="T75" fmla="*/ 3 h 162"/>
                <a:gd name="T76" fmla="*/ 67 w 205"/>
                <a:gd name="T7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5" h="162">
                  <a:moveTo>
                    <a:pt x="67" y="13"/>
                  </a:moveTo>
                  <a:cubicBezTo>
                    <a:pt x="72" y="13"/>
                    <a:pt x="77" y="14"/>
                    <a:pt x="81" y="15"/>
                  </a:cubicBezTo>
                  <a:cubicBezTo>
                    <a:pt x="98" y="19"/>
                    <a:pt x="111" y="32"/>
                    <a:pt x="117" y="47"/>
                  </a:cubicBezTo>
                  <a:cubicBezTo>
                    <a:pt x="124" y="44"/>
                    <a:pt x="131" y="43"/>
                    <a:pt x="139" y="43"/>
                  </a:cubicBezTo>
                  <a:cubicBezTo>
                    <a:pt x="153" y="43"/>
                    <a:pt x="167" y="48"/>
                    <a:pt x="177" y="58"/>
                  </a:cubicBezTo>
                  <a:cubicBezTo>
                    <a:pt x="186" y="68"/>
                    <a:pt x="192" y="82"/>
                    <a:pt x="192" y="96"/>
                  </a:cubicBezTo>
                  <a:cubicBezTo>
                    <a:pt x="192" y="110"/>
                    <a:pt x="186" y="123"/>
                    <a:pt x="177" y="133"/>
                  </a:cubicBezTo>
                  <a:cubicBezTo>
                    <a:pt x="167" y="143"/>
                    <a:pt x="153" y="149"/>
                    <a:pt x="139" y="149"/>
                  </a:cubicBezTo>
                  <a:cubicBezTo>
                    <a:pt x="125" y="149"/>
                    <a:pt x="112" y="143"/>
                    <a:pt x="102" y="133"/>
                  </a:cubicBezTo>
                  <a:cubicBezTo>
                    <a:pt x="96" y="128"/>
                    <a:pt x="92" y="122"/>
                    <a:pt x="90" y="115"/>
                  </a:cubicBezTo>
                  <a:cubicBezTo>
                    <a:pt x="87" y="116"/>
                    <a:pt x="84" y="117"/>
                    <a:pt x="81" y="118"/>
                  </a:cubicBezTo>
                  <a:cubicBezTo>
                    <a:pt x="77" y="120"/>
                    <a:pt x="72" y="120"/>
                    <a:pt x="67" y="120"/>
                  </a:cubicBezTo>
                  <a:cubicBezTo>
                    <a:pt x="62" y="120"/>
                    <a:pt x="58" y="120"/>
                    <a:pt x="53" y="118"/>
                  </a:cubicBezTo>
                  <a:cubicBezTo>
                    <a:pt x="44" y="116"/>
                    <a:pt x="36" y="111"/>
                    <a:pt x="29" y="105"/>
                  </a:cubicBezTo>
                  <a:cubicBezTo>
                    <a:pt x="23" y="98"/>
                    <a:pt x="18" y="90"/>
                    <a:pt x="16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3" y="71"/>
                    <a:pt x="13" y="62"/>
                    <a:pt x="16" y="52"/>
                  </a:cubicBezTo>
                  <a:cubicBezTo>
                    <a:pt x="18" y="43"/>
                    <a:pt x="23" y="35"/>
                    <a:pt x="29" y="29"/>
                  </a:cubicBezTo>
                  <a:cubicBezTo>
                    <a:pt x="40" y="19"/>
                    <a:pt x="53" y="13"/>
                    <a:pt x="67" y="13"/>
                  </a:cubicBezTo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50" y="0"/>
                    <a:pt x="33" y="7"/>
                    <a:pt x="20" y="20"/>
                  </a:cubicBezTo>
                  <a:cubicBezTo>
                    <a:pt x="12" y="28"/>
                    <a:pt x="6" y="38"/>
                    <a:pt x="3" y="49"/>
                  </a:cubicBezTo>
                  <a:cubicBezTo>
                    <a:pt x="0" y="61"/>
                    <a:pt x="0" y="72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7" y="96"/>
                    <a:pt x="12" y="106"/>
                    <a:pt x="20" y="114"/>
                  </a:cubicBezTo>
                  <a:cubicBezTo>
                    <a:pt x="29" y="122"/>
                    <a:pt x="38" y="128"/>
                    <a:pt x="50" y="131"/>
                  </a:cubicBezTo>
                  <a:cubicBezTo>
                    <a:pt x="55" y="132"/>
                    <a:pt x="61" y="133"/>
                    <a:pt x="67" y="133"/>
                  </a:cubicBezTo>
                  <a:cubicBezTo>
                    <a:pt x="73" y="133"/>
                    <a:pt x="78" y="132"/>
                    <a:pt x="83" y="131"/>
                  </a:cubicBezTo>
                  <a:cubicBezTo>
                    <a:pt x="86" y="135"/>
                    <a:pt x="89" y="139"/>
                    <a:pt x="92" y="142"/>
                  </a:cubicBezTo>
                  <a:cubicBezTo>
                    <a:pt x="105" y="155"/>
                    <a:pt x="122" y="162"/>
                    <a:pt x="139" y="162"/>
                  </a:cubicBezTo>
                  <a:cubicBezTo>
                    <a:pt x="156" y="162"/>
                    <a:pt x="173" y="155"/>
                    <a:pt x="186" y="142"/>
                  </a:cubicBezTo>
                  <a:cubicBezTo>
                    <a:pt x="198" y="130"/>
                    <a:pt x="205" y="113"/>
                    <a:pt x="205" y="96"/>
                  </a:cubicBezTo>
                  <a:cubicBezTo>
                    <a:pt x="205" y="78"/>
                    <a:pt x="198" y="61"/>
                    <a:pt x="186" y="49"/>
                  </a:cubicBezTo>
                  <a:cubicBezTo>
                    <a:pt x="173" y="37"/>
                    <a:pt x="156" y="30"/>
                    <a:pt x="139" y="30"/>
                  </a:cubicBezTo>
                  <a:cubicBezTo>
                    <a:pt x="134" y="30"/>
                    <a:pt x="129" y="30"/>
                    <a:pt x="124" y="32"/>
                  </a:cubicBezTo>
                  <a:cubicBezTo>
                    <a:pt x="115" y="18"/>
                    <a:pt x="101" y="7"/>
                    <a:pt x="85" y="3"/>
                  </a:cubicBezTo>
                  <a:cubicBezTo>
                    <a:pt x="79" y="1"/>
                    <a:pt x="73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4" name="任意多边形 11"/>
            <p:cNvSpPr/>
            <p:nvPr/>
          </p:nvSpPr>
          <p:spPr bwMode="auto">
            <a:xfrm>
              <a:off x="5840788" y="2470854"/>
              <a:ext cx="515854" cy="508614"/>
            </a:xfrm>
            <a:custGeom>
              <a:avLst/>
              <a:gdLst>
                <a:gd name="T0" fmla="*/ 85 w 167"/>
                <a:gd name="T1" fmla="*/ 165 h 165"/>
                <a:gd name="T2" fmla="*/ 64 w 167"/>
                <a:gd name="T3" fmla="*/ 162 h 165"/>
                <a:gd name="T4" fmla="*/ 63 w 167"/>
                <a:gd name="T5" fmla="*/ 162 h 165"/>
                <a:gd name="T6" fmla="*/ 56 w 167"/>
                <a:gd name="T7" fmla="*/ 159 h 165"/>
                <a:gd name="T8" fmla="*/ 24 w 167"/>
                <a:gd name="T9" fmla="*/ 139 h 165"/>
                <a:gd name="T10" fmla="*/ 0 w 167"/>
                <a:gd name="T11" fmla="*/ 81 h 165"/>
                <a:gd name="T12" fmla="*/ 24 w 167"/>
                <a:gd name="T13" fmla="*/ 23 h 165"/>
                <a:gd name="T14" fmla="*/ 24 w 167"/>
                <a:gd name="T15" fmla="*/ 23 h 165"/>
                <a:gd name="T16" fmla="*/ 40 w 167"/>
                <a:gd name="T17" fmla="*/ 11 h 165"/>
                <a:gd name="T18" fmla="*/ 41 w 167"/>
                <a:gd name="T19" fmla="*/ 11 h 165"/>
                <a:gd name="T20" fmla="*/ 82 w 167"/>
                <a:gd name="T21" fmla="*/ 0 h 165"/>
                <a:gd name="T22" fmla="*/ 82 w 167"/>
                <a:gd name="T23" fmla="*/ 0 h 165"/>
                <a:gd name="T24" fmla="*/ 82 w 167"/>
                <a:gd name="T25" fmla="*/ 0 h 165"/>
                <a:gd name="T26" fmla="*/ 125 w 167"/>
                <a:gd name="T27" fmla="*/ 11 h 165"/>
                <a:gd name="T28" fmla="*/ 156 w 167"/>
                <a:gd name="T29" fmla="*/ 43 h 165"/>
                <a:gd name="T30" fmla="*/ 163 w 167"/>
                <a:gd name="T31" fmla="*/ 61 h 165"/>
                <a:gd name="T32" fmla="*/ 164 w 167"/>
                <a:gd name="T33" fmla="*/ 62 h 165"/>
                <a:gd name="T34" fmla="*/ 164 w 167"/>
                <a:gd name="T35" fmla="*/ 105 h 165"/>
                <a:gd name="T36" fmla="*/ 126 w 167"/>
                <a:gd name="T37" fmla="*/ 153 h 165"/>
                <a:gd name="T38" fmla="*/ 85 w 167"/>
                <a:gd name="T3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165">
                  <a:moveTo>
                    <a:pt x="85" y="165"/>
                  </a:moveTo>
                  <a:cubicBezTo>
                    <a:pt x="78" y="165"/>
                    <a:pt x="71" y="164"/>
                    <a:pt x="64" y="162"/>
                  </a:cubicBezTo>
                  <a:cubicBezTo>
                    <a:pt x="63" y="162"/>
                    <a:pt x="63" y="162"/>
                    <a:pt x="63" y="162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44" y="155"/>
                    <a:pt x="33" y="148"/>
                    <a:pt x="24" y="139"/>
                  </a:cubicBezTo>
                  <a:cubicBezTo>
                    <a:pt x="9" y="124"/>
                    <a:pt x="0" y="103"/>
                    <a:pt x="0" y="81"/>
                  </a:cubicBezTo>
                  <a:cubicBezTo>
                    <a:pt x="0" y="60"/>
                    <a:pt x="9" y="39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53" y="3"/>
                    <a:pt x="67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00" y="1"/>
                    <a:pt x="109" y="2"/>
                    <a:pt x="125" y="11"/>
                  </a:cubicBezTo>
                  <a:cubicBezTo>
                    <a:pt x="135" y="17"/>
                    <a:pt x="149" y="30"/>
                    <a:pt x="156" y="43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7" y="76"/>
                    <a:pt x="167" y="91"/>
                    <a:pt x="164" y="105"/>
                  </a:cubicBezTo>
                  <a:cubicBezTo>
                    <a:pt x="158" y="125"/>
                    <a:pt x="144" y="143"/>
                    <a:pt x="126" y="153"/>
                  </a:cubicBezTo>
                  <a:cubicBezTo>
                    <a:pt x="114" y="161"/>
                    <a:pt x="100" y="165"/>
                    <a:pt x="85" y="1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5" name="任意多边形 12"/>
            <p:cNvSpPr/>
            <p:nvPr/>
          </p:nvSpPr>
          <p:spPr bwMode="auto">
            <a:xfrm>
              <a:off x="5822687" y="2449135"/>
              <a:ext cx="555674" cy="548435"/>
            </a:xfrm>
            <a:custGeom>
              <a:avLst/>
              <a:gdLst>
                <a:gd name="T0" fmla="*/ 88 w 180"/>
                <a:gd name="T1" fmla="*/ 13 h 178"/>
                <a:gd name="T2" fmla="*/ 127 w 180"/>
                <a:gd name="T3" fmla="*/ 24 h 178"/>
                <a:gd name="T4" fmla="*/ 156 w 180"/>
                <a:gd name="T5" fmla="*/ 53 h 178"/>
                <a:gd name="T6" fmla="*/ 163 w 180"/>
                <a:gd name="T7" fmla="*/ 70 h 178"/>
                <a:gd name="T8" fmla="*/ 163 w 180"/>
                <a:gd name="T9" fmla="*/ 110 h 178"/>
                <a:gd name="T10" fmla="*/ 129 w 180"/>
                <a:gd name="T11" fmla="*/ 155 h 178"/>
                <a:gd name="T12" fmla="*/ 91 w 180"/>
                <a:gd name="T13" fmla="*/ 165 h 178"/>
                <a:gd name="T14" fmla="*/ 71 w 180"/>
                <a:gd name="T15" fmla="*/ 162 h 178"/>
                <a:gd name="T16" fmla="*/ 65 w 180"/>
                <a:gd name="T17" fmla="*/ 160 h 178"/>
                <a:gd name="T18" fmla="*/ 35 w 180"/>
                <a:gd name="T19" fmla="*/ 141 h 178"/>
                <a:gd name="T20" fmla="*/ 13 w 180"/>
                <a:gd name="T21" fmla="*/ 88 h 178"/>
                <a:gd name="T22" fmla="*/ 35 w 180"/>
                <a:gd name="T23" fmla="*/ 35 h 178"/>
                <a:gd name="T24" fmla="*/ 50 w 180"/>
                <a:gd name="T25" fmla="*/ 23 h 178"/>
                <a:gd name="T26" fmla="*/ 88 w 180"/>
                <a:gd name="T27" fmla="*/ 13 h 178"/>
                <a:gd name="T28" fmla="*/ 88 w 180"/>
                <a:gd name="T29" fmla="*/ 0 h 178"/>
                <a:gd name="T30" fmla="*/ 88 w 180"/>
                <a:gd name="T31" fmla="*/ 0 h 178"/>
                <a:gd name="T32" fmla="*/ 43 w 180"/>
                <a:gd name="T33" fmla="*/ 12 h 178"/>
                <a:gd name="T34" fmla="*/ 43 w 180"/>
                <a:gd name="T35" fmla="*/ 13 h 178"/>
                <a:gd name="T36" fmla="*/ 42 w 180"/>
                <a:gd name="T37" fmla="*/ 13 h 178"/>
                <a:gd name="T38" fmla="*/ 27 w 180"/>
                <a:gd name="T39" fmla="*/ 25 h 178"/>
                <a:gd name="T40" fmla="*/ 26 w 180"/>
                <a:gd name="T41" fmla="*/ 25 h 178"/>
                <a:gd name="T42" fmla="*/ 26 w 180"/>
                <a:gd name="T43" fmla="*/ 26 h 178"/>
                <a:gd name="T44" fmla="*/ 0 w 180"/>
                <a:gd name="T45" fmla="*/ 88 h 178"/>
                <a:gd name="T46" fmla="*/ 26 w 180"/>
                <a:gd name="T47" fmla="*/ 150 h 178"/>
                <a:gd name="T48" fmla="*/ 60 w 180"/>
                <a:gd name="T49" fmla="*/ 172 h 178"/>
                <a:gd name="T50" fmla="*/ 66 w 180"/>
                <a:gd name="T51" fmla="*/ 174 h 178"/>
                <a:gd name="T52" fmla="*/ 66 w 180"/>
                <a:gd name="T53" fmla="*/ 174 h 178"/>
                <a:gd name="T54" fmla="*/ 67 w 180"/>
                <a:gd name="T55" fmla="*/ 175 h 178"/>
                <a:gd name="T56" fmla="*/ 68 w 180"/>
                <a:gd name="T57" fmla="*/ 175 h 178"/>
                <a:gd name="T58" fmla="*/ 91 w 180"/>
                <a:gd name="T59" fmla="*/ 178 h 178"/>
                <a:gd name="T60" fmla="*/ 136 w 180"/>
                <a:gd name="T61" fmla="*/ 166 h 178"/>
                <a:gd name="T62" fmla="*/ 176 w 180"/>
                <a:gd name="T63" fmla="*/ 114 h 178"/>
                <a:gd name="T64" fmla="*/ 176 w 180"/>
                <a:gd name="T65" fmla="*/ 67 h 178"/>
                <a:gd name="T66" fmla="*/ 176 w 180"/>
                <a:gd name="T67" fmla="*/ 66 h 178"/>
                <a:gd name="T68" fmla="*/ 175 w 180"/>
                <a:gd name="T69" fmla="*/ 65 h 178"/>
                <a:gd name="T70" fmla="*/ 168 w 180"/>
                <a:gd name="T71" fmla="*/ 48 h 178"/>
                <a:gd name="T72" fmla="*/ 168 w 180"/>
                <a:gd name="T73" fmla="*/ 47 h 178"/>
                <a:gd name="T74" fmla="*/ 167 w 180"/>
                <a:gd name="T75" fmla="*/ 47 h 178"/>
                <a:gd name="T76" fmla="*/ 134 w 180"/>
                <a:gd name="T77" fmla="*/ 13 h 178"/>
                <a:gd name="T78" fmla="*/ 89 w 180"/>
                <a:gd name="T79" fmla="*/ 0 h 178"/>
                <a:gd name="T80" fmla="*/ 88 w 180"/>
                <a:gd name="T8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" h="178">
                  <a:moveTo>
                    <a:pt x="88" y="13"/>
                  </a:moveTo>
                  <a:cubicBezTo>
                    <a:pt x="104" y="14"/>
                    <a:pt x="113" y="15"/>
                    <a:pt x="127" y="24"/>
                  </a:cubicBezTo>
                  <a:cubicBezTo>
                    <a:pt x="138" y="30"/>
                    <a:pt x="150" y="42"/>
                    <a:pt x="156" y="53"/>
                  </a:cubicBezTo>
                  <a:cubicBezTo>
                    <a:pt x="158" y="59"/>
                    <a:pt x="161" y="64"/>
                    <a:pt x="163" y="70"/>
                  </a:cubicBezTo>
                  <a:cubicBezTo>
                    <a:pt x="167" y="84"/>
                    <a:pt x="167" y="97"/>
                    <a:pt x="163" y="110"/>
                  </a:cubicBezTo>
                  <a:cubicBezTo>
                    <a:pt x="158" y="129"/>
                    <a:pt x="146" y="145"/>
                    <a:pt x="129" y="155"/>
                  </a:cubicBezTo>
                  <a:cubicBezTo>
                    <a:pt x="117" y="162"/>
                    <a:pt x="104" y="165"/>
                    <a:pt x="91" y="165"/>
                  </a:cubicBezTo>
                  <a:cubicBezTo>
                    <a:pt x="84" y="165"/>
                    <a:pt x="78" y="164"/>
                    <a:pt x="71" y="162"/>
                  </a:cubicBezTo>
                  <a:cubicBezTo>
                    <a:pt x="69" y="162"/>
                    <a:pt x="67" y="161"/>
                    <a:pt x="65" y="160"/>
                  </a:cubicBezTo>
                  <a:cubicBezTo>
                    <a:pt x="53" y="156"/>
                    <a:pt x="43" y="150"/>
                    <a:pt x="35" y="141"/>
                  </a:cubicBezTo>
                  <a:cubicBezTo>
                    <a:pt x="21" y="127"/>
                    <a:pt x="13" y="108"/>
                    <a:pt x="13" y="88"/>
                  </a:cubicBezTo>
                  <a:cubicBezTo>
                    <a:pt x="13" y="68"/>
                    <a:pt x="21" y="49"/>
                    <a:pt x="35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62" y="16"/>
                    <a:pt x="74" y="13"/>
                    <a:pt x="88" y="13"/>
                  </a:cubicBezTo>
                  <a:moveTo>
                    <a:pt x="8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2" y="0"/>
                    <a:pt x="57" y="4"/>
                    <a:pt x="43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9" y="42"/>
                    <a:pt x="0" y="65"/>
                    <a:pt x="0" y="88"/>
                  </a:cubicBezTo>
                  <a:cubicBezTo>
                    <a:pt x="0" y="111"/>
                    <a:pt x="9" y="134"/>
                    <a:pt x="26" y="150"/>
                  </a:cubicBezTo>
                  <a:cubicBezTo>
                    <a:pt x="35" y="160"/>
                    <a:pt x="47" y="167"/>
                    <a:pt x="60" y="172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7" y="175"/>
                    <a:pt x="67" y="175"/>
                    <a:pt x="67" y="175"/>
                  </a:cubicBezTo>
                  <a:cubicBezTo>
                    <a:pt x="68" y="175"/>
                    <a:pt x="68" y="175"/>
                    <a:pt x="68" y="175"/>
                  </a:cubicBezTo>
                  <a:cubicBezTo>
                    <a:pt x="75" y="177"/>
                    <a:pt x="83" y="178"/>
                    <a:pt x="91" y="178"/>
                  </a:cubicBezTo>
                  <a:cubicBezTo>
                    <a:pt x="107" y="178"/>
                    <a:pt x="122" y="174"/>
                    <a:pt x="136" y="166"/>
                  </a:cubicBezTo>
                  <a:cubicBezTo>
                    <a:pt x="155" y="155"/>
                    <a:pt x="170" y="135"/>
                    <a:pt x="176" y="114"/>
                  </a:cubicBezTo>
                  <a:cubicBezTo>
                    <a:pt x="180" y="98"/>
                    <a:pt x="180" y="82"/>
                    <a:pt x="176" y="67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3" y="59"/>
                    <a:pt x="170" y="53"/>
                    <a:pt x="168" y="48"/>
                  </a:cubicBezTo>
                  <a:cubicBezTo>
                    <a:pt x="168" y="47"/>
                    <a:pt x="168" y="47"/>
                    <a:pt x="168" y="47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0" y="33"/>
                    <a:pt x="145" y="19"/>
                    <a:pt x="134" y="13"/>
                  </a:cubicBezTo>
                  <a:cubicBezTo>
                    <a:pt x="117" y="3"/>
                    <a:pt x="107" y="2"/>
                    <a:pt x="89" y="0"/>
                  </a:cubicBezTo>
                  <a:cubicBezTo>
                    <a:pt x="88" y="0"/>
                    <a:pt x="88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6" name="任意多边形 13"/>
            <p:cNvSpPr/>
            <p:nvPr/>
          </p:nvSpPr>
          <p:spPr bwMode="auto">
            <a:xfrm>
              <a:off x="5455256" y="3059108"/>
              <a:ext cx="642554" cy="457934"/>
            </a:xfrm>
            <a:custGeom>
              <a:avLst/>
              <a:gdLst>
                <a:gd name="T0" fmla="*/ 56 w 208"/>
                <a:gd name="T1" fmla="*/ 148 h 148"/>
                <a:gd name="T2" fmla="*/ 16 w 208"/>
                <a:gd name="T3" fmla="*/ 130 h 148"/>
                <a:gd name="T4" fmla="*/ 0 w 208"/>
                <a:gd name="T5" fmla="*/ 89 h 148"/>
                <a:gd name="T6" fmla="*/ 18 w 208"/>
                <a:gd name="T7" fmla="*/ 49 h 148"/>
                <a:gd name="T8" fmla="*/ 57 w 208"/>
                <a:gd name="T9" fmla="*/ 34 h 148"/>
                <a:gd name="T10" fmla="*/ 59 w 208"/>
                <a:gd name="T11" fmla="*/ 34 h 148"/>
                <a:gd name="T12" fmla="*/ 78 w 208"/>
                <a:gd name="T13" fmla="*/ 38 h 148"/>
                <a:gd name="T14" fmla="*/ 139 w 208"/>
                <a:gd name="T15" fmla="*/ 0 h 148"/>
                <a:gd name="T16" fmla="*/ 141 w 208"/>
                <a:gd name="T17" fmla="*/ 0 h 148"/>
                <a:gd name="T18" fmla="*/ 189 w 208"/>
                <a:gd name="T19" fmla="*/ 21 h 148"/>
                <a:gd name="T20" fmla="*/ 207 w 208"/>
                <a:gd name="T21" fmla="*/ 70 h 148"/>
                <a:gd name="T22" fmla="*/ 139 w 208"/>
                <a:gd name="T23" fmla="*/ 136 h 148"/>
                <a:gd name="T24" fmla="*/ 137 w 208"/>
                <a:gd name="T25" fmla="*/ 136 h 148"/>
                <a:gd name="T26" fmla="*/ 103 w 208"/>
                <a:gd name="T27" fmla="*/ 126 h 148"/>
                <a:gd name="T28" fmla="*/ 97 w 208"/>
                <a:gd name="T29" fmla="*/ 133 h 148"/>
                <a:gd name="T30" fmla="*/ 57 w 208"/>
                <a:gd name="T31" fmla="*/ 148 h 148"/>
                <a:gd name="T32" fmla="*/ 56 w 208"/>
                <a:gd name="T3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148">
                  <a:moveTo>
                    <a:pt x="56" y="148"/>
                  </a:moveTo>
                  <a:cubicBezTo>
                    <a:pt x="41" y="148"/>
                    <a:pt x="26" y="141"/>
                    <a:pt x="16" y="130"/>
                  </a:cubicBezTo>
                  <a:cubicBezTo>
                    <a:pt x="5" y="119"/>
                    <a:pt x="0" y="105"/>
                    <a:pt x="0" y="89"/>
                  </a:cubicBezTo>
                  <a:cubicBezTo>
                    <a:pt x="1" y="74"/>
                    <a:pt x="7" y="60"/>
                    <a:pt x="18" y="49"/>
                  </a:cubicBezTo>
                  <a:cubicBezTo>
                    <a:pt x="29" y="40"/>
                    <a:pt x="43" y="34"/>
                    <a:pt x="57" y="34"/>
                  </a:cubicBezTo>
                  <a:cubicBezTo>
                    <a:pt x="58" y="34"/>
                    <a:pt x="59" y="34"/>
                    <a:pt x="59" y="34"/>
                  </a:cubicBezTo>
                  <a:cubicBezTo>
                    <a:pt x="66" y="34"/>
                    <a:pt x="72" y="35"/>
                    <a:pt x="78" y="38"/>
                  </a:cubicBezTo>
                  <a:cubicBezTo>
                    <a:pt x="90" y="15"/>
                    <a:pt x="113" y="0"/>
                    <a:pt x="139" y="0"/>
                  </a:cubicBezTo>
                  <a:cubicBezTo>
                    <a:pt x="140" y="0"/>
                    <a:pt x="141" y="0"/>
                    <a:pt x="141" y="0"/>
                  </a:cubicBezTo>
                  <a:cubicBezTo>
                    <a:pt x="159" y="0"/>
                    <a:pt x="176" y="8"/>
                    <a:pt x="189" y="21"/>
                  </a:cubicBezTo>
                  <a:cubicBezTo>
                    <a:pt x="201" y="35"/>
                    <a:pt x="208" y="52"/>
                    <a:pt x="207" y="70"/>
                  </a:cubicBezTo>
                  <a:cubicBezTo>
                    <a:pt x="206" y="106"/>
                    <a:pt x="176" y="136"/>
                    <a:pt x="139" y="136"/>
                  </a:cubicBezTo>
                  <a:cubicBezTo>
                    <a:pt x="138" y="136"/>
                    <a:pt x="138" y="136"/>
                    <a:pt x="137" y="136"/>
                  </a:cubicBezTo>
                  <a:cubicBezTo>
                    <a:pt x="125" y="136"/>
                    <a:pt x="113" y="132"/>
                    <a:pt x="103" y="126"/>
                  </a:cubicBezTo>
                  <a:cubicBezTo>
                    <a:pt x="101" y="128"/>
                    <a:pt x="99" y="131"/>
                    <a:pt x="97" y="133"/>
                  </a:cubicBezTo>
                  <a:cubicBezTo>
                    <a:pt x="86" y="143"/>
                    <a:pt x="72" y="148"/>
                    <a:pt x="57" y="148"/>
                  </a:cubicBezTo>
                  <a:cubicBezTo>
                    <a:pt x="57" y="148"/>
                    <a:pt x="56" y="148"/>
                    <a:pt x="56" y="1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7" name="任意多边形 14"/>
            <p:cNvSpPr/>
            <p:nvPr/>
          </p:nvSpPr>
          <p:spPr bwMode="auto">
            <a:xfrm>
              <a:off x="5433536" y="3039199"/>
              <a:ext cx="685995" cy="499563"/>
            </a:xfrm>
            <a:custGeom>
              <a:avLst/>
              <a:gdLst>
                <a:gd name="T0" fmla="*/ 146 w 222"/>
                <a:gd name="T1" fmla="*/ 13 h 162"/>
                <a:gd name="T2" fmla="*/ 148 w 222"/>
                <a:gd name="T3" fmla="*/ 13 h 162"/>
                <a:gd name="T4" fmla="*/ 208 w 222"/>
                <a:gd name="T5" fmla="*/ 77 h 162"/>
                <a:gd name="T6" fmla="*/ 146 w 222"/>
                <a:gd name="T7" fmla="*/ 137 h 162"/>
                <a:gd name="T8" fmla="*/ 144 w 222"/>
                <a:gd name="T9" fmla="*/ 137 h 162"/>
                <a:gd name="T10" fmla="*/ 108 w 222"/>
                <a:gd name="T11" fmla="*/ 124 h 162"/>
                <a:gd name="T12" fmla="*/ 99 w 222"/>
                <a:gd name="T13" fmla="*/ 135 h 162"/>
                <a:gd name="T14" fmla="*/ 64 w 222"/>
                <a:gd name="T15" fmla="*/ 149 h 162"/>
                <a:gd name="T16" fmla="*/ 63 w 222"/>
                <a:gd name="T17" fmla="*/ 149 h 162"/>
                <a:gd name="T18" fmla="*/ 27 w 222"/>
                <a:gd name="T19" fmla="*/ 133 h 162"/>
                <a:gd name="T20" fmla="*/ 14 w 222"/>
                <a:gd name="T21" fmla="*/ 97 h 162"/>
                <a:gd name="T22" fmla="*/ 30 w 222"/>
                <a:gd name="T23" fmla="*/ 61 h 162"/>
                <a:gd name="T24" fmla="*/ 64 w 222"/>
                <a:gd name="T25" fmla="*/ 47 h 162"/>
                <a:gd name="T26" fmla="*/ 66 w 222"/>
                <a:gd name="T27" fmla="*/ 47 h 162"/>
                <a:gd name="T28" fmla="*/ 88 w 222"/>
                <a:gd name="T29" fmla="*/ 53 h 162"/>
                <a:gd name="T30" fmla="*/ 146 w 222"/>
                <a:gd name="T31" fmla="*/ 13 h 162"/>
                <a:gd name="T32" fmla="*/ 146 w 222"/>
                <a:gd name="T33" fmla="*/ 0 h 162"/>
                <a:gd name="T34" fmla="*/ 146 w 222"/>
                <a:gd name="T35" fmla="*/ 0 h 162"/>
                <a:gd name="T36" fmla="*/ 82 w 222"/>
                <a:gd name="T37" fmla="*/ 37 h 162"/>
                <a:gd name="T38" fmla="*/ 66 w 222"/>
                <a:gd name="T39" fmla="*/ 34 h 162"/>
                <a:gd name="T40" fmla="*/ 64 w 222"/>
                <a:gd name="T41" fmla="*/ 34 h 162"/>
                <a:gd name="T42" fmla="*/ 21 w 222"/>
                <a:gd name="T43" fmla="*/ 52 h 162"/>
                <a:gd name="T44" fmla="*/ 1 w 222"/>
                <a:gd name="T45" fmla="*/ 96 h 162"/>
                <a:gd name="T46" fmla="*/ 18 w 222"/>
                <a:gd name="T47" fmla="*/ 142 h 162"/>
                <a:gd name="T48" fmla="*/ 62 w 222"/>
                <a:gd name="T49" fmla="*/ 162 h 162"/>
                <a:gd name="T50" fmla="*/ 64 w 222"/>
                <a:gd name="T51" fmla="*/ 162 h 162"/>
                <a:gd name="T52" fmla="*/ 108 w 222"/>
                <a:gd name="T53" fmla="*/ 145 h 162"/>
                <a:gd name="T54" fmla="*/ 112 w 222"/>
                <a:gd name="T55" fmla="*/ 141 h 162"/>
                <a:gd name="T56" fmla="*/ 144 w 222"/>
                <a:gd name="T57" fmla="*/ 150 h 162"/>
                <a:gd name="T58" fmla="*/ 146 w 222"/>
                <a:gd name="T59" fmla="*/ 150 h 162"/>
                <a:gd name="T60" fmla="*/ 221 w 222"/>
                <a:gd name="T61" fmla="*/ 77 h 162"/>
                <a:gd name="T62" fmla="*/ 148 w 222"/>
                <a:gd name="T63" fmla="*/ 0 h 162"/>
                <a:gd name="T64" fmla="*/ 146 w 222"/>
                <a:gd name="T6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162">
                  <a:moveTo>
                    <a:pt x="146" y="13"/>
                  </a:moveTo>
                  <a:cubicBezTo>
                    <a:pt x="147" y="13"/>
                    <a:pt x="147" y="13"/>
                    <a:pt x="148" y="13"/>
                  </a:cubicBezTo>
                  <a:cubicBezTo>
                    <a:pt x="182" y="14"/>
                    <a:pt x="209" y="43"/>
                    <a:pt x="208" y="77"/>
                  </a:cubicBezTo>
                  <a:cubicBezTo>
                    <a:pt x="207" y="110"/>
                    <a:pt x="179" y="137"/>
                    <a:pt x="146" y="137"/>
                  </a:cubicBezTo>
                  <a:cubicBezTo>
                    <a:pt x="146" y="137"/>
                    <a:pt x="145" y="137"/>
                    <a:pt x="144" y="137"/>
                  </a:cubicBezTo>
                  <a:cubicBezTo>
                    <a:pt x="131" y="136"/>
                    <a:pt x="118" y="131"/>
                    <a:pt x="108" y="124"/>
                  </a:cubicBezTo>
                  <a:cubicBezTo>
                    <a:pt x="106" y="128"/>
                    <a:pt x="103" y="132"/>
                    <a:pt x="99" y="135"/>
                  </a:cubicBezTo>
                  <a:cubicBezTo>
                    <a:pt x="90" y="144"/>
                    <a:pt x="77" y="149"/>
                    <a:pt x="64" y="149"/>
                  </a:cubicBezTo>
                  <a:cubicBezTo>
                    <a:pt x="64" y="149"/>
                    <a:pt x="63" y="149"/>
                    <a:pt x="63" y="149"/>
                  </a:cubicBezTo>
                  <a:cubicBezTo>
                    <a:pt x="49" y="149"/>
                    <a:pt x="37" y="143"/>
                    <a:pt x="27" y="133"/>
                  </a:cubicBezTo>
                  <a:cubicBezTo>
                    <a:pt x="18" y="123"/>
                    <a:pt x="13" y="110"/>
                    <a:pt x="14" y="97"/>
                  </a:cubicBezTo>
                  <a:cubicBezTo>
                    <a:pt x="14" y="83"/>
                    <a:pt x="20" y="70"/>
                    <a:pt x="30" y="61"/>
                  </a:cubicBezTo>
                  <a:cubicBezTo>
                    <a:pt x="39" y="52"/>
                    <a:pt x="52" y="47"/>
                    <a:pt x="64" y="47"/>
                  </a:cubicBezTo>
                  <a:cubicBezTo>
                    <a:pt x="65" y="47"/>
                    <a:pt x="65" y="47"/>
                    <a:pt x="66" y="47"/>
                  </a:cubicBezTo>
                  <a:cubicBezTo>
                    <a:pt x="74" y="48"/>
                    <a:pt x="81" y="50"/>
                    <a:pt x="88" y="53"/>
                  </a:cubicBezTo>
                  <a:cubicBezTo>
                    <a:pt x="97" y="30"/>
                    <a:pt x="120" y="13"/>
                    <a:pt x="146" y="13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20" y="0"/>
                    <a:pt x="95" y="15"/>
                    <a:pt x="82" y="37"/>
                  </a:cubicBezTo>
                  <a:cubicBezTo>
                    <a:pt x="77" y="35"/>
                    <a:pt x="72" y="35"/>
                    <a:pt x="66" y="34"/>
                  </a:cubicBezTo>
                  <a:cubicBezTo>
                    <a:pt x="66" y="34"/>
                    <a:pt x="65" y="34"/>
                    <a:pt x="64" y="34"/>
                  </a:cubicBezTo>
                  <a:cubicBezTo>
                    <a:pt x="48" y="34"/>
                    <a:pt x="33" y="41"/>
                    <a:pt x="21" y="52"/>
                  </a:cubicBezTo>
                  <a:cubicBezTo>
                    <a:pt x="8" y="63"/>
                    <a:pt x="1" y="79"/>
                    <a:pt x="1" y="96"/>
                  </a:cubicBezTo>
                  <a:cubicBezTo>
                    <a:pt x="0" y="113"/>
                    <a:pt x="6" y="130"/>
                    <a:pt x="18" y="142"/>
                  </a:cubicBezTo>
                  <a:cubicBezTo>
                    <a:pt x="29" y="154"/>
                    <a:pt x="46" y="161"/>
                    <a:pt x="62" y="162"/>
                  </a:cubicBezTo>
                  <a:cubicBezTo>
                    <a:pt x="63" y="162"/>
                    <a:pt x="64" y="162"/>
                    <a:pt x="64" y="162"/>
                  </a:cubicBezTo>
                  <a:cubicBezTo>
                    <a:pt x="81" y="162"/>
                    <a:pt x="96" y="156"/>
                    <a:pt x="108" y="145"/>
                  </a:cubicBezTo>
                  <a:cubicBezTo>
                    <a:pt x="109" y="143"/>
                    <a:pt x="111" y="142"/>
                    <a:pt x="112" y="141"/>
                  </a:cubicBezTo>
                  <a:cubicBezTo>
                    <a:pt x="122" y="146"/>
                    <a:pt x="133" y="149"/>
                    <a:pt x="144" y="150"/>
                  </a:cubicBezTo>
                  <a:cubicBezTo>
                    <a:pt x="145" y="150"/>
                    <a:pt x="145" y="150"/>
                    <a:pt x="146" y="150"/>
                  </a:cubicBezTo>
                  <a:cubicBezTo>
                    <a:pt x="186" y="150"/>
                    <a:pt x="220" y="117"/>
                    <a:pt x="221" y="77"/>
                  </a:cubicBezTo>
                  <a:cubicBezTo>
                    <a:pt x="222" y="37"/>
                    <a:pt x="189" y="1"/>
                    <a:pt x="148" y="0"/>
                  </a:cubicBezTo>
                  <a:cubicBezTo>
                    <a:pt x="148" y="0"/>
                    <a:pt x="147" y="0"/>
                    <a:pt x="1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8" name="任意多边形 15"/>
            <p:cNvSpPr/>
            <p:nvPr/>
          </p:nvSpPr>
          <p:spPr bwMode="auto">
            <a:xfrm>
              <a:off x="6461622" y="2912498"/>
              <a:ext cx="517663" cy="508614"/>
            </a:xfrm>
            <a:custGeom>
              <a:avLst/>
              <a:gdLst>
                <a:gd name="T0" fmla="*/ 85 w 167"/>
                <a:gd name="T1" fmla="*/ 165 h 165"/>
                <a:gd name="T2" fmla="*/ 63 w 167"/>
                <a:gd name="T3" fmla="*/ 162 h 165"/>
                <a:gd name="T4" fmla="*/ 63 w 167"/>
                <a:gd name="T5" fmla="*/ 162 h 165"/>
                <a:gd name="T6" fmla="*/ 56 w 167"/>
                <a:gd name="T7" fmla="*/ 159 h 165"/>
                <a:gd name="T8" fmla="*/ 24 w 167"/>
                <a:gd name="T9" fmla="*/ 140 h 165"/>
                <a:gd name="T10" fmla="*/ 0 w 167"/>
                <a:gd name="T11" fmla="*/ 82 h 165"/>
                <a:gd name="T12" fmla="*/ 24 w 167"/>
                <a:gd name="T13" fmla="*/ 24 h 165"/>
                <a:gd name="T14" fmla="*/ 24 w 167"/>
                <a:gd name="T15" fmla="*/ 24 h 165"/>
                <a:gd name="T16" fmla="*/ 40 w 167"/>
                <a:gd name="T17" fmla="*/ 12 h 165"/>
                <a:gd name="T18" fmla="*/ 40 w 167"/>
                <a:gd name="T19" fmla="*/ 11 h 165"/>
                <a:gd name="T20" fmla="*/ 82 w 167"/>
                <a:gd name="T21" fmla="*/ 0 h 165"/>
                <a:gd name="T22" fmla="*/ 82 w 167"/>
                <a:gd name="T23" fmla="*/ 0 h 165"/>
                <a:gd name="T24" fmla="*/ 82 w 167"/>
                <a:gd name="T25" fmla="*/ 0 h 165"/>
                <a:gd name="T26" fmla="*/ 124 w 167"/>
                <a:gd name="T27" fmla="*/ 12 h 165"/>
                <a:gd name="T28" fmla="*/ 155 w 167"/>
                <a:gd name="T29" fmla="*/ 43 h 165"/>
                <a:gd name="T30" fmla="*/ 163 w 167"/>
                <a:gd name="T31" fmla="*/ 62 h 165"/>
                <a:gd name="T32" fmla="*/ 163 w 167"/>
                <a:gd name="T33" fmla="*/ 62 h 165"/>
                <a:gd name="T34" fmla="*/ 163 w 167"/>
                <a:gd name="T35" fmla="*/ 105 h 165"/>
                <a:gd name="T36" fmla="*/ 126 w 167"/>
                <a:gd name="T37" fmla="*/ 154 h 165"/>
                <a:gd name="T38" fmla="*/ 85 w 167"/>
                <a:gd name="T3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165">
                  <a:moveTo>
                    <a:pt x="85" y="165"/>
                  </a:moveTo>
                  <a:cubicBezTo>
                    <a:pt x="78" y="165"/>
                    <a:pt x="70" y="164"/>
                    <a:pt x="63" y="162"/>
                  </a:cubicBezTo>
                  <a:cubicBezTo>
                    <a:pt x="63" y="162"/>
                    <a:pt x="63" y="162"/>
                    <a:pt x="63" y="162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44" y="155"/>
                    <a:pt x="33" y="149"/>
                    <a:pt x="24" y="140"/>
                  </a:cubicBezTo>
                  <a:cubicBezTo>
                    <a:pt x="9" y="124"/>
                    <a:pt x="0" y="103"/>
                    <a:pt x="0" y="82"/>
                  </a:cubicBezTo>
                  <a:cubicBezTo>
                    <a:pt x="0" y="60"/>
                    <a:pt x="9" y="39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53" y="4"/>
                    <a:pt x="67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9" y="2"/>
                    <a:pt x="109" y="3"/>
                    <a:pt x="124" y="12"/>
                  </a:cubicBezTo>
                  <a:cubicBezTo>
                    <a:pt x="135" y="18"/>
                    <a:pt x="149" y="30"/>
                    <a:pt x="155" y="43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77"/>
                    <a:pt x="167" y="91"/>
                    <a:pt x="163" y="105"/>
                  </a:cubicBezTo>
                  <a:cubicBezTo>
                    <a:pt x="158" y="126"/>
                    <a:pt x="144" y="143"/>
                    <a:pt x="126" y="154"/>
                  </a:cubicBezTo>
                  <a:cubicBezTo>
                    <a:pt x="114" y="161"/>
                    <a:pt x="99" y="165"/>
                    <a:pt x="85" y="1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79" name="任意多边形 16"/>
            <p:cNvSpPr/>
            <p:nvPr/>
          </p:nvSpPr>
          <p:spPr bwMode="auto">
            <a:xfrm>
              <a:off x="6443522" y="2892587"/>
              <a:ext cx="557483" cy="550244"/>
            </a:xfrm>
            <a:custGeom>
              <a:avLst/>
              <a:gdLst>
                <a:gd name="T0" fmla="*/ 88 w 180"/>
                <a:gd name="T1" fmla="*/ 13 h 178"/>
                <a:gd name="T2" fmla="*/ 127 w 180"/>
                <a:gd name="T3" fmla="*/ 23 h 178"/>
                <a:gd name="T4" fmla="*/ 156 w 180"/>
                <a:gd name="T5" fmla="*/ 52 h 178"/>
                <a:gd name="T6" fmla="*/ 163 w 180"/>
                <a:gd name="T7" fmla="*/ 70 h 178"/>
                <a:gd name="T8" fmla="*/ 163 w 180"/>
                <a:gd name="T9" fmla="*/ 110 h 178"/>
                <a:gd name="T10" fmla="*/ 129 w 180"/>
                <a:gd name="T11" fmla="*/ 155 h 178"/>
                <a:gd name="T12" fmla="*/ 91 w 180"/>
                <a:gd name="T13" fmla="*/ 165 h 178"/>
                <a:gd name="T14" fmla="*/ 71 w 180"/>
                <a:gd name="T15" fmla="*/ 162 h 178"/>
                <a:gd name="T16" fmla="*/ 64 w 180"/>
                <a:gd name="T17" fmla="*/ 159 h 178"/>
                <a:gd name="T18" fmla="*/ 34 w 180"/>
                <a:gd name="T19" fmla="*/ 141 h 178"/>
                <a:gd name="T20" fmla="*/ 12 w 180"/>
                <a:gd name="T21" fmla="*/ 88 h 178"/>
                <a:gd name="T22" fmla="*/ 34 w 180"/>
                <a:gd name="T23" fmla="*/ 35 h 178"/>
                <a:gd name="T24" fmla="*/ 50 w 180"/>
                <a:gd name="T25" fmla="*/ 23 h 178"/>
                <a:gd name="T26" fmla="*/ 88 w 180"/>
                <a:gd name="T27" fmla="*/ 13 h 178"/>
                <a:gd name="T28" fmla="*/ 88 w 180"/>
                <a:gd name="T29" fmla="*/ 0 h 178"/>
                <a:gd name="T30" fmla="*/ 88 w 180"/>
                <a:gd name="T31" fmla="*/ 0 h 178"/>
                <a:gd name="T32" fmla="*/ 43 w 180"/>
                <a:gd name="T33" fmla="*/ 12 h 178"/>
                <a:gd name="T34" fmla="*/ 42 w 180"/>
                <a:gd name="T35" fmla="*/ 12 h 178"/>
                <a:gd name="T36" fmla="*/ 42 w 180"/>
                <a:gd name="T37" fmla="*/ 13 h 178"/>
                <a:gd name="T38" fmla="*/ 27 w 180"/>
                <a:gd name="T39" fmla="*/ 24 h 178"/>
                <a:gd name="T40" fmla="*/ 26 w 180"/>
                <a:gd name="T41" fmla="*/ 25 h 178"/>
                <a:gd name="T42" fmla="*/ 25 w 180"/>
                <a:gd name="T43" fmla="*/ 26 h 178"/>
                <a:gd name="T44" fmla="*/ 0 w 180"/>
                <a:gd name="T45" fmla="*/ 88 h 178"/>
                <a:gd name="T46" fmla="*/ 25 w 180"/>
                <a:gd name="T47" fmla="*/ 150 h 178"/>
                <a:gd name="T48" fmla="*/ 60 w 180"/>
                <a:gd name="T49" fmla="*/ 171 h 178"/>
                <a:gd name="T50" fmla="*/ 62 w 180"/>
                <a:gd name="T51" fmla="*/ 172 h 178"/>
                <a:gd name="T52" fmla="*/ 66 w 180"/>
                <a:gd name="T53" fmla="*/ 174 h 178"/>
                <a:gd name="T54" fmla="*/ 67 w 180"/>
                <a:gd name="T55" fmla="*/ 174 h 178"/>
                <a:gd name="T56" fmla="*/ 68 w 180"/>
                <a:gd name="T57" fmla="*/ 174 h 178"/>
                <a:gd name="T58" fmla="*/ 91 w 180"/>
                <a:gd name="T59" fmla="*/ 178 h 178"/>
                <a:gd name="T60" fmla="*/ 135 w 180"/>
                <a:gd name="T61" fmla="*/ 166 h 178"/>
                <a:gd name="T62" fmla="*/ 176 w 180"/>
                <a:gd name="T63" fmla="*/ 113 h 178"/>
                <a:gd name="T64" fmla="*/ 176 w 180"/>
                <a:gd name="T65" fmla="*/ 67 h 178"/>
                <a:gd name="T66" fmla="*/ 175 w 180"/>
                <a:gd name="T67" fmla="*/ 66 h 178"/>
                <a:gd name="T68" fmla="*/ 175 w 180"/>
                <a:gd name="T69" fmla="*/ 65 h 178"/>
                <a:gd name="T70" fmla="*/ 167 w 180"/>
                <a:gd name="T71" fmla="*/ 47 h 178"/>
                <a:gd name="T72" fmla="*/ 167 w 180"/>
                <a:gd name="T73" fmla="*/ 47 h 178"/>
                <a:gd name="T74" fmla="*/ 167 w 180"/>
                <a:gd name="T75" fmla="*/ 47 h 178"/>
                <a:gd name="T76" fmla="*/ 134 w 180"/>
                <a:gd name="T77" fmla="*/ 12 h 178"/>
                <a:gd name="T78" fmla="*/ 89 w 180"/>
                <a:gd name="T79" fmla="*/ 0 h 178"/>
                <a:gd name="T80" fmla="*/ 88 w 180"/>
                <a:gd name="T8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" h="178">
                  <a:moveTo>
                    <a:pt x="88" y="13"/>
                  </a:moveTo>
                  <a:cubicBezTo>
                    <a:pt x="104" y="14"/>
                    <a:pt x="113" y="15"/>
                    <a:pt x="127" y="23"/>
                  </a:cubicBezTo>
                  <a:cubicBezTo>
                    <a:pt x="137" y="29"/>
                    <a:pt x="150" y="41"/>
                    <a:pt x="156" y="52"/>
                  </a:cubicBezTo>
                  <a:cubicBezTo>
                    <a:pt x="158" y="58"/>
                    <a:pt x="161" y="64"/>
                    <a:pt x="163" y="70"/>
                  </a:cubicBezTo>
                  <a:cubicBezTo>
                    <a:pt x="167" y="83"/>
                    <a:pt x="167" y="97"/>
                    <a:pt x="163" y="110"/>
                  </a:cubicBezTo>
                  <a:cubicBezTo>
                    <a:pt x="158" y="129"/>
                    <a:pt x="145" y="145"/>
                    <a:pt x="129" y="155"/>
                  </a:cubicBezTo>
                  <a:cubicBezTo>
                    <a:pt x="117" y="161"/>
                    <a:pt x="104" y="165"/>
                    <a:pt x="91" y="165"/>
                  </a:cubicBezTo>
                  <a:cubicBezTo>
                    <a:pt x="84" y="165"/>
                    <a:pt x="78" y="164"/>
                    <a:pt x="71" y="162"/>
                  </a:cubicBezTo>
                  <a:cubicBezTo>
                    <a:pt x="69" y="161"/>
                    <a:pt x="67" y="160"/>
                    <a:pt x="64" y="159"/>
                  </a:cubicBezTo>
                  <a:cubicBezTo>
                    <a:pt x="53" y="156"/>
                    <a:pt x="43" y="149"/>
                    <a:pt x="34" y="141"/>
                  </a:cubicBezTo>
                  <a:cubicBezTo>
                    <a:pt x="20" y="127"/>
                    <a:pt x="12" y="108"/>
                    <a:pt x="12" y="88"/>
                  </a:cubicBezTo>
                  <a:cubicBezTo>
                    <a:pt x="12" y="68"/>
                    <a:pt x="20" y="49"/>
                    <a:pt x="34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61" y="16"/>
                    <a:pt x="74" y="13"/>
                    <a:pt x="88" y="13"/>
                  </a:cubicBezTo>
                  <a:moveTo>
                    <a:pt x="8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2" y="0"/>
                    <a:pt x="57" y="4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9" y="42"/>
                    <a:pt x="0" y="65"/>
                    <a:pt x="0" y="88"/>
                  </a:cubicBezTo>
                  <a:cubicBezTo>
                    <a:pt x="0" y="111"/>
                    <a:pt x="9" y="134"/>
                    <a:pt x="25" y="150"/>
                  </a:cubicBezTo>
                  <a:cubicBezTo>
                    <a:pt x="35" y="160"/>
                    <a:pt x="47" y="167"/>
                    <a:pt x="60" y="171"/>
                  </a:cubicBezTo>
                  <a:cubicBezTo>
                    <a:pt x="62" y="172"/>
                    <a:pt x="62" y="172"/>
                    <a:pt x="62" y="172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8" y="174"/>
                    <a:pt x="68" y="174"/>
                    <a:pt x="68" y="174"/>
                  </a:cubicBezTo>
                  <a:cubicBezTo>
                    <a:pt x="75" y="177"/>
                    <a:pt x="83" y="178"/>
                    <a:pt x="91" y="178"/>
                  </a:cubicBezTo>
                  <a:cubicBezTo>
                    <a:pt x="106" y="178"/>
                    <a:pt x="122" y="173"/>
                    <a:pt x="135" y="166"/>
                  </a:cubicBezTo>
                  <a:cubicBezTo>
                    <a:pt x="155" y="154"/>
                    <a:pt x="170" y="135"/>
                    <a:pt x="176" y="113"/>
                  </a:cubicBezTo>
                  <a:cubicBezTo>
                    <a:pt x="180" y="98"/>
                    <a:pt x="180" y="82"/>
                    <a:pt x="176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0" y="32"/>
                    <a:pt x="145" y="19"/>
                    <a:pt x="134" y="12"/>
                  </a:cubicBezTo>
                  <a:cubicBezTo>
                    <a:pt x="117" y="3"/>
                    <a:pt x="106" y="1"/>
                    <a:pt x="89" y="0"/>
                  </a:cubicBezTo>
                  <a:cubicBezTo>
                    <a:pt x="88" y="0"/>
                    <a:pt x="88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0" name="任意多边形 17"/>
            <p:cNvSpPr/>
            <p:nvPr/>
          </p:nvSpPr>
          <p:spPr bwMode="auto">
            <a:xfrm>
              <a:off x="5306835" y="2601175"/>
              <a:ext cx="611784" cy="479654"/>
            </a:xfrm>
            <a:custGeom>
              <a:avLst/>
              <a:gdLst>
                <a:gd name="T0" fmla="*/ 64 w 198"/>
                <a:gd name="T1" fmla="*/ 156 h 156"/>
                <a:gd name="T2" fmla="*/ 44 w 198"/>
                <a:gd name="T3" fmla="*/ 153 h 156"/>
                <a:gd name="T4" fmla="*/ 8 w 198"/>
                <a:gd name="T5" fmla="*/ 121 h 156"/>
                <a:gd name="T6" fmla="*/ 5 w 198"/>
                <a:gd name="T7" fmla="*/ 74 h 156"/>
                <a:gd name="T8" fmla="*/ 37 w 198"/>
                <a:gd name="T9" fmla="*/ 39 h 156"/>
                <a:gd name="T10" fmla="*/ 64 w 198"/>
                <a:gd name="T11" fmla="*/ 32 h 156"/>
                <a:gd name="T12" fmla="*/ 84 w 198"/>
                <a:gd name="T13" fmla="*/ 36 h 156"/>
                <a:gd name="T14" fmla="*/ 84 w 198"/>
                <a:gd name="T15" fmla="*/ 36 h 156"/>
                <a:gd name="T16" fmla="*/ 113 w 198"/>
                <a:gd name="T17" fmla="*/ 6 h 156"/>
                <a:gd name="T18" fmla="*/ 138 w 198"/>
                <a:gd name="T19" fmla="*/ 0 h 156"/>
                <a:gd name="T20" fmla="*/ 157 w 198"/>
                <a:gd name="T21" fmla="*/ 3 h 156"/>
                <a:gd name="T22" fmla="*/ 191 w 198"/>
                <a:gd name="T23" fmla="*/ 33 h 156"/>
                <a:gd name="T24" fmla="*/ 193 w 198"/>
                <a:gd name="T25" fmla="*/ 77 h 156"/>
                <a:gd name="T26" fmla="*/ 164 w 198"/>
                <a:gd name="T27" fmla="*/ 111 h 156"/>
                <a:gd name="T28" fmla="*/ 138 w 198"/>
                <a:gd name="T29" fmla="*/ 116 h 156"/>
                <a:gd name="T30" fmla="*/ 122 w 198"/>
                <a:gd name="T31" fmla="*/ 114 h 156"/>
                <a:gd name="T32" fmla="*/ 122 w 198"/>
                <a:gd name="T33" fmla="*/ 114 h 156"/>
                <a:gd name="T34" fmla="*/ 91 w 198"/>
                <a:gd name="T35" fmla="*/ 150 h 156"/>
                <a:gd name="T36" fmla="*/ 64 w 198"/>
                <a:gd name="T37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8" h="156">
                  <a:moveTo>
                    <a:pt x="64" y="156"/>
                  </a:moveTo>
                  <a:cubicBezTo>
                    <a:pt x="57" y="156"/>
                    <a:pt x="50" y="155"/>
                    <a:pt x="44" y="153"/>
                  </a:cubicBezTo>
                  <a:cubicBezTo>
                    <a:pt x="28" y="147"/>
                    <a:pt x="15" y="136"/>
                    <a:pt x="8" y="121"/>
                  </a:cubicBezTo>
                  <a:cubicBezTo>
                    <a:pt x="1" y="107"/>
                    <a:pt x="0" y="89"/>
                    <a:pt x="5" y="74"/>
                  </a:cubicBezTo>
                  <a:cubicBezTo>
                    <a:pt x="11" y="59"/>
                    <a:pt x="22" y="46"/>
                    <a:pt x="37" y="39"/>
                  </a:cubicBezTo>
                  <a:cubicBezTo>
                    <a:pt x="45" y="34"/>
                    <a:pt x="54" y="32"/>
                    <a:pt x="64" y="32"/>
                  </a:cubicBezTo>
                  <a:cubicBezTo>
                    <a:pt x="71" y="32"/>
                    <a:pt x="78" y="33"/>
                    <a:pt x="84" y="36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90" y="23"/>
                    <a:pt x="100" y="12"/>
                    <a:pt x="113" y="6"/>
                  </a:cubicBezTo>
                  <a:cubicBezTo>
                    <a:pt x="120" y="2"/>
                    <a:pt x="129" y="0"/>
                    <a:pt x="138" y="0"/>
                  </a:cubicBezTo>
                  <a:cubicBezTo>
                    <a:pt x="145" y="0"/>
                    <a:pt x="151" y="1"/>
                    <a:pt x="157" y="3"/>
                  </a:cubicBezTo>
                  <a:cubicBezTo>
                    <a:pt x="172" y="8"/>
                    <a:pt x="184" y="19"/>
                    <a:pt x="191" y="33"/>
                  </a:cubicBezTo>
                  <a:cubicBezTo>
                    <a:pt x="197" y="46"/>
                    <a:pt x="198" y="63"/>
                    <a:pt x="193" y="77"/>
                  </a:cubicBezTo>
                  <a:cubicBezTo>
                    <a:pt x="188" y="92"/>
                    <a:pt x="177" y="104"/>
                    <a:pt x="164" y="111"/>
                  </a:cubicBezTo>
                  <a:cubicBezTo>
                    <a:pt x="156" y="114"/>
                    <a:pt x="147" y="116"/>
                    <a:pt x="138" y="116"/>
                  </a:cubicBezTo>
                  <a:cubicBezTo>
                    <a:pt x="133" y="116"/>
                    <a:pt x="127" y="116"/>
                    <a:pt x="122" y="114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17" y="130"/>
                    <a:pt x="105" y="143"/>
                    <a:pt x="91" y="150"/>
                  </a:cubicBezTo>
                  <a:cubicBezTo>
                    <a:pt x="82" y="154"/>
                    <a:pt x="73" y="156"/>
                    <a:pt x="64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1" name="任意多边形 18"/>
            <p:cNvSpPr/>
            <p:nvPr/>
          </p:nvSpPr>
          <p:spPr bwMode="auto">
            <a:xfrm>
              <a:off x="5285115" y="2579456"/>
              <a:ext cx="655224" cy="521284"/>
            </a:xfrm>
            <a:custGeom>
              <a:avLst/>
              <a:gdLst>
                <a:gd name="T0" fmla="*/ 145 w 212"/>
                <a:gd name="T1" fmla="*/ 13 h 169"/>
                <a:gd name="T2" fmla="*/ 162 w 212"/>
                <a:gd name="T3" fmla="*/ 16 h 169"/>
                <a:gd name="T4" fmla="*/ 192 w 212"/>
                <a:gd name="T5" fmla="*/ 42 h 169"/>
                <a:gd name="T6" fmla="*/ 194 w 212"/>
                <a:gd name="T7" fmla="*/ 82 h 169"/>
                <a:gd name="T8" fmla="*/ 168 w 212"/>
                <a:gd name="T9" fmla="*/ 112 h 169"/>
                <a:gd name="T10" fmla="*/ 145 w 212"/>
                <a:gd name="T11" fmla="*/ 117 h 169"/>
                <a:gd name="T12" fmla="*/ 128 w 212"/>
                <a:gd name="T13" fmla="*/ 114 h 169"/>
                <a:gd name="T14" fmla="*/ 125 w 212"/>
                <a:gd name="T15" fmla="*/ 113 h 169"/>
                <a:gd name="T16" fmla="*/ 123 w 212"/>
                <a:gd name="T17" fmla="*/ 119 h 169"/>
                <a:gd name="T18" fmla="*/ 95 w 212"/>
                <a:gd name="T19" fmla="*/ 151 h 169"/>
                <a:gd name="T20" fmla="*/ 71 w 212"/>
                <a:gd name="T21" fmla="*/ 157 h 169"/>
                <a:gd name="T22" fmla="*/ 53 w 212"/>
                <a:gd name="T23" fmla="*/ 154 h 169"/>
                <a:gd name="T24" fmla="*/ 21 w 212"/>
                <a:gd name="T25" fmla="*/ 125 h 169"/>
                <a:gd name="T26" fmla="*/ 18 w 212"/>
                <a:gd name="T27" fmla="*/ 83 h 169"/>
                <a:gd name="T28" fmla="*/ 47 w 212"/>
                <a:gd name="T29" fmla="*/ 51 h 169"/>
                <a:gd name="T30" fmla="*/ 71 w 212"/>
                <a:gd name="T31" fmla="*/ 46 h 169"/>
                <a:gd name="T32" fmla="*/ 89 w 212"/>
                <a:gd name="T33" fmla="*/ 49 h 169"/>
                <a:gd name="T34" fmla="*/ 95 w 212"/>
                <a:gd name="T35" fmla="*/ 51 h 169"/>
                <a:gd name="T36" fmla="*/ 96 w 212"/>
                <a:gd name="T37" fmla="*/ 48 h 169"/>
                <a:gd name="T38" fmla="*/ 122 w 212"/>
                <a:gd name="T39" fmla="*/ 18 h 169"/>
                <a:gd name="T40" fmla="*/ 145 w 212"/>
                <a:gd name="T41" fmla="*/ 13 h 169"/>
                <a:gd name="T42" fmla="*/ 145 w 212"/>
                <a:gd name="T43" fmla="*/ 0 h 169"/>
                <a:gd name="T44" fmla="*/ 117 w 212"/>
                <a:gd name="T45" fmla="*/ 7 h 169"/>
                <a:gd name="T46" fmla="*/ 88 w 212"/>
                <a:gd name="T47" fmla="*/ 35 h 169"/>
                <a:gd name="T48" fmla="*/ 71 w 212"/>
                <a:gd name="T49" fmla="*/ 33 h 169"/>
                <a:gd name="T50" fmla="*/ 41 w 212"/>
                <a:gd name="T51" fmla="*/ 40 h 169"/>
                <a:gd name="T52" fmla="*/ 6 w 212"/>
                <a:gd name="T53" fmla="*/ 79 h 169"/>
                <a:gd name="T54" fmla="*/ 9 w 212"/>
                <a:gd name="T55" fmla="*/ 131 h 169"/>
                <a:gd name="T56" fmla="*/ 48 w 212"/>
                <a:gd name="T57" fmla="*/ 166 h 169"/>
                <a:gd name="T58" fmla="*/ 71 w 212"/>
                <a:gd name="T59" fmla="*/ 169 h 169"/>
                <a:gd name="T60" fmla="*/ 101 w 212"/>
                <a:gd name="T61" fmla="*/ 163 h 169"/>
                <a:gd name="T62" fmla="*/ 133 w 212"/>
                <a:gd name="T63" fmla="*/ 129 h 169"/>
                <a:gd name="T64" fmla="*/ 145 w 212"/>
                <a:gd name="T65" fmla="*/ 130 h 169"/>
                <a:gd name="T66" fmla="*/ 173 w 212"/>
                <a:gd name="T67" fmla="*/ 123 h 169"/>
                <a:gd name="T68" fmla="*/ 206 w 212"/>
                <a:gd name="T69" fmla="*/ 86 h 169"/>
                <a:gd name="T70" fmla="*/ 203 w 212"/>
                <a:gd name="T71" fmla="*/ 37 h 169"/>
                <a:gd name="T72" fmla="*/ 166 w 212"/>
                <a:gd name="T73" fmla="*/ 4 h 169"/>
                <a:gd name="T74" fmla="*/ 145 w 212"/>
                <a:gd name="T7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2" h="169">
                  <a:moveTo>
                    <a:pt x="145" y="13"/>
                  </a:moveTo>
                  <a:cubicBezTo>
                    <a:pt x="151" y="13"/>
                    <a:pt x="157" y="14"/>
                    <a:pt x="162" y="16"/>
                  </a:cubicBezTo>
                  <a:cubicBezTo>
                    <a:pt x="175" y="21"/>
                    <a:pt x="186" y="30"/>
                    <a:pt x="192" y="42"/>
                  </a:cubicBezTo>
                  <a:cubicBezTo>
                    <a:pt x="198" y="55"/>
                    <a:pt x="199" y="69"/>
                    <a:pt x="194" y="82"/>
                  </a:cubicBezTo>
                  <a:cubicBezTo>
                    <a:pt x="190" y="95"/>
                    <a:pt x="180" y="106"/>
                    <a:pt x="168" y="112"/>
                  </a:cubicBezTo>
                  <a:cubicBezTo>
                    <a:pt x="161" y="115"/>
                    <a:pt x="153" y="117"/>
                    <a:pt x="145" y="117"/>
                  </a:cubicBezTo>
                  <a:cubicBezTo>
                    <a:pt x="139" y="117"/>
                    <a:pt x="134" y="116"/>
                    <a:pt x="128" y="114"/>
                  </a:cubicBezTo>
                  <a:cubicBezTo>
                    <a:pt x="127" y="114"/>
                    <a:pt x="126" y="113"/>
                    <a:pt x="125" y="113"/>
                  </a:cubicBezTo>
                  <a:cubicBezTo>
                    <a:pt x="124" y="115"/>
                    <a:pt x="124" y="117"/>
                    <a:pt x="123" y="119"/>
                  </a:cubicBezTo>
                  <a:cubicBezTo>
                    <a:pt x="118" y="133"/>
                    <a:pt x="108" y="145"/>
                    <a:pt x="95" y="151"/>
                  </a:cubicBezTo>
                  <a:cubicBezTo>
                    <a:pt x="87" y="155"/>
                    <a:pt x="79" y="157"/>
                    <a:pt x="71" y="157"/>
                  </a:cubicBezTo>
                  <a:cubicBezTo>
                    <a:pt x="65" y="157"/>
                    <a:pt x="58" y="156"/>
                    <a:pt x="53" y="154"/>
                  </a:cubicBezTo>
                  <a:cubicBezTo>
                    <a:pt x="39" y="149"/>
                    <a:pt x="27" y="139"/>
                    <a:pt x="21" y="125"/>
                  </a:cubicBezTo>
                  <a:cubicBezTo>
                    <a:pt x="15" y="112"/>
                    <a:pt x="14" y="97"/>
                    <a:pt x="18" y="83"/>
                  </a:cubicBezTo>
                  <a:cubicBezTo>
                    <a:pt x="23" y="69"/>
                    <a:pt x="33" y="58"/>
                    <a:pt x="47" y="51"/>
                  </a:cubicBezTo>
                  <a:cubicBezTo>
                    <a:pt x="54" y="48"/>
                    <a:pt x="62" y="46"/>
                    <a:pt x="71" y="46"/>
                  </a:cubicBezTo>
                  <a:cubicBezTo>
                    <a:pt x="77" y="46"/>
                    <a:pt x="83" y="47"/>
                    <a:pt x="89" y="49"/>
                  </a:cubicBezTo>
                  <a:cubicBezTo>
                    <a:pt x="91" y="50"/>
                    <a:pt x="93" y="50"/>
                    <a:pt x="95" y="51"/>
                  </a:cubicBezTo>
                  <a:cubicBezTo>
                    <a:pt x="95" y="50"/>
                    <a:pt x="96" y="49"/>
                    <a:pt x="96" y="48"/>
                  </a:cubicBezTo>
                  <a:cubicBezTo>
                    <a:pt x="101" y="35"/>
                    <a:pt x="110" y="24"/>
                    <a:pt x="122" y="18"/>
                  </a:cubicBezTo>
                  <a:cubicBezTo>
                    <a:pt x="130" y="15"/>
                    <a:pt x="137" y="13"/>
                    <a:pt x="145" y="13"/>
                  </a:cubicBezTo>
                  <a:moveTo>
                    <a:pt x="145" y="0"/>
                  </a:moveTo>
                  <a:cubicBezTo>
                    <a:pt x="135" y="0"/>
                    <a:pt x="126" y="3"/>
                    <a:pt x="117" y="7"/>
                  </a:cubicBezTo>
                  <a:cubicBezTo>
                    <a:pt x="104" y="13"/>
                    <a:pt x="94" y="23"/>
                    <a:pt x="88" y="35"/>
                  </a:cubicBezTo>
                  <a:cubicBezTo>
                    <a:pt x="82" y="34"/>
                    <a:pt x="77" y="33"/>
                    <a:pt x="71" y="33"/>
                  </a:cubicBezTo>
                  <a:cubicBezTo>
                    <a:pt x="60" y="33"/>
                    <a:pt x="50" y="35"/>
                    <a:pt x="41" y="40"/>
                  </a:cubicBezTo>
                  <a:cubicBezTo>
                    <a:pt x="25" y="48"/>
                    <a:pt x="12" y="62"/>
                    <a:pt x="6" y="79"/>
                  </a:cubicBezTo>
                  <a:cubicBezTo>
                    <a:pt x="0" y="96"/>
                    <a:pt x="1" y="115"/>
                    <a:pt x="9" y="131"/>
                  </a:cubicBezTo>
                  <a:cubicBezTo>
                    <a:pt x="17" y="147"/>
                    <a:pt x="31" y="160"/>
                    <a:pt x="48" y="166"/>
                  </a:cubicBezTo>
                  <a:cubicBezTo>
                    <a:pt x="56" y="168"/>
                    <a:pt x="63" y="169"/>
                    <a:pt x="71" y="169"/>
                  </a:cubicBezTo>
                  <a:cubicBezTo>
                    <a:pt x="81" y="169"/>
                    <a:pt x="91" y="167"/>
                    <a:pt x="101" y="163"/>
                  </a:cubicBezTo>
                  <a:cubicBezTo>
                    <a:pt x="115" y="156"/>
                    <a:pt x="127" y="143"/>
                    <a:pt x="133" y="129"/>
                  </a:cubicBezTo>
                  <a:cubicBezTo>
                    <a:pt x="137" y="129"/>
                    <a:pt x="141" y="130"/>
                    <a:pt x="145" y="130"/>
                  </a:cubicBezTo>
                  <a:cubicBezTo>
                    <a:pt x="155" y="130"/>
                    <a:pt x="165" y="128"/>
                    <a:pt x="173" y="123"/>
                  </a:cubicBezTo>
                  <a:cubicBezTo>
                    <a:pt x="189" y="116"/>
                    <a:pt x="201" y="102"/>
                    <a:pt x="206" y="86"/>
                  </a:cubicBezTo>
                  <a:cubicBezTo>
                    <a:pt x="212" y="70"/>
                    <a:pt x="211" y="52"/>
                    <a:pt x="203" y="37"/>
                  </a:cubicBezTo>
                  <a:cubicBezTo>
                    <a:pt x="196" y="21"/>
                    <a:pt x="182" y="9"/>
                    <a:pt x="166" y="4"/>
                  </a:cubicBezTo>
                  <a:cubicBezTo>
                    <a:pt x="159" y="2"/>
                    <a:pt x="152" y="0"/>
                    <a:pt x="1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2" name="任意多边形 19"/>
            <p:cNvSpPr/>
            <p:nvPr/>
          </p:nvSpPr>
          <p:spPr bwMode="auto">
            <a:xfrm>
              <a:off x="5927668" y="3164089"/>
              <a:ext cx="921296" cy="510424"/>
            </a:xfrm>
            <a:custGeom>
              <a:avLst/>
              <a:gdLst>
                <a:gd name="T0" fmla="*/ 175 w 298"/>
                <a:gd name="T1" fmla="*/ 165 h 165"/>
                <a:gd name="T2" fmla="*/ 141 w 298"/>
                <a:gd name="T3" fmla="*/ 152 h 165"/>
                <a:gd name="T4" fmla="*/ 127 w 298"/>
                <a:gd name="T5" fmla="*/ 142 h 165"/>
                <a:gd name="T6" fmla="*/ 117 w 298"/>
                <a:gd name="T7" fmla="*/ 148 h 165"/>
                <a:gd name="T8" fmla="*/ 93 w 298"/>
                <a:gd name="T9" fmla="*/ 157 h 165"/>
                <a:gd name="T10" fmla="*/ 92 w 298"/>
                <a:gd name="T11" fmla="*/ 157 h 165"/>
                <a:gd name="T12" fmla="*/ 78 w 298"/>
                <a:gd name="T13" fmla="*/ 159 h 165"/>
                <a:gd name="T14" fmla="*/ 52 w 298"/>
                <a:gd name="T15" fmla="*/ 154 h 165"/>
                <a:gd name="T16" fmla="*/ 51 w 298"/>
                <a:gd name="T17" fmla="*/ 154 h 165"/>
                <a:gd name="T18" fmla="*/ 35 w 298"/>
                <a:gd name="T19" fmla="*/ 145 h 165"/>
                <a:gd name="T20" fmla="*/ 34 w 298"/>
                <a:gd name="T21" fmla="*/ 145 h 165"/>
                <a:gd name="T22" fmla="*/ 9 w 298"/>
                <a:gd name="T23" fmla="*/ 116 h 165"/>
                <a:gd name="T24" fmla="*/ 9 w 298"/>
                <a:gd name="T25" fmla="*/ 115 h 165"/>
                <a:gd name="T26" fmla="*/ 2 w 298"/>
                <a:gd name="T27" fmla="*/ 75 h 165"/>
                <a:gd name="T28" fmla="*/ 2 w 298"/>
                <a:gd name="T29" fmla="*/ 75 h 165"/>
                <a:gd name="T30" fmla="*/ 7 w 298"/>
                <a:gd name="T31" fmla="*/ 55 h 165"/>
                <a:gd name="T32" fmla="*/ 15 w 298"/>
                <a:gd name="T33" fmla="*/ 40 h 165"/>
                <a:gd name="T34" fmla="*/ 17 w 298"/>
                <a:gd name="T35" fmla="*/ 36 h 165"/>
                <a:gd name="T36" fmla="*/ 30 w 298"/>
                <a:gd name="T37" fmla="*/ 22 h 165"/>
                <a:gd name="T38" fmla="*/ 30 w 298"/>
                <a:gd name="T39" fmla="*/ 22 h 165"/>
                <a:gd name="T40" fmla="*/ 65 w 298"/>
                <a:gd name="T41" fmla="*/ 5 h 165"/>
                <a:gd name="T42" fmla="*/ 66 w 298"/>
                <a:gd name="T43" fmla="*/ 5 h 165"/>
                <a:gd name="T44" fmla="*/ 86 w 298"/>
                <a:gd name="T45" fmla="*/ 4 h 165"/>
                <a:gd name="T46" fmla="*/ 86 w 298"/>
                <a:gd name="T47" fmla="*/ 4 h 165"/>
                <a:gd name="T48" fmla="*/ 124 w 298"/>
                <a:gd name="T49" fmla="*/ 18 h 165"/>
                <a:gd name="T50" fmla="*/ 125 w 298"/>
                <a:gd name="T51" fmla="*/ 18 h 165"/>
                <a:gd name="T52" fmla="*/ 125 w 298"/>
                <a:gd name="T53" fmla="*/ 19 h 165"/>
                <a:gd name="T54" fmla="*/ 129 w 298"/>
                <a:gd name="T55" fmla="*/ 22 h 165"/>
                <a:gd name="T56" fmla="*/ 158 w 298"/>
                <a:gd name="T57" fmla="*/ 10 h 165"/>
                <a:gd name="T58" fmla="*/ 161 w 298"/>
                <a:gd name="T59" fmla="*/ 10 h 165"/>
                <a:gd name="T60" fmla="*/ 187 w 298"/>
                <a:gd name="T61" fmla="*/ 22 h 165"/>
                <a:gd name="T62" fmla="*/ 195 w 298"/>
                <a:gd name="T63" fmla="*/ 15 h 165"/>
                <a:gd name="T64" fmla="*/ 235 w 298"/>
                <a:gd name="T65" fmla="*/ 0 h 165"/>
                <a:gd name="T66" fmla="*/ 240 w 298"/>
                <a:gd name="T67" fmla="*/ 0 h 165"/>
                <a:gd name="T68" fmla="*/ 282 w 298"/>
                <a:gd name="T69" fmla="*/ 22 h 165"/>
                <a:gd name="T70" fmla="*/ 282 w 298"/>
                <a:gd name="T71" fmla="*/ 22 h 165"/>
                <a:gd name="T72" fmla="*/ 291 w 298"/>
                <a:gd name="T73" fmla="*/ 35 h 165"/>
                <a:gd name="T74" fmla="*/ 291 w 298"/>
                <a:gd name="T75" fmla="*/ 35 h 165"/>
                <a:gd name="T76" fmla="*/ 297 w 298"/>
                <a:gd name="T77" fmla="*/ 67 h 165"/>
                <a:gd name="T78" fmla="*/ 297 w 298"/>
                <a:gd name="T79" fmla="*/ 67 h 165"/>
                <a:gd name="T80" fmla="*/ 296 w 298"/>
                <a:gd name="T81" fmla="*/ 69 h 165"/>
                <a:gd name="T82" fmla="*/ 293 w 298"/>
                <a:gd name="T83" fmla="*/ 84 h 165"/>
                <a:gd name="T84" fmla="*/ 293 w 298"/>
                <a:gd name="T85" fmla="*/ 85 h 165"/>
                <a:gd name="T86" fmla="*/ 275 w 298"/>
                <a:gd name="T87" fmla="*/ 111 h 165"/>
                <a:gd name="T88" fmla="*/ 235 w 298"/>
                <a:gd name="T89" fmla="*/ 125 h 165"/>
                <a:gd name="T90" fmla="*/ 232 w 298"/>
                <a:gd name="T91" fmla="*/ 125 h 165"/>
                <a:gd name="T92" fmla="*/ 199 w 298"/>
                <a:gd name="T93" fmla="*/ 160 h 165"/>
                <a:gd name="T94" fmla="*/ 175 w 298"/>
                <a:gd name="T95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8" h="165">
                  <a:moveTo>
                    <a:pt x="175" y="165"/>
                  </a:moveTo>
                  <a:cubicBezTo>
                    <a:pt x="163" y="165"/>
                    <a:pt x="151" y="160"/>
                    <a:pt x="141" y="152"/>
                  </a:cubicBezTo>
                  <a:cubicBezTo>
                    <a:pt x="136" y="149"/>
                    <a:pt x="131" y="146"/>
                    <a:pt x="127" y="142"/>
                  </a:cubicBezTo>
                  <a:cubicBezTo>
                    <a:pt x="124" y="144"/>
                    <a:pt x="121" y="146"/>
                    <a:pt x="117" y="148"/>
                  </a:cubicBezTo>
                  <a:cubicBezTo>
                    <a:pt x="110" y="152"/>
                    <a:pt x="104" y="154"/>
                    <a:pt x="93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87" y="158"/>
                    <a:pt x="83" y="159"/>
                    <a:pt x="78" y="159"/>
                  </a:cubicBezTo>
                  <a:cubicBezTo>
                    <a:pt x="69" y="159"/>
                    <a:pt x="60" y="157"/>
                    <a:pt x="52" y="154"/>
                  </a:cubicBezTo>
                  <a:cubicBezTo>
                    <a:pt x="51" y="154"/>
                    <a:pt x="51" y="154"/>
                    <a:pt x="51" y="15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24" y="137"/>
                    <a:pt x="15" y="127"/>
                    <a:pt x="9" y="116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4" y="103"/>
                    <a:pt x="0" y="89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3" y="67"/>
                    <a:pt x="7" y="55"/>
                    <a:pt x="7" y="55"/>
                  </a:cubicBezTo>
                  <a:cubicBezTo>
                    <a:pt x="9" y="49"/>
                    <a:pt x="12" y="45"/>
                    <a:pt x="15" y="4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40" y="13"/>
                    <a:pt x="52" y="8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100" y="5"/>
                    <a:pt x="112" y="10"/>
                    <a:pt x="124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9" y="22"/>
                    <a:pt x="129" y="22"/>
                    <a:pt x="129" y="22"/>
                  </a:cubicBezTo>
                  <a:cubicBezTo>
                    <a:pt x="137" y="14"/>
                    <a:pt x="147" y="10"/>
                    <a:pt x="158" y="10"/>
                  </a:cubicBezTo>
                  <a:cubicBezTo>
                    <a:pt x="159" y="10"/>
                    <a:pt x="160" y="10"/>
                    <a:pt x="161" y="10"/>
                  </a:cubicBezTo>
                  <a:cubicBezTo>
                    <a:pt x="171" y="10"/>
                    <a:pt x="180" y="15"/>
                    <a:pt x="187" y="22"/>
                  </a:cubicBezTo>
                  <a:cubicBezTo>
                    <a:pt x="189" y="19"/>
                    <a:pt x="192" y="17"/>
                    <a:pt x="195" y="15"/>
                  </a:cubicBezTo>
                  <a:cubicBezTo>
                    <a:pt x="206" y="5"/>
                    <a:pt x="220" y="0"/>
                    <a:pt x="235" y="0"/>
                  </a:cubicBezTo>
                  <a:cubicBezTo>
                    <a:pt x="236" y="0"/>
                    <a:pt x="238" y="0"/>
                    <a:pt x="240" y="0"/>
                  </a:cubicBezTo>
                  <a:cubicBezTo>
                    <a:pt x="256" y="1"/>
                    <a:pt x="272" y="9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91" y="35"/>
                    <a:pt x="291" y="35"/>
                    <a:pt x="291" y="35"/>
                  </a:cubicBezTo>
                  <a:cubicBezTo>
                    <a:pt x="291" y="35"/>
                    <a:pt x="291" y="35"/>
                    <a:pt x="291" y="35"/>
                  </a:cubicBezTo>
                  <a:cubicBezTo>
                    <a:pt x="296" y="45"/>
                    <a:pt x="298" y="56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5"/>
                    <a:pt x="293" y="85"/>
                    <a:pt x="293" y="85"/>
                  </a:cubicBezTo>
                  <a:cubicBezTo>
                    <a:pt x="289" y="95"/>
                    <a:pt x="283" y="104"/>
                    <a:pt x="275" y="111"/>
                  </a:cubicBezTo>
                  <a:cubicBezTo>
                    <a:pt x="263" y="120"/>
                    <a:pt x="249" y="125"/>
                    <a:pt x="235" y="125"/>
                  </a:cubicBezTo>
                  <a:cubicBezTo>
                    <a:pt x="234" y="125"/>
                    <a:pt x="233" y="125"/>
                    <a:pt x="232" y="125"/>
                  </a:cubicBezTo>
                  <a:cubicBezTo>
                    <a:pt x="226" y="141"/>
                    <a:pt x="214" y="153"/>
                    <a:pt x="199" y="160"/>
                  </a:cubicBezTo>
                  <a:cubicBezTo>
                    <a:pt x="191" y="163"/>
                    <a:pt x="183" y="165"/>
                    <a:pt x="175" y="1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3" name="任意多边形 20"/>
            <p:cNvSpPr/>
            <p:nvPr/>
          </p:nvSpPr>
          <p:spPr bwMode="auto">
            <a:xfrm>
              <a:off x="5905949" y="3142369"/>
              <a:ext cx="961116" cy="550244"/>
            </a:xfrm>
            <a:custGeom>
              <a:avLst/>
              <a:gdLst>
                <a:gd name="T0" fmla="*/ 246 w 311"/>
                <a:gd name="T1" fmla="*/ 13 h 178"/>
                <a:gd name="T2" fmla="*/ 292 w 311"/>
                <a:gd name="T3" fmla="*/ 45 h 178"/>
                <a:gd name="T4" fmla="*/ 297 w 311"/>
                <a:gd name="T5" fmla="*/ 75 h 178"/>
                <a:gd name="T6" fmla="*/ 277 w 311"/>
                <a:gd name="T7" fmla="*/ 113 h 178"/>
                <a:gd name="T8" fmla="*/ 237 w 311"/>
                <a:gd name="T9" fmla="*/ 126 h 178"/>
                <a:gd name="T10" fmla="*/ 203 w 311"/>
                <a:gd name="T11" fmla="*/ 161 h 178"/>
                <a:gd name="T12" fmla="*/ 152 w 311"/>
                <a:gd name="T13" fmla="*/ 154 h 178"/>
                <a:gd name="T14" fmla="*/ 132 w 311"/>
                <a:gd name="T15" fmla="*/ 142 h 178"/>
                <a:gd name="T16" fmla="*/ 98 w 311"/>
                <a:gd name="T17" fmla="*/ 158 h 178"/>
                <a:gd name="T18" fmla="*/ 61 w 311"/>
                <a:gd name="T19" fmla="*/ 155 h 178"/>
                <a:gd name="T20" fmla="*/ 22 w 311"/>
                <a:gd name="T21" fmla="*/ 120 h 178"/>
                <a:gd name="T22" fmla="*/ 16 w 311"/>
                <a:gd name="T23" fmla="*/ 84 h 178"/>
                <a:gd name="T24" fmla="*/ 29 w 311"/>
                <a:gd name="T25" fmla="*/ 47 h 178"/>
                <a:gd name="T26" fmla="*/ 74 w 311"/>
                <a:gd name="T27" fmla="*/ 18 h 178"/>
                <a:gd name="T28" fmla="*/ 127 w 311"/>
                <a:gd name="T29" fmla="*/ 30 h 178"/>
                <a:gd name="T30" fmla="*/ 137 w 311"/>
                <a:gd name="T31" fmla="*/ 39 h 178"/>
                <a:gd name="T32" fmla="*/ 168 w 311"/>
                <a:gd name="T33" fmla="*/ 23 h 178"/>
                <a:gd name="T34" fmla="*/ 206 w 311"/>
                <a:gd name="T35" fmla="*/ 26 h 178"/>
                <a:gd name="T36" fmla="*/ 242 w 311"/>
                <a:gd name="T37" fmla="*/ 0 h 178"/>
                <a:gd name="T38" fmla="*/ 197 w 311"/>
                <a:gd name="T39" fmla="*/ 17 h 178"/>
                <a:gd name="T40" fmla="*/ 169 w 311"/>
                <a:gd name="T41" fmla="*/ 10 h 178"/>
                <a:gd name="T42" fmla="*/ 136 w 311"/>
                <a:gd name="T43" fmla="*/ 21 h 178"/>
                <a:gd name="T44" fmla="*/ 135 w 311"/>
                <a:gd name="T45" fmla="*/ 20 h 178"/>
                <a:gd name="T46" fmla="*/ 94 w 311"/>
                <a:gd name="T47" fmla="*/ 5 h 178"/>
                <a:gd name="T48" fmla="*/ 92 w 311"/>
                <a:gd name="T49" fmla="*/ 5 h 178"/>
                <a:gd name="T50" fmla="*/ 73 w 311"/>
                <a:gd name="T51" fmla="*/ 5 h 178"/>
                <a:gd name="T52" fmla="*/ 71 w 311"/>
                <a:gd name="T53" fmla="*/ 6 h 178"/>
                <a:gd name="T54" fmla="*/ 32 w 311"/>
                <a:gd name="T55" fmla="*/ 25 h 178"/>
                <a:gd name="T56" fmla="*/ 25 w 311"/>
                <a:gd name="T57" fmla="*/ 32 h 178"/>
                <a:gd name="T58" fmla="*/ 18 w 311"/>
                <a:gd name="T59" fmla="*/ 40 h 178"/>
                <a:gd name="T60" fmla="*/ 16 w 311"/>
                <a:gd name="T61" fmla="*/ 43 h 178"/>
                <a:gd name="T62" fmla="*/ 4 w 311"/>
                <a:gd name="T63" fmla="*/ 74 h 178"/>
                <a:gd name="T64" fmla="*/ 10 w 311"/>
                <a:gd name="T65" fmla="*/ 125 h 178"/>
                <a:gd name="T66" fmla="*/ 11 w 311"/>
                <a:gd name="T67" fmla="*/ 125 h 178"/>
                <a:gd name="T68" fmla="*/ 38 w 311"/>
                <a:gd name="T69" fmla="*/ 158 h 178"/>
                <a:gd name="T70" fmla="*/ 55 w 311"/>
                <a:gd name="T71" fmla="*/ 166 h 178"/>
                <a:gd name="T72" fmla="*/ 56 w 311"/>
                <a:gd name="T73" fmla="*/ 167 h 178"/>
                <a:gd name="T74" fmla="*/ 85 w 311"/>
                <a:gd name="T75" fmla="*/ 172 h 178"/>
                <a:gd name="T76" fmla="*/ 101 w 311"/>
                <a:gd name="T77" fmla="*/ 171 h 178"/>
                <a:gd name="T78" fmla="*/ 128 w 311"/>
                <a:gd name="T79" fmla="*/ 160 h 178"/>
                <a:gd name="T80" fmla="*/ 145 w 311"/>
                <a:gd name="T81" fmla="*/ 165 h 178"/>
                <a:gd name="T82" fmla="*/ 208 w 311"/>
                <a:gd name="T83" fmla="*/ 173 h 178"/>
                <a:gd name="T84" fmla="*/ 286 w 311"/>
                <a:gd name="T85" fmla="*/ 123 h 178"/>
                <a:gd name="T86" fmla="*/ 306 w 311"/>
                <a:gd name="T87" fmla="*/ 93 h 178"/>
                <a:gd name="T88" fmla="*/ 307 w 311"/>
                <a:gd name="T89" fmla="*/ 91 h 178"/>
                <a:gd name="T90" fmla="*/ 310 w 311"/>
                <a:gd name="T91" fmla="*/ 77 h 178"/>
                <a:gd name="T92" fmla="*/ 310 w 311"/>
                <a:gd name="T93" fmla="*/ 75 h 178"/>
                <a:gd name="T94" fmla="*/ 304 w 311"/>
                <a:gd name="T95" fmla="*/ 39 h 178"/>
                <a:gd name="T96" fmla="*/ 303 w 311"/>
                <a:gd name="T97" fmla="*/ 38 h 178"/>
                <a:gd name="T98" fmla="*/ 295 w 311"/>
                <a:gd name="T99" fmla="*/ 26 h 178"/>
                <a:gd name="T100" fmla="*/ 294 w 311"/>
                <a:gd name="T101" fmla="*/ 25 h 178"/>
                <a:gd name="T102" fmla="*/ 242 w 311"/>
                <a:gd name="T10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" h="178">
                  <a:moveTo>
                    <a:pt x="242" y="13"/>
                  </a:moveTo>
                  <a:cubicBezTo>
                    <a:pt x="243" y="13"/>
                    <a:pt x="245" y="13"/>
                    <a:pt x="246" y="13"/>
                  </a:cubicBezTo>
                  <a:cubicBezTo>
                    <a:pt x="261" y="15"/>
                    <a:pt x="275" y="22"/>
                    <a:pt x="284" y="33"/>
                  </a:cubicBezTo>
                  <a:cubicBezTo>
                    <a:pt x="287" y="37"/>
                    <a:pt x="289" y="41"/>
                    <a:pt x="292" y="45"/>
                  </a:cubicBezTo>
                  <a:cubicBezTo>
                    <a:pt x="296" y="54"/>
                    <a:pt x="298" y="64"/>
                    <a:pt x="297" y="74"/>
                  </a:cubicBezTo>
                  <a:cubicBezTo>
                    <a:pt x="297" y="74"/>
                    <a:pt x="297" y="75"/>
                    <a:pt x="297" y="75"/>
                  </a:cubicBezTo>
                  <a:cubicBezTo>
                    <a:pt x="296" y="80"/>
                    <a:pt x="295" y="85"/>
                    <a:pt x="294" y="90"/>
                  </a:cubicBezTo>
                  <a:cubicBezTo>
                    <a:pt x="290" y="99"/>
                    <a:pt x="285" y="107"/>
                    <a:pt x="277" y="113"/>
                  </a:cubicBezTo>
                  <a:cubicBezTo>
                    <a:pt x="267" y="121"/>
                    <a:pt x="255" y="126"/>
                    <a:pt x="242" y="126"/>
                  </a:cubicBezTo>
                  <a:cubicBezTo>
                    <a:pt x="240" y="126"/>
                    <a:pt x="239" y="126"/>
                    <a:pt x="237" y="126"/>
                  </a:cubicBezTo>
                  <a:cubicBezTo>
                    <a:pt x="236" y="126"/>
                    <a:pt x="235" y="126"/>
                    <a:pt x="234" y="125"/>
                  </a:cubicBezTo>
                  <a:cubicBezTo>
                    <a:pt x="230" y="141"/>
                    <a:pt x="219" y="154"/>
                    <a:pt x="203" y="161"/>
                  </a:cubicBezTo>
                  <a:cubicBezTo>
                    <a:pt x="196" y="164"/>
                    <a:pt x="189" y="165"/>
                    <a:pt x="182" y="165"/>
                  </a:cubicBezTo>
                  <a:cubicBezTo>
                    <a:pt x="171" y="165"/>
                    <a:pt x="160" y="161"/>
                    <a:pt x="152" y="154"/>
                  </a:cubicBezTo>
                  <a:cubicBezTo>
                    <a:pt x="145" y="150"/>
                    <a:pt x="139" y="145"/>
                    <a:pt x="134" y="140"/>
                  </a:cubicBezTo>
                  <a:cubicBezTo>
                    <a:pt x="133" y="141"/>
                    <a:pt x="133" y="141"/>
                    <a:pt x="132" y="142"/>
                  </a:cubicBezTo>
                  <a:cubicBezTo>
                    <a:pt x="129" y="145"/>
                    <a:pt x="125" y="147"/>
                    <a:pt x="121" y="149"/>
                  </a:cubicBezTo>
                  <a:cubicBezTo>
                    <a:pt x="114" y="154"/>
                    <a:pt x="109" y="155"/>
                    <a:pt x="98" y="158"/>
                  </a:cubicBezTo>
                  <a:cubicBezTo>
                    <a:pt x="94" y="159"/>
                    <a:pt x="89" y="159"/>
                    <a:pt x="85" y="159"/>
                  </a:cubicBezTo>
                  <a:cubicBezTo>
                    <a:pt x="77" y="159"/>
                    <a:pt x="69" y="158"/>
                    <a:pt x="61" y="155"/>
                  </a:cubicBezTo>
                  <a:cubicBezTo>
                    <a:pt x="56" y="152"/>
                    <a:pt x="50" y="149"/>
                    <a:pt x="45" y="147"/>
                  </a:cubicBezTo>
                  <a:cubicBezTo>
                    <a:pt x="35" y="140"/>
                    <a:pt x="28" y="131"/>
                    <a:pt x="22" y="120"/>
                  </a:cubicBezTo>
                  <a:cubicBezTo>
                    <a:pt x="18" y="109"/>
                    <a:pt x="13" y="95"/>
                    <a:pt x="16" y="83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5" y="84"/>
                    <a:pt x="18" y="69"/>
                    <a:pt x="20" y="64"/>
                  </a:cubicBezTo>
                  <a:cubicBezTo>
                    <a:pt x="22" y="58"/>
                    <a:pt x="26" y="53"/>
                    <a:pt x="29" y="47"/>
                  </a:cubicBezTo>
                  <a:cubicBezTo>
                    <a:pt x="33" y="43"/>
                    <a:pt x="37" y="38"/>
                    <a:pt x="41" y="34"/>
                  </a:cubicBezTo>
                  <a:cubicBezTo>
                    <a:pt x="50" y="26"/>
                    <a:pt x="61" y="21"/>
                    <a:pt x="74" y="18"/>
                  </a:cubicBezTo>
                  <a:cubicBezTo>
                    <a:pt x="80" y="18"/>
                    <a:pt x="86" y="18"/>
                    <a:pt x="92" y="17"/>
                  </a:cubicBezTo>
                  <a:cubicBezTo>
                    <a:pt x="105" y="18"/>
                    <a:pt x="117" y="23"/>
                    <a:pt x="127" y="30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0" y="33"/>
                    <a:pt x="134" y="36"/>
                    <a:pt x="137" y="39"/>
                  </a:cubicBezTo>
                  <a:cubicBezTo>
                    <a:pt x="143" y="29"/>
                    <a:pt x="154" y="23"/>
                    <a:pt x="165" y="23"/>
                  </a:cubicBezTo>
                  <a:cubicBezTo>
                    <a:pt x="166" y="23"/>
                    <a:pt x="167" y="23"/>
                    <a:pt x="168" y="23"/>
                  </a:cubicBezTo>
                  <a:cubicBezTo>
                    <a:pt x="179" y="24"/>
                    <a:pt x="189" y="31"/>
                    <a:pt x="194" y="40"/>
                  </a:cubicBezTo>
                  <a:cubicBezTo>
                    <a:pt x="197" y="35"/>
                    <a:pt x="201" y="30"/>
                    <a:pt x="206" y="26"/>
                  </a:cubicBezTo>
                  <a:cubicBezTo>
                    <a:pt x="216" y="18"/>
                    <a:pt x="229" y="13"/>
                    <a:pt x="242" y="13"/>
                  </a:cubicBezTo>
                  <a:moveTo>
                    <a:pt x="242" y="0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226" y="0"/>
                    <a:pt x="210" y="6"/>
                    <a:pt x="197" y="17"/>
                  </a:cubicBezTo>
                  <a:cubicBezTo>
                    <a:pt x="196" y="18"/>
                    <a:pt x="195" y="19"/>
                    <a:pt x="194" y="20"/>
                  </a:cubicBezTo>
                  <a:cubicBezTo>
                    <a:pt x="187" y="14"/>
                    <a:pt x="178" y="11"/>
                    <a:pt x="169" y="10"/>
                  </a:cubicBezTo>
                  <a:cubicBezTo>
                    <a:pt x="168" y="10"/>
                    <a:pt x="167" y="10"/>
                    <a:pt x="165" y="10"/>
                  </a:cubicBezTo>
                  <a:cubicBezTo>
                    <a:pt x="155" y="10"/>
                    <a:pt x="144" y="14"/>
                    <a:pt x="136" y="21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22" y="11"/>
                    <a:pt x="108" y="6"/>
                    <a:pt x="94" y="5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57" y="8"/>
                    <a:pt x="44" y="15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2"/>
                    <a:pt x="17" y="43"/>
                    <a:pt x="16" y="43"/>
                  </a:cubicBezTo>
                  <a:cubicBezTo>
                    <a:pt x="13" y="48"/>
                    <a:pt x="10" y="54"/>
                    <a:pt x="8" y="60"/>
                  </a:cubicBezTo>
                  <a:cubicBezTo>
                    <a:pt x="7" y="61"/>
                    <a:pt x="6" y="64"/>
                    <a:pt x="4" y="74"/>
                  </a:cubicBezTo>
                  <a:cubicBezTo>
                    <a:pt x="4" y="77"/>
                    <a:pt x="3" y="79"/>
                    <a:pt x="3" y="81"/>
                  </a:cubicBezTo>
                  <a:cubicBezTo>
                    <a:pt x="0" y="97"/>
                    <a:pt x="5" y="112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7" y="138"/>
                    <a:pt x="26" y="149"/>
                    <a:pt x="38" y="157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8"/>
                    <a:pt x="39" y="158"/>
                    <a:pt x="39" y="158"/>
                  </a:cubicBezTo>
                  <a:cubicBezTo>
                    <a:pt x="55" y="166"/>
                    <a:pt x="55" y="166"/>
                    <a:pt x="55" y="166"/>
                  </a:cubicBezTo>
                  <a:cubicBezTo>
                    <a:pt x="55" y="166"/>
                    <a:pt x="55" y="166"/>
                    <a:pt x="55" y="166"/>
                  </a:cubicBezTo>
                  <a:cubicBezTo>
                    <a:pt x="56" y="167"/>
                    <a:pt x="56" y="167"/>
                    <a:pt x="56" y="167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66" y="171"/>
                    <a:pt x="75" y="172"/>
                    <a:pt x="85" y="172"/>
                  </a:cubicBezTo>
                  <a:cubicBezTo>
                    <a:pt x="90" y="172"/>
                    <a:pt x="95" y="172"/>
                    <a:pt x="100" y="171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112" y="168"/>
                    <a:pt x="119" y="166"/>
                    <a:pt x="128" y="160"/>
                  </a:cubicBezTo>
                  <a:cubicBezTo>
                    <a:pt x="130" y="159"/>
                    <a:pt x="131" y="158"/>
                    <a:pt x="133" y="157"/>
                  </a:cubicBezTo>
                  <a:cubicBezTo>
                    <a:pt x="137" y="160"/>
                    <a:pt x="141" y="162"/>
                    <a:pt x="145" y="165"/>
                  </a:cubicBezTo>
                  <a:cubicBezTo>
                    <a:pt x="155" y="173"/>
                    <a:pt x="168" y="178"/>
                    <a:pt x="182" y="178"/>
                  </a:cubicBezTo>
                  <a:cubicBezTo>
                    <a:pt x="191" y="178"/>
                    <a:pt x="200" y="176"/>
                    <a:pt x="208" y="173"/>
                  </a:cubicBezTo>
                  <a:cubicBezTo>
                    <a:pt x="224" y="166"/>
                    <a:pt x="236" y="154"/>
                    <a:pt x="243" y="139"/>
                  </a:cubicBezTo>
                  <a:cubicBezTo>
                    <a:pt x="259" y="139"/>
                    <a:pt x="274" y="133"/>
                    <a:pt x="286" y="123"/>
                  </a:cubicBezTo>
                  <a:cubicBezTo>
                    <a:pt x="295" y="115"/>
                    <a:pt x="302" y="105"/>
                    <a:pt x="306" y="94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06" y="92"/>
                    <a:pt x="306" y="92"/>
                    <a:pt x="306" y="92"/>
                  </a:cubicBezTo>
                  <a:cubicBezTo>
                    <a:pt x="307" y="91"/>
                    <a:pt x="307" y="91"/>
                    <a:pt x="307" y="91"/>
                  </a:cubicBezTo>
                  <a:cubicBezTo>
                    <a:pt x="308" y="87"/>
                    <a:pt x="309" y="82"/>
                    <a:pt x="309" y="78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5"/>
                    <a:pt x="310" y="75"/>
                    <a:pt x="310" y="75"/>
                  </a:cubicBezTo>
                  <a:cubicBezTo>
                    <a:pt x="310" y="75"/>
                    <a:pt x="310" y="75"/>
                    <a:pt x="310" y="75"/>
                  </a:cubicBezTo>
                  <a:cubicBezTo>
                    <a:pt x="311" y="62"/>
                    <a:pt x="309" y="50"/>
                    <a:pt x="304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03" y="38"/>
                    <a:pt x="303" y="38"/>
                    <a:pt x="303" y="38"/>
                  </a:cubicBezTo>
                  <a:cubicBezTo>
                    <a:pt x="302" y="36"/>
                    <a:pt x="302" y="36"/>
                    <a:pt x="302" y="36"/>
                  </a:cubicBezTo>
                  <a:cubicBezTo>
                    <a:pt x="299" y="33"/>
                    <a:pt x="297" y="29"/>
                    <a:pt x="295" y="26"/>
                  </a:cubicBezTo>
                  <a:cubicBezTo>
                    <a:pt x="295" y="25"/>
                    <a:pt x="295" y="25"/>
                    <a:pt x="295" y="25"/>
                  </a:cubicBezTo>
                  <a:cubicBezTo>
                    <a:pt x="294" y="25"/>
                    <a:pt x="294" y="25"/>
                    <a:pt x="294" y="25"/>
                  </a:cubicBezTo>
                  <a:cubicBezTo>
                    <a:pt x="282" y="11"/>
                    <a:pt x="265" y="2"/>
                    <a:pt x="247" y="1"/>
                  </a:cubicBezTo>
                  <a:cubicBezTo>
                    <a:pt x="246" y="0"/>
                    <a:pt x="244" y="0"/>
                    <a:pt x="2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4" name="任意多边形 21"/>
            <p:cNvSpPr/>
            <p:nvPr/>
          </p:nvSpPr>
          <p:spPr bwMode="auto">
            <a:xfrm>
              <a:off x="5866128" y="2693486"/>
              <a:ext cx="856135" cy="671516"/>
            </a:xfrm>
            <a:custGeom>
              <a:avLst/>
              <a:gdLst>
                <a:gd name="T0" fmla="*/ 198 w 277"/>
                <a:gd name="T1" fmla="*/ 218 h 218"/>
                <a:gd name="T2" fmla="*/ 164 w 277"/>
                <a:gd name="T3" fmla="*/ 210 h 218"/>
                <a:gd name="T4" fmla="*/ 164 w 277"/>
                <a:gd name="T5" fmla="*/ 210 h 218"/>
                <a:gd name="T6" fmla="*/ 147 w 277"/>
                <a:gd name="T7" fmla="*/ 199 h 218"/>
                <a:gd name="T8" fmla="*/ 147 w 277"/>
                <a:gd name="T9" fmla="*/ 198 h 218"/>
                <a:gd name="T10" fmla="*/ 125 w 277"/>
                <a:gd name="T11" fmla="*/ 165 h 218"/>
                <a:gd name="T12" fmla="*/ 124 w 277"/>
                <a:gd name="T13" fmla="*/ 164 h 218"/>
                <a:gd name="T14" fmla="*/ 124 w 277"/>
                <a:gd name="T15" fmla="*/ 163 h 218"/>
                <a:gd name="T16" fmla="*/ 123 w 277"/>
                <a:gd name="T17" fmla="*/ 158 h 218"/>
                <a:gd name="T18" fmla="*/ 116 w 277"/>
                <a:gd name="T19" fmla="*/ 159 h 218"/>
                <a:gd name="T20" fmla="*/ 90 w 277"/>
                <a:gd name="T21" fmla="*/ 149 h 218"/>
                <a:gd name="T22" fmla="*/ 77 w 277"/>
                <a:gd name="T23" fmla="*/ 124 h 218"/>
                <a:gd name="T24" fmla="*/ 66 w 277"/>
                <a:gd name="T25" fmla="*/ 125 h 218"/>
                <a:gd name="T26" fmla="*/ 62 w 277"/>
                <a:gd name="T27" fmla="*/ 125 h 218"/>
                <a:gd name="T28" fmla="*/ 21 w 277"/>
                <a:gd name="T29" fmla="*/ 110 h 218"/>
                <a:gd name="T30" fmla="*/ 0 w 277"/>
                <a:gd name="T31" fmla="*/ 67 h 218"/>
                <a:gd name="T32" fmla="*/ 0 w 277"/>
                <a:gd name="T33" fmla="*/ 67 h 218"/>
                <a:gd name="T34" fmla="*/ 1 w 277"/>
                <a:gd name="T35" fmla="*/ 52 h 218"/>
                <a:gd name="T36" fmla="*/ 1 w 277"/>
                <a:gd name="T37" fmla="*/ 51 h 218"/>
                <a:gd name="T38" fmla="*/ 15 w 277"/>
                <a:gd name="T39" fmla="*/ 22 h 218"/>
                <a:gd name="T40" fmla="*/ 16 w 277"/>
                <a:gd name="T41" fmla="*/ 22 h 218"/>
                <a:gd name="T42" fmla="*/ 17 w 277"/>
                <a:gd name="T43" fmla="*/ 21 h 218"/>
                <a:gd name="T44" fmla="*/ 29 w 277"/>
                <a:gd name="T45" fmla="*/ 10 h 218"/>
                <a:gd name="T46" fmla="*/ 29 w 277"/>
                <a:gd name="T47" fmla="*/ 10 h 218"/>
                <a:gd name="T48" fmla="*/ 59 w 277"/>
                <a:gd name="T49" fmla="*/ 0 h 218"/>
                <a:gd name="T50" fmla="*/ 63 w 277"/>
                <a:gd name="T51" fmla="*/ 0 h 218"/>
                <a:gd name="T52" fmla="*/ 102 w 277"/>
                <a:gd name="T53" fmla="*/ 14 h 218"/>
                <a:gd name="T54" fmla="*/ 135 w 277"/>
                <a:gd name="T55" fmla="*/ 4 h 218"/>
                <a:gd name="T56" fmla="*/ 149 w 277"/>
                <a:gd name="T57" fmla="*/ 6 h 218"/>
                <a:gd name="T58" fmla="*/ 191 w 277"/>
                <a:gd name="T59" fmla="*/ 46 h 218"/>
                <a:gd name="T60" fmla="*/ 196 w 277"/>
                <a:gd name="T61" fmla="*/ 63 h 218"/>
                <a:gd name="T62" fmla="*/ 198 w 277"/>
                <a:gd name="T63" fmla="*/ 63 h 218"/>
                <a:gd name="T64" fmla="*/ 208 w 277"/>
                <a:gd name="T65" fmla="*/ 64 h 218"/>
                <a:gd name="T66" fmla="*/ 233 w 277"/>
                <a:gd name="T67" fmla="*/ 71 h 218"/>
                <a:gd name="T68" fmla="*/ 234 w 277"/>
                <a:gd name="T69" fmla="*/ 71 h 218"/>
                <a:gd name="T70" fmla="*/ 264 w 277"/>
                <a:gd name="T71" fmla="*/ 98 h 218"/>
                <a:gd name="T72" fmla="*/ 264 w 277"/>
                <a:gd name="T73" fmla="*/ 98 h 218"/>
                <a:gd name="T74" fmla="*/ 272 w 277"/>
                <a:gd name="T75" fmla="*/ 116 h 218"/>
                <a:gd name="T76" fmla="*/ 272 w 277"/>
                <a:gd name="T77" fmla="*/ 116 h 218"/>
                <a:gd name="T78" fmla="*/ 275 w 277"/>
                <a:gd name="T79" fmla="*/ 154 h 218"/>
                <a:gd name="T80" fmla="*/ 275 w 277"/>
                <a:gd name="T81" fmla="*/ 155 h 218"/>
                <a:gd name="T82" fmla="*/ 257 w 277"/>
                <a:gd name="T83" fmla="*/ 191 h 218"/>
                <a:gd name="T84" fmla="*/ 251 w 277"/>
                <a:gd name="T85" fmla="*/ 196 h 218"/>
                <a:gd name="T86" fmla="*/ 241 w 277"/>
                <a:gd name="T87" fmla="*/ 204 h 218"/>
                <a:gd name="T88" fmla="*/ 226 w 277"/>
                <a:gd name="T89" fmla="*/ 212 h 218"/>
                <a:gd name="T90" fmla="*/ 222 w 277"/>
                <a:gd name="T91" fmla="*/ 214 h 218"/>
                <a:gd name="T92" fmla="*/ 203 w 277"/>
                <a:gd name="T93" fmla="*/ 217 h 218"/>
                <a:gd name="T94" fmla="*/ 203 w 277"/>
                <a:gd name="T95" fmla="*/ 217 h 218"/>
                <a:gd name="T96" fmla="*/ 198 w 277"/>
                <a:gd name="T9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7" h="218">
                  <a:moveTo>
                    <a:pt x="198" y="218"/>
                  </a:moveTo>
                  <a:cubicBezTo>
                    <a:pt x="186" y="218"/>
                    <a:pt x="175" y="215"/>
                    <a:pt x="164" y="210"/>
                  </a:cubicBezTo>
                  <a:cubicBezTo>
                    <a:pt x="164" y="210"/>
                    <a:pt x="164" y="210"/>
                    <a:pt x="164" y="210"/>
                  </a:cubicBezTo>
                  <a:cubicBezTo>
                    <a:pt x="147" y="199"/>
                    <a:pt x="147" y="199"/>
                    <a:pt x="147" y="199"/>
                  </a:cubicBezTo>
                  <a:cubicBezTo>
                    <a:pt x="147" y="198"/>
                    <a:pt x="147" y="198"/>
                    <a:pt x="147" y="198"/>
                  </a:cubicBezTo>
                  <a:cubicBezTo>
                    <a:pt x="137" y="189"/>
                    <a:pt x="129" y="178"/>
                    <a:pt x="125" y="165"/>
                  </a:cubicBezTo>
                  <a:cubicBezTo>
                    <a:pt x="124" y="164"/>
                    <a:pt x="124" y="164"/>
                    <a:pt x="124" y="164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23" y="158"/>
                    <a:pt x="123" y="158"/>
                    <a:pt x="123" y="158"/>
                  </a:cubicBezTo>
                  <a:cubicBezTo>
                    <a:pt x="121" y="158"/>
                    <a:pt x="118" y="159"/>
                    <a:pt x="116" y="159"/>
                  </a:cubicBezTo>
                  <a:cubicBezTo>
                    <a:pt x="106" y="159"/>
                    <a:pt x="97" y="155"/>
                    <a:pt x="90" y="149"/>
                  </a:cubicBezTo>
                  <a:cubicBezTo>
                    <a:pt x="82" y="142"/>
                    <a:pt x="78" y="133"/>
                    <a:pt x="77" y="124"/>
                  </a:cubicBezTo>
                  <a:cubicBezTo>
                    <a:pt x="73" y="124"/>
                    <a:pt x="70" y="125"/>
                    <a:pt x="66" y="125"/>
                  </a:cubicBezTo>
                  <a:cubicBezTo>
                    <a:pt x="65" y="125"/>
                    <a:pt x="63" y="125"/>
                    <a:pt x="62" y="125"/>
                  </a:cubicBezTo>
                  <a:cubicBezTo>
                    <a:pt x="47" y="125"/>
                    <a:pt x="32" y="120"/>
                    <a:pt x="21" y="110"/>
                  </a:cubicBezTo>
                  <a:cubicBezTo>
                    <a:pt x="9" y="99"/>
                    <a:pt x="1" y="83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3" y="40"/>
                    <a:pt x="8" y="31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8" y="4"/>
                    <a:pt x="48" y="1"/>
                    <a:pt x="59" y="0"/>
                  </a:cubicBezTo>
                  <a:cubicBezTo>
                    <a:pt x="60" y="0"/>
                    <a:pt x="62" y="0"/>
                    <a:pt x="63" y="0"/>
                  </a:cubicBezTo>
                  <a:cubicBezTo>
                    <a:pt x="77" y="0"/>
                    <a:pt x="91" y="5"/>
                    <a:pt x="102" y="14"/>
                  </a:cubicBezTo>
                  <a:cubicBezTo>
                    <a:pt x="112" y="8"/>
                    <a:pt x="123" y="4"/>
                    <a:pt x="135" y="4"/>
                  </a:cubicBezTo>
                  <a:cubicBezTo>
                    <a:pt x="140" y="4"/>
                    <a:pt x="144" y="5"/>
                    <a:pt x="149" y="6"/>
                  </a:cubicBezTo>
                  <a:cubicBezTo>
                    <a:pt x="170" y="11"/>
                    <a:pt x="186" y="27"/>
                    <a:pt x="191" y="46"/>
                  </a:cubicBezTo>
                  <a:cubicBezTo>
                    <a:pt x="193" y="52"/>
                    <a:pt x="195" y="58"/>
                    <a:pt x="196" y="63"/>
                  </a:cubicBezTo>
                  <a:cubicBezTo>
                    <a:pt x="197" y="63"/>
                    <a:pt x="197" y="63"/>
                    <a:pt x="198" y="63"/>
                  </a:cubicBezTo>
                  <a:cubicBezTo>
                    <a:pt x="201" y="63"/>
                    <a:pt x="204" y="64"/>
                    <a:pt x="208" y="64"/>
                  </a:cubicBezTo>
                  <a:cubicBezTo>
                    <a:pt x="216" y="65"/>
                    <a:pt x="223" y="67"/>
                    <a:pt x="233" y="71"/>
                  </a:cubicBezTo>
                  <a:cubicBezTo>
                    <a:pt x="234" y="71"/>
                    <a:pt x="234" y="71"/>
                    <a:pt x="234" y="71"/>
                  </a:cubicBezTo>
                  <a:cubicBezTo>
                    <a:pt x="246" y="78"/>
                    <a:pt x="256" y="87"/>
                    <a:pt x="264" y="98"/>
                  </a:cubicBezTo>
                  <a:cubicBezTo>
                    <a:pt x="264" y="98"/>
                    <a:pt x="264" y="98"/>
                    <a:pt x="264" y="98"/>
                  </a:cubicBezTo>
                  <a:cubicBezTo>
                    <a:pt x="272" y="116"/>
                    <a:pt x="272" y="116"/>
                    <a:pt x="272" y="116"/>
                  </a:cubicBezTo>
                  <a:cubicBezTo>
                    <a:pt x="272" y="116"/>
                    <a:pt x="272" y="116"/>
                    <a:pt x="272" y="116"/>
                  </a:cubicBezTo>
                  <a:cubicBezTo>
                    <a:pt x="277" y="128"/>
                    <a:pt x="277" y="141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2" y="167"/>
                    <a:pt x="267" y="182"/>
                    <a:pt x="257" y="191"/>
                  </a:cubicBezTo>
                  <a:cubicBezTo>
                    <a:pt x="255" y="192"/>
                    <a:pt x="254" y="194"/>
                    <a:pt x="251" y="196"/>
                  </a:cubicBezTo>
                  <a:cubicBezTo>
                    <a:pt x="247" y="200"/>
                    <a:pt x="243" y="203"/>
                    <a:pt x="241" y="204"/>
                  </a:cubicBezTo>
                  <a:cubicBezTo>
                    <a:pt x="236" y="208"/>
                    <a:pt x="231" y="210"/>
                    <a:pt x="226" y="212"/>
                  </a:cubicBezTo>
                  <a:cubicBezTo>
                    <a:pt x="222" y="214"/>
                    <a:pt x="222" y="214"/>
                    <a:pt x="222" y="214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1" y="217"/>
                    <a:pt x="199" y="218"/>
                    <a:pt x="198" y="2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5" name="任意多边形 22"/>
            <p:cNvSpPr/>
            <p:nvPr/>
          </p:nvSpPr>
          <p:spPr bwMode="auto">
            <a:xfrm>
              <a:off x="5848028" y="2673576"/>
              <a:ext cx="895956" cy="709525"/>
            </a:xfrm>
            <a:custGeom>
              <a:avLst/>
              <a:gdLst>
                <a:gd name="T0" fmla="*/ 106 w 290"/>
                <a:gd name="T1" fmla="*/ 26 h 230"/>
                <a:gd name="T2" fmla="*/ 141 w 290"/>
                <a:gd name="T3" fmla="*/ 17 h 230"/>
                <a:gd name="T4" fmla="*/ 191 w 290"/>
                <a:gd name="T5" fmla="*/ 54 h 230"/>
                <a:gd name="T6" fmla="*/ 199 w 290"/>
                <a:gd name="T7" fmla="*/ 76 h 230"/>
                <a:gd name="T8" fmla="*/ 213 w 290"/>
                <a:gd name="T9" fmla="*/ 77 h 230"/>
                <a:gd name="T10" fmla="*/ 264 w 290"/>
                <a:gd name="T11" fmla="*/ 108 h 230"/>
                <a:gd name="T12" fmla="*/ 275 w 290"/>
                <a:gd name="T13" fmla="*/ 159 h 230"/>
                <a:gd name="T14" fmla="*/ 259 w 290"/>
                <a:gd name="T15" fmla="*/ 192 h 230"/>
                <a:gd name="T16" fmla="*/ 226 w 290"/>
                <a:gd name="T17" fmla="*/ 214 h 230"/>
                <a:gd name="T18" fmla="*/ 204 w 290"/>
                <a:gd name="T19" fmla="*/ 217 h 230"/>
                <a:gd name="T20" fmla="*/ 157 w 290"/>
                <a:gd name="T21" fmla="*/ 200 h 230"/>
                <a:gd name="T22" fmla="*/ 137 w 290"/>
                <a:gd name="T23" fmla="*/ 169 h 230"/>
                <a:gd name="T24" fmla="*/ 122 w 290"/>
                <a:gd name="T25" fmla="*/ 158 h 230"/>
                <a:gd name="T26" fmla="*/ 89 w 290"/>
                <a:gd name="T27" fmla="*/ 121 h 230"/>
                <a:gd name="T28" fmla="*/ 68 w 290"/>
                <a:gd name="T29" fmla="*/ 125 h 230"/>
                <a:gd name="T30" fmla="*/ 13 w 290"/>
                <a:gd name="T31" fmla="*/ 73 h 230"/>
                <a:gd name="T32" fmla="*/ 26 w 290"/>
                <a:gd name="T33" fmla="*/ 32 h 230"/>
                <a:gd name="T34" fmla="*/ 39 w 290"/>
                <a:gd name="T35" fmla="*/ 22 h 230"/>
                <a:gd name="T36" fmla="*/ 69 w 290"/>
                <a:gd name="T37" fmla="*/ 12 h 230"/>
                <a:gd name="T38" fmla="*/ 65 w 290"/>
                <a:gd name="T39" fmla="*/ 0 h 230"/>
                <a:gd name="T40" fmla="*/ 31 w 290"/>
                <a:gd name="T41" fmla="*/ 11 h 230"/>
                <a:gd name="T42" fmla="*/ 23 w 290"/>
                <a:gd name="T43" fmla="*/ 18 h 230"/>
                <a:gd name="T44" fmla="*/ 19 w 290"/>
                <a:gd name="T45" fmla="*/ 22 h 230"/>
                <a:gd name="T46" fmla="*/ 18 w 290"/>
                <a:gd name="T47" fmla="*/ 22 h 230"/>
                <a:gd name="T48" fmla="*/ 17 w 290"/>
                <a:gd name="T49" fmla="*/ 23 h 230"/>
                <a:gd name="T50" fmla="*/ 1 w 290"/>
                <a:gd name="T51" fmla="*/ 56 h 230"/>
                <a:gd name="T52" fmla="*/ 1 w 290"/>
                <a:gd name="T53" fmla="*/ 58 h 230"/>
                <a:gd name="T54" fmla="*/ 0 w 290"/>
                <a:gd name="T55" fmla="*/ 72 h 230"/>
                <a:gd name="T56" fmla="*/ 0 w 290"/>
                <a:gd name="T57" fmla="*/ 74 h 230"/>
                <a:gd name="T58" fmla="*/ 68 w 290"/>
                <a:gd name="T59" fmla="*/ 138 h 230"/>
                <a:gd name="T60" fmla="*/ 78 w 290"/>
                <a:gd name="T61" fmla="*/ 137 h 230"/>
                <a:gd name="T62" fmla="*/ 122 w 290"/>
                <a:gd name="T63" fmla="*/ 171 h 230"/>
                <a:gd name="T64" fmla="*/ 124 w 290"/>
                <a:gd name="T65" fmla="*/ 172 h 230"/>
                <a:gd name="T66" fmla="*/ 149 w 290"/>
                <a:gd name="T67" fmla="*/ 209 h 230"/>
                <a:gd name="T68" fmla="*/ 150 w 290"/>
                <a:gd name="T69" fmla="*/ 210 h 230"/>
                <a:gd name="T70" fmla="*/ 166 w 290"/>
                <a:gd name="T71" fmla="*/ 221 h 230"/>
                <a:gd name="T72" fmla="*/ 167 w 290"/>
                <a:gd name="T73" fmla="*/ 222 h 230"/>
                <a:gd name="T74" fmla="*/ 209 w 290"/>
                <a:gd name="T75" fmla="*/ 230 h 230"/>
                <a:gd name="T76" fmla="*/ 211 w 290"/>
                <a:gd name="T77" fmla="*/ 230 h 230"/>
                <a:gd name="T78" fmla="*/ 229 w 290"/>
                <a:gd name="T79" fmla="*/ 226 h 230"/>
                <a:gd name="T80" fmla="*/ 231 w 290"/>
                <a:gd name="T81" fmla="*/ 225 h 230"/>
                <a:gd name="T82" fmla="*/ 250 w 290"/>
                <a:gd name="T83" fmla="*/ 216 h 230"/>
                <a:gd name="T84" fmla="*/ 267 w 290"/>
                <a:gd name="T85" fmla="*/ 202 h 230"/>
                <a:gd name="T86" fmla="*/ 287 w 290"/>
                <a:gd name="T87" fmla="*/ 162 h 230"/>
                <a:gd name="T88" fmla="*/ 287 w 290"/>
                <a:gd name="T89" fmla="*/ 162 h 230"/>
                <a:gd name="T90" fmla="*/ 284 w 290"/>
                <a:gd name="T91" fmla="*/ 119 h 230"/>
                <a:gd name="T92" fmla="*/ 282 w 290"/>
                <a:gd name="T93" fmla="*/ 114 h 230"/>
                <a:gd name="T94" fmla="*/ 276 w 290"/>
                <a:gd name="T95" fmla="*/ 101 h 230"/>
                <a:gd name="T96" fmla="*/ 242 w 290"/>
                <a:gd name="T97" fmla="*/ 72 h 230"/>
                <a:gd name="T98" fmla="*/ 241 w 290"/>
                <a:gd name="T99" fmla="*/ 71 h 230"/>
                <a:gd name="T100" fmla="*/ 208 w 290"/>
                <a:gd name="T101" fmla="*/ 63 h 230"/>
                <a:gd name="T102" fmla="*/ 157 w 290"/>
                <a:gd name="T103" fmla="*/ 6 h 230"/>
                <a:gd name="T104" fmla="*/ 109 w 290"/>
                <a:gd name="T105" fmla="*/ 1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" h="230">
                  <a:moveTo>
                    <a:pt x="69" y="12"/>
                  </a:moveTo>
                  <a:cubicBezTo>
                    <a:pt x="82" y="12"/>
                    <a:pt x="96" y="17"/>
                    <a:pt x="106" y="26"/>
                  </a:cubicBezTo>
                  <a:cubicBezTo>
                    <a:pt x="106" y="27"/>
                    <a:pt x="107" y="28"/>
                    <a:pt x="108" y="28"/>
                  </a:cubicBezTo>
                  <a:cubicBezTo>
                    <a:pt x="117" y="21"/>
                    <a:pt x="129" y="17"/>
                    <a:pt x="141" y="17"/>
                  </a:cubicBezTo>
                  <a:cubicBezTo>
                    <a:pt x="145" y="17"/>
                    <a:pt x="149" y="17"/>
                    <a:pt x="154" y="18"/>
                  </a:cubicBezTo>
                  <a:cubicBezTo>
                    <a:pt x="173" y="23"/>
                    <a:pt x="187" y="37"/>
                    <a:pt x="191" y="54"/>
                  </a:cubicBezTo>
                  <a:cubicBezTo>
                    <a:pt x="194" y="61"/>
                    <a:pt x="196" y="69"/>
                    <a:pt x="197" y="76"/>
                  </a:cubicBezTo>
                  <a:cubicBezTo>
                    <a:pt x="198" y="76"/>
                    <a:pt x="199" y="76"/>
                    <a:pt x="199" y="76"/>
                  </a:cubicBezTo>
                  <a:cubicBezTo>
                    <a:pt x="201" y="76"/>
                    <a:pt x="202" y="76"/>
                    <a:pt x="204" y="76"/>
                  </a:cubicBezTo>
                  <a:cubicBezTo>
                    <a:pt x="207" y="76"/>
                    <a:pt x="210" y="76"/>
                    <a:pt x="213" y="77"/>
                  </a:cubicBezTo>
                  <a:cubicBezTo>
                    <a:pt x="221" y="77"/>
                    <a:pt x="226" y="79"/>
                    <a:pt x="237" y="83"/>
                  </a:cubicBezTo>
                  <a:cubicBezTo>
                    <a:pt x="248" y="89"/>
                    <a:pt x="257" y="97"/>
                    <a:pt x="264" y="108"/>
                  </a:cubicBezTo>
                  <a:cubicBezTo>
                    <a:pt x="267" y="113"/>
                    <a:pt x="270" y="118"/>
                    <a:pt x="272" y="124"/>
                  </a:cubicBezTo>
                  <a:cubicBezTo>
                    <a:pt x="276" y="135"/>
                    <a:pt x="277" y="147"/>
                    <a:pt x="275" y="159"/>
                  </a:cubicBezTo>
                  <a:cubicBezTo>
                    <a:pt x="272" y="170"/>
                    <a:pt x="267" y="184"/>
                    <a:pt x="258" y="192"/>
                  </a:cubicBezTo>
                  <a:cubicBezTo>
                    <a:pt x="259" y="192"/>
                    <a:pt x="259" y="192"/>
                    <a:pt x="259" y="192"/>
                  </a:cubicBezTo>
                  <a:cubicBezTo>
                    <a:pt x="259" y="192"/>
                    <a:pt x="248" y="202"/>
                    <a:pt x="243" y="205"/>
                  </a:cubicBezTo>
                  <a:cubicBezTo>
                    <a:pt x="238" y="209"/>
                    <a:pt x="232" y="211"/>
                    <a:pt x="226" y="214"/>
                  </a:cubicBezTo>
                  <a:cubicBezTo>
                    <a:pt x="220" y="215"/>
                    <a:pt x="214" y="216"/>
                    <a:pt x="208" y="217"/>
                  </a:cubicBezTo>
                  <a:cubicBezTo>
                    <a:pt x="207" y="217"/>
                    <a:pt x="205" y="217"/>
                    <a:pt x="204" y="217"/>
                  </a:cubicBezTo>
                  <a:cubicBezTo>
                    <a:pt x="193" y="217"/>
                    <a:pt x="183" y="215"/>
                    <a:pt x="173" y="210"/>
                  </a:cubicBezTo>
                  <a:cubicBezTo>
                    <a:pt x="168" y="207"/>
                    <a:pt x="162" y="203"/>
                    <a:pt x="157" y="200"/>
                  </a:cubicBezTo>
                  <a:cubicBezTo>
                    <a:pt x="148" y="191"/>
                    <a:pt x="141" y="181"/>
                    <a:pt x="137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6" y="164"/>
                    <a:pt x="135" y="160"/>
                    <a:pt x="134" y="156"/>
                  </a:cubicBezTo>
                  <a:cubicBezTo>
                    <a:pt x="130" y="157"/>
                    <a:pt x="126" y="158"/>
                    <a:pt x="122" y="158"/>
                  </a:cubicBezTo>
                  <a:cubicBezTo>
                    <a:pt x="114" y="158"/>
                    <a:pt x="106" y="155"/>
                    <a:pt x="100" y="150"/>
                  </a:cubicBezTo>
                  <a:cubicBezTo>
                    <a:pt x="91" y="142"/>
                    <a:pt x="88" y="131"/>
                    <a:pt x="89" y="121"/>
                  </a:cubicBezTo>
                  <a:cubicBezTo>
                    <a:pt x="84" y="123"/>
                    <a:pt x="78" y="124"/>
                    <a:pt x="72" y="125"/>
                  </a:cubicBezTo>
                  <a:cubicBezTo>
                    <a:pt x="70" y="125"/>
                    <a:pt x="69" y="125"/>
                    <a:pt x="68" y="125"/>
                  </a:cubicBezTo>
                  <a:cubicBezTo>
                    <a:pt x="55" y="125"/>
                    <a:pt x="41" y="120"/>
                    <a:pt x="31" y="111"/>
                  </a:cubicBezTo>
                  <a:cubicBezTo>
                    <a:pt x="20" y="101"/>
                    <a:pt x="13" y="87"/>
                    <a:pt x="13" y="73"/>
                  </a:cubicBezTo>
                  <a:cubicBezTo>
                    <a:pt x="13" y="68"/>
                    <a:pt x="13" y="63"/>
                    <a:pt x="13" y="58"/>
                  </a:cubicBezTo>
                  <a:cubicBezTo>
                    <a:pt x="15" y="49"/>
                    <a:pt x="20" y="40"/>
                    <a:pt x="26" y="32"/>
                  </a:cubicBezTo>
                  <a:cubicBezTo>
                    <a:pt x="27" y="32"/>
                    <a:pt x="27" y="32"/>
                    <a:pt x="27" y="31"/>
                  </a:cubicBezTo>
                  <a:cubicBezTo>
                    <a:pt x="31" y="28"/>
                    <a:pt x="35" y="25"/>
                    <a:pt x="39" y="22"/>
                  </a:cubicBezTo>
                  <a:cubicBezTo>
                    <a:pt x="47" y="16"/>
                    <a:pt x="56" y="13"/>
                    <a:pt x="66" y="13"/>
                  </a:cubicBezTo>
                  <a:cubicBezTo>
                    <a:pt x="67" y="13"/>
                    <a:pt x="68" y="12"/>
                    <a:pt x="69" y="12"/>
                  </a:cubicBezTo>
                  <a:moveTo>
                    <a:pt x="69" y="0"/>
                  </a:moveTo>
                  <a:cubicBezTo>
                    <a:pt x="68" y="0"/>
                    <a:pt x="66" y="0"/>
                    <a:pt x="65" y="0"/>
                  </a:cubicBezTo>
                  <a:cubicBezTo>
                    <a:pt x="53" y="1"/>
                    <a:pt x="42" y="4"/>
                    <a:pt x="3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9" y="33"/>
                    <a:pt x="3" y="44"/>
                    <a:pt x="1" y="56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92"/>
                    <a:pt x="9" y="109"/>
                    <a:pt x="23" y="121"/>
                  </a:cubicBezTo>
                  <a:cubicBezTo>
                    <a:pt x="35" y="132"/>
                    <a:pt x="51" y="138"/>
                    <a:pt x="68" y="138"/>
                  </a:cubicBezTo>
                  <a:cubicBezTo>
                    <a:pt x="70" y="138"/>
                    <a:pt x="71" y="138"/>
                    <a:pt x="72" y="138"/>
                  </a:cubicBezTo>
                  <a:cubicBezTo>
                    <a:pt x="74" y="137"/>
                    <a:pt x="76" y="137"/>
                    <a:pt x="78" y="137"/>
                  </a:cubicBezTo>
                  <a:cubicBezTo>
                    <a:pt x="80" y="146"/>
                    <a:pt x="85" y="154"/>
                    <a:pt x="91" y="160"/>
                  </a:cubicBezTo>
                  <a:cubicBezTo>
                    <a:pt x="100" y="167"/>
                    <a:pt x="111" y="171"/>
                    <a:pt x="122" y="171"/>
                  </a:cubicBezTo>
                  <a:cubicBezTo>
                    <a:pt x="123" y="171"/>
                    <a:pt x="123" y="171"/>
                    <a:pt x="124" y="171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5" y="174"/>
                    <a:pt x="125" y="174"/>
                    <a:pt x="125" y="174"/>
                  </a:cubicBezTo>
                  <a:cubicBezTo>
                    <a:pt x="130" y="188"/>
                    <a:pt x="138" y="199"/>
                    <a:pt x="149" y="209"/>
                  </a:cubicBezTo>
                  <a:cubicBezTo>
                    <a:pt x="149" y="210"/>
                    <a:pt x="149" y="210"/>
                    <a:pt x="149" y="210"/>
                  </a:cubicBezTo>
                  <a:cubicBezTo>
                    <a:pt x="150" y="210"/>
                    <a:pt x="150" y="210"/>
                    <a:pt x="150" y="210"/>
                  </a:cubicBezTo>
                  <a:cubicBezTo>
                    <a:pt x="158" y="215"/>
                    <a:pt x="158" y="215"/>
                    <a:pt x="158" y="215"/>
                  </a:cubicBezTo>
                  <a:cubicBezTo>
                    <a:pt x="166" y="221"/>
                    <a:pt x="166" y="221"/>
                    <a:pt x="166" y="221"/>
                  </a:cubicBezTo>
                  <a:cubicBezTo>
                    <a:pt x="167" y="221"/>
                    <a:pt x="167" y="221"/>
                    <a:pt x="167" y="221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79" y="227"/>
                    <a:pt x="191" y="230"/>
                    <a:pt x="204" y="230"/>
                  </a:cubicBezTo>
                  <a:cubicBezTo>
                    <a:pt x="206" y="230"/>
                    <a:pt x="207" y="230"/>
                    <a:pt x="209" y="230"/>
                  </a:cubicBezTo>
                  <a:cubicBezTo>
                    <a:pt x="210" y="230"/>
                    <a:pt x="210" y="230"/>
                    <a:pt x="210" y="230"/>
                  </a:cubicBezTo>
                  <a:cubicBezTo>
                    <a:pt x="211" y="230"/>
                    <a:pt x="211" y="230"/>
                    <a:pt x="211" y="230"/>
                  </a:cubicBezTo>
                  <a:cubicBezTo>
                    <a:pt x="213" y="229"/>
                    <a:pt x="213" y="229"/>
                    <a:pt x="213" y="229"/>
                  </a:cubicBezTo>
                  <a:cubicBezTo>
                    <a:pt x="229" y="226"/>
                    <a:pt x="229" y="226"/>
                    <a:pt x="229" y="226"/>
                  </a:cubicBezTo>
                  <a:cubicBezTo>
                    <a:pt x="230" y="226"/>
                    <a:pt x="230" y="226"/>
                    <a:pt x="230" y="226"/>
                  </a:cubicBezTo>
                  <a:cubicBezTo>
                    <a:pt x="231" y="225"/>
                    <a:pt x="231" y="225"/>
                    <a:pt x="231" y="225"/>
                  </a:cubicBezTo>
                  <a:cubicBezTo>
                    <a:pt x="232" y="225"/>
                    <a:pt x="233" y="225"/>
                    <a:pt x="234" y="224"/>
                  </a:cubicBezTo>
                  <a:cubicBezTo>
                    <a:pt x="239" y="222"/>
                    <a:pt x="245" y="219"/>
                    <a:pt x="250" y="216"/>
                  </a:cubicBezTo>
                  <a:cubicBezTo>
                    <a:pt x="251" y="215"/>
                    <a:pt x="254" y="213"/>
                    <a:pt x="261" y="207"/>
                  </a:cubicBezTo>
                  <a:cubicBezTo>
                    <a:pt x="264" y="205"/>
                    <a:pt x="265" y="203"/>
                    <a:pt x="267" y="202"/>
                  </a:cubicBezTo>
                  <a:cubicBezTo>
                    <a:pt x="267" y="202"/>
                    <a:pt x="267" y="202"/>
                    <a:pt x="267" y="202"/>
                  </a:cubicBezTo>
                  <a:cubicBezTo>
                    <a:pt x="278" y="191"/>
                    <a:pt x="284" y="175"/>
                    <a:pt x="287" y="162"/>
                  </a:cubicBezTo>
                  <a:cubicBezTo>
                    <a:pt x="287" y="162"/>
                    <a:pt x="287" y="162"/>
                    <a:pt x="287" y="162"/>
                  </a:cubicBezTo>
                  <a:cubicBezTo>
                    <a:pt x="287" y="162"/>
                    <a:pt x="287" y="162"/>
                    <a:pt x="287" y="162"/>
                  </a:cubicBezTo>
                  <a:cubicBezTo>
                    <a:pt x="290" y="148"/>
                    <a:pt x="289" y="134"/>
                    <a:pt x="285" y="120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2" y="114"/>
                    <a:pt x="282" y="114"/>
                    <a:pt x="282" y="114"/>
                  </a:cubicBezTo>
                  <a:cubicBezTo>
                    <a:pt x="276" y="102"/>
                    <a:pt x="276" y="102"/>
                    <a:pt x="276" y="102"/>
                  </a:cubicBezTo>
                  <a:cubicBezTo>
                    <a:pt x="276" y="101"/>
                    <a:pt x="276" y="101"/>
                    <a:pt x="276" y="101"/>
                  </a:cubicBezTo>
                  <a:cubicBezTo>
                    <a:pt x="275" y="101"/>
                    <a:pt x="275" y="101"/>
                    <a:pt x="275" y="101"/>
                  </a:cubicBezTo>
                  <a:cubicBezTo>
                    <a:pt x="267" y="88"/>
                    <a:pt x="256" y="78"/>
                    <a:pt x="242" y="72"/>
                  </a:cubicBezTo>
                  <a:cubicBezTo>
                    <a:pt x="242" y="71"/>
                    <a:pt x="242" y="71"/>
                    <a:pt x="242" y="71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31" y="67"/>
                    <a:pt x="224" y="65"/>
                    <a:pt x="214" y="64"/>
                  </a:cubicBezTo>
                  <a:cubicBezTo>
                    <a:pt x="212" y="63"/>
                    <a:pt x="210" y="63"/>
                    <a:pt x="208" y="63"/>
                  </a:cubicBezTo>
                  <a:cubicBezTo>
                    <a:pt x="206" y="59"/>
                    <a:pt x="205" y="54"/>
                    <a:pt x="203" y="50"/>
                  </a:cubicBezTo>
                  <a:cubicBezTo>
                    <a:pt x="198" y="28"/>
                    <a:pt x="180" y="11"/>
                    <a:pt x="157" y="6"/>
                  </a:cubicBezTo>
                  <a:cubicBezTo>
                    <a:pt x="152" y="5"/>
                    <a:pt x="146" y="4"/>
                    <a:pt x="141" y="4"/>
                  </a:cubicBezTo>
                  <a:cubicBezTo>
                    <a:pt x="130" y="4"/>
                    <a:pt x="119" y="7"/>
                    <a:pt x="109" y="12"/>
                  </a:cubicBezTo>
                  <a:cubicBezTo>
                    <a:pt x="97" y="4"/>
                    <a:pt x="83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6" name="任意多边形 23"/>
            <p:cNvSpPr/>
            <p:nvPr/>
          </p:nvSpPr>
          <p:spPr bwMode="auto">
            <a:xfrm>
              <a:off x="5862508" y="2974038"/>
              <a:ext cx="575583" cy="419923"/>
            </a:xfrm>
            <a:custGeom>
              <a:avLst/>
              <a:gdLst>
                <a:gd name="T0" fmla="*/ 118 w 186"/>
                <a:gd name="T1" fmla="*/ 136 h 136"/>
                <a:gd name="T2" fmla="*/ 101 w 186"/>
                <a:gd name="T3" fmla="*/ 133 h 136"/>
                <a:gd name="T4" fmla="*/ 74 w 186"/>
                <a:gd name="T5" fmla="*/ 114 h 136"/>
                <a:gd name="T6" fmla="*/ 40 w 186"/>
                <a:gd name="T7" fmla="*/ 133 h 136"/>
                <a:gd name="T8" fmla="*/ 12 w 186"/>
                <a:gd name="T9" fmla="*/ 121 h 136"/>
                <a:gd name="T10" fmla="*/ 0 w 186"/>
                <a:gd name="T11" fmla="*/ 93 h 136"/>
                <a:gd name="T12" fmla="*/ 3 w 186"/>
                <a:gd name="T13" fmla="*/ 69 h 136"/>
                <a:gd name="T14" fmla="*/ 10 w 186"/>
                <a:gd name="T15" fmla="*/ 48 h 136"/>
                <a:gd name="T16" fmla="*/ 12 w 186"/>
                <a:gd name="T17" fmla="*/ 43 h 136"/>
                <a:gd name="T18" fmla="*/ 18 w 186"/>
                <a:gd name="T19" fmla="*/ 32 h 136"/>
                <a:gd name="T20" fmla="*/ 31 w 186"/>
                <a:gd name="T21" fmla="*/ 16 h 136"/>
                <a:gd name="T22" fmla="*/ 68 w 186"/>
                <a:gd name="T23" fmla="*/ 0 h 136"/>
                <a:gd name="T24" fmla="*/ 77 w 186"/>
                <a:gd name="T25" fmla="*/ 1 h 136"/>
                <a:gd name="T26" fmla="*/ 88 w 186"/>
                <a:gd name="T27" fmla="*/ 5 h 136"/>
                <a:gd name="T28" fmla="*/ 95 w 186"/>
                <a:gd name="T29" fmla="*/ 8 h 136"/>
                <a:gd name="T30" fmla="*/ 110 w 186"/>
                <a:gd name="T31" fmla="*/ 20 h 136"/>
                <a:gd name="T32" fmla="*/ 120 w 186"/>
                <a:gd name="T33" fmla="*/ 33 h 136"/>
                <a:gd name="T34" fmla="*/ 121 w 186"/>
                <a:gd name="T35" fmla="*/ 29 h 136"/>
                <a:gd name="T36" fmla="*/ 142 w 186"/>
                <a:gd name="T37" fmla="*/ 3 h 136"/>
                <a:gd name="T38" fmla="*/ 152 w 186"/>
                <a:gd name="T39" fmla="*/ 1 h 136"/>
                <a:gd name="T40" fmla="*/ 173 w 186"/>
                <a:gd name="T41" fmla="*/ 11 h 136"/>
                <a:gd name="T42" fmla="*/ 181 w 186"/>
                <a:gd name="T43" fmla="*/ 29 h 136"/>
                <a:gd name="T44" fmla="*/ 182 w 186"/>
                <a:gd name="T45" fmla="*/ 31 h 136"/>
                <a:gd name="T46" fmla="*/ 184 w 186"/>
                <a:gd name="T47" fmla="*/ 70 h 136"/>
                <a:gd name="T48" fmla="*/ 146 w 186"/>
                <a:gd name="T49" fmla="*/ 128 h 136"/>
                <a:gd name="T50" fmla="*/ 118 w 186"/>
                <a:gd name="T5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6" h="136">
                  <a:moveTo>
                    <a:pt x="118" y="136"/>
                  </a:moveTo>
                  <a:cubicBezTo>
                    <a:pt x="112" y="136"/>
                    <a:pt x="106" y="135"/>
                    <a:pt x="101" y="133"/>
                  </a:cubicBezTo>
                  <a:cubicBezTo>
                    <a:pt x="91" y="130"/>
                    <a:pt x="82" y="124"/>
                    <a:pt x="74" y="114"/>
                  </a:cubicBezTo>
                  <a:cubicBezTo>
                    <a:pt x="66" y="126"/>
                    <a:pt x="54" y="133"/>
                    <a:pt x="40" y="133"/>
                  </a:cubicBezTo>
                  <a:cubicBezTo>
                    <a:pt x="30" y="133"/>
                    <a:pt x="19" y="128"/>
                    <a:pt x="12" y="121"/>
                  </a:cubicBezTo>
                  <a:cubicBezTo>
                    <a:pt x="4" y="113"/>
                    <a:pt x="0" y="103"/>
                    <a:pt x="0" y="93"/>
                  </a:cubicBezTo>
                  <a:cubicBezTo>
                    <a:pt x="0" y="85"/>
                    <a:pt x="2" y="77"/>
                    <a:pt x="3" y="69"/>
                  </a:cubicBezTo>
                  <a:cubicBezTo>
                    <a:pt x="4" y="61"/>
                    <a:pt x="7" y="55"/>
                    <a:pt x="10" y="48"/>
                  </a:cubicBezTo>
                  <a:cubicBezTo>
                    <a:pt x="10" y="48"/>
                    <a:pt x="12" y="44"/>
                    <a:pt x="12" y="43"/>
                  </a:cubicBezTo>
                  <a:cubicBezTo>
                    <a:pt x="13" y="40"/>
                    <a:pt x="15" y="36"/>
                    <a:pt x="18" y="32"/>
                  </a:cubicBezTo>
                  <a:cubicBezTo>
                    <a:pt x="21" y="25"/>
                    <a:pt x="27" y="20"/>
                    <a:pt x="31" y="16"/>
                  </a:cubicBezTo>
                  <a:cubicBezTo>
                    <a:pt x="42" y="5"/>
                    <a:pt x="53" y="0"/>
                    <a:pt x="68" y="0"/>
                  </a:cubicBezTo>
                  <a:cubicBezTo>
                    <a:pt x="70" y="0"/>
                    <a:pt x="73" y="1"/>
                    <a:pt x="77" y="1"/>
                  </a:cubicBezTo>
                  <a:cubicBezTo>
                    <a:pt x="80" y="1"/>
                    <a:pt x="84" y="3"/>
                    <a:pt x="88" y="5"/>
                  </a:cubicBezTo>
                  <a:cubicBezTo>
                    <a:pt x="90" y="6"/>
                    <a:pt x="93" y="7"/>
                    <a:pt x="95" y="8"/>
                  </a:cubicBezTo>
                  <a:cubicBezTo>
                    <a:pt x="100" y="11"/>
                    <a:pt x="105" y="16"/>
                    <a:pt x="110" y="20"/>
                  </a:cubicBezTo>
                  <a:cubicBezTo>
                    <a:pt x="114" y="24"/>
                    <a:pt x="117" y="28"/>
                    <a:pt x="120" y="33"/>
                  </a:cubicBezTo>
                  <a:cubicBezTo>
                    <a:pt x="120" y="32"/>
                    <a:pt x="121" y="29"/>
                    <a:pt x="121" y="29"/>
                  </a:cubicBezTo>
                  <a:cubicBezTo>
                    <a:pt x="125" y="19"/>
                    <a:pt x="130" y="8"/>
                    <a:pt x="142" y="3"/>
                  </a:cubicBezTo>
                  <a:cubicBezTo>
                    <a:pt x="145" y="2"/>
                    <a:pt x="148" y="1"/>
                    <a:pt x="152" y="1"/>
                  </a:cubicBezTo>
                  <a:cubicBezTo>
                    <a:pt x="160" y="1"/>
                    <a:pt x="169" y="5"/>
                    <a:pt x="173" y="11"/>
                  </a:cubicBezTo>
                  <a:cubicBezTo>
                    <a:pt x="178" y="17"/>
                    <a:pt x="180" y="24"/>
                    <a:pt x="181" y="29"/>
                  </a:cubicBezTo>
                  <a:cubicBezTo>
                    <a:pt x="182" y="30"/>
                    <a:pt x="182" y="31"/>
                    <a:pt x="182" y="31"/>
                  </a:cubicBezTo>
                  <a:cubicBezTo>
                    <a:pt x="186" y="41"/>
                    <a:pt x="186" y="54"/>
                    <a:pt x="184" y="70"/>
                  </a:cubicBezTo>
                  <a:cubicBezTo>
                    <a:pt x="181" y="94"/>
                    <a:pt x="167" y="116"/>
                    <a:pt x="146" y="128"/>
                  </a:cubicBezTo>
                  <a:cubicBezTo>
                    <a:pt x="138" y="133"/>
                    <a:pt x="128" y="136"/>
                    <a:pt x="118" y="136"/>
                  </a:cubicBezTo>
                  <a:close/>
                </a:path>
              </a:pathLst>
            </a:custGeom>
            <a:solidFill>
              <a:srgbClr val="3F3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7" name="任意多边形 24"/>
            <p:cNvSpPr/>
            <p:nvPr/>
          </p:nvSpPr>
          <p:spPr bwMode="auto">
            <a:xfrm>
              <a:off x="5882419" y="2988518"/>
              <a:ext cx="537574" cy="392773"/>
            </a:xfrm>
            <a:custGeom>
              <a:avLst/>
              <a:gdLst>
                <a:gd name="T0" fmla="*/ 1 w 174"/>
                <a:gd name="T1" fmla="*/ 88 h 127"/>
                <a:gd name="T2" fmla="*/ 34 w 174"/>
                <a:gd name="T3" fmla="*/ 121 h 127"/>
                <a:gd name="T4" fmla="*/ 66 w 174"/>
                <a:gd name="T5" fmla="*/ 97 h 127"/>
                <a:gd name="T6" fmla="*/ 97 w 174"/>
                <a:gd name="T7" fmla="*/ 122 h 127"/>
                <a:gd name="T8" fmla="*/ 137 w 174"/>
                <a:gd name="T9" fmla="*/ 118 h 127"/>
                <a:gd name="T10" fmla="*/ 172 w 174"/>
                <a:gd name="T11" fmla="*/ 64 h 127"/>
                <a:gd name="T12" fmla="*/ 170 w 174"/>
                <a:gd name="T13" fmla="*/ 29 h 127"/>
                <a:gd name="T14" fmla="*/ 162 w 174"/>
                <a:gd name="T15" fmla="*/ 10 h 127"/>
                <a:gd name="T16" fmla="*/ 139 w 174"/>
                <a:gd name="T17" fmla="*/ 4 h 127"/>
                <a:gd name="T18" fmla="*/ 121 w 174"/>
                <a:gd name="T19" fmla="*/ 26 h 127"/>
                <a:gd name="T20" fmla="*/ 119 w 174"/>
                <a:gd name="T21" fmla="*/ 33 h 127"/>
                <a:gd name="T22" fmla="*/ 118 w 174"/>
                <a:gd name="T23" fmla="*/ 34 h 127"/>
                <a:gd name="T24" fmla="*/ 115 w 174"/>
                <a:gd name="T25" fmla="*/ 43 h 127"/>
                <a:gd name="T26" fmla="*/ 99 w 174"/>
                <a:gd name="T27" fmla="*/ 20 h 127"/>
                <a:gd name="T28" fmla="*/ 86 w 174"/>
                <a:gd name="T29" fmla="*/ 9 h 127"/>
                <a:gd name="T30" fmla="*/ 79 w 174"/>
                <a:gd name="T31" fmla="*/ 5 h 127"/>
                <a:gd name="T32" fmla="*/ 70 w 174"/>
                <a:gd name="T33" fmla="*/ 2 h 127"/>
                <a:gd name="T34" fmla="*/ 30 w 174"/>
                <a:gd name="T35" fmla="*/ 16 h 127"/>
                <a:gd name="T36" fmla="*/ 17 w 174"/>
                <a:gd name="T37" fmla="*/ 31 h 127"/>
                <a:gd name="T38" fmla="*/ 14 w 174"/>
                <a:gd name="T39" fmla="*/ 36 h 127"/>
                <a:gd name="T40" fmla="*/ 11 w 174"/>
                <a:gd name="T41" fmla="*/ 43 h 127"/>
                <a:gd name="T42" fmla="*/ 3 w 174"/>
                <a:gd name="T43" fmla="*/ 65 h 127"/>
                <a:gd name="T44" fmla="*/ 1 w 174"/>
                <a:gd name="T45" fmla="*/ 8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4" h="127">
                  <a:moveTo>
                    <a:pt x="1" y="88"/>
                  </a:moveTo>
                  <a:cubicBezTo>
                    <a:pt x="0" y="106"/>
                    <a:pt x="16" y="121"/>
                    <a:pt x="34" y="121"/>
                  </a:cubicBezTo>
                  <a:cubicBezTo>
                    <a:pt x="50" y="121"/>
                    <a:pt x="62" y="111"/>
                    <a:pt x="66" y="97"/>
                  </a:cubicBezTo>
                  <a:cubicBezTo>
                    <a:pt x="74" y="108"/>
                    <a:pt x="84" y="117"/>
                    <a:pt x="97" y="122"/>
                  </a:cubicBezTo>
                  <a:cubicBezTo>
                    <a:pt x="110" y="127"/>
                    <a:pt x="126" y="125"/>
                    <a:pt x="137" y="118"/>
                  </a:cubicBezTo>
                  <a:cubicBezTo>
                    <a:pt x="156" y="106"/>
                    <a:pt x="169" y="86"/>
                    <a:pt x="172" y="64"/>
                  </a:cubicBezTo>
                  <a:cubicBezTo>
                    <a:pt x="173" y="53"/>
                    <a:pt x="174" y="39"/>
                    <a:pt x="170" y="29"/>
                  </a:cubicBezTo>
                  <a:cubicBezTo>
                    <a:pt x="169" y="25"/>
                    <a:pt x="167" y="16"/>
                    <a:pt x="162" y="10"/>
                  </a:cubicBezTo>
                  <a:cubicBezTo>
                    <a:pt x="157" y="4"/>
                    <a:pt x="146" y="1"/>
                    <a:pt x="139" y="4"/>
                  </a:cubicBezTo>
                  <a:cubicBezTo>
                    <a:pt x="129" y="8"/>
                    <a:pt x="125" y="17"/>
                    <a:pt x="121" y="26"/>
                  </a:cubicBezTo>
                  <a:cubicBezTo>
                    <a:pt x="120" y="28"/>
                    <a:pt x="119" y="31"/>
                    <a:pt x="119" y="33"/>
                  </a:cubicBezTo>
                  <a:cubicBezTo>
                    <a:pt x="119" y="33"/>
                    <a:pt x="118" y="34"/>
                    <a:pt x="118" y="34"/>
                  </a:cubicBezTo>
                  <a:cubicBezTo>
                    <a:pt x="117" y="37"/>
                    <a:pt x="116" y="40"/>
                    <a:pt x="115" y="43"/>
                  </a:cubicBezTo>
                  <a:cubicBezTo>
                    <a:pt x="111" y="35"/>
                    <a:pt x="106" y="26"/>
                    <a:pt x="99" y="20"/>
                  </a:cubicBezTo>
                  <a:cubicBezTo>
                    <a:pt x="95" y="16"/>
                    <a:pt x="91" y="12"/>
                    <a:pt x="86" y="9"/>
                  </a:cubicBezTo>
                  <a:cubicBezTo>
                    <a:pt x="84" y="8"/>
                    <a:pt x="81" y="7"/>
                    <a:pt x="79" y="5"/>
                  </a:cubicBezTo>
                  <a:cubicBezTo>
                    <a:pt x="76" y="4"/>
                    <a:pt x="73" y="3"/>
                    <a:pt x="70" y="2"/>
                  </a:cubicBezTo>
                  <a:cubicBezTo>
                    <a:pt x="52" y="0"/>
                    <a:pt x="40" y="5"/>
                    <a:pt x="30" y="16"/>
                  </a:cubicBezTo>
                  <a:cubicBezTo>
                    <a:pt x="25" y="20"/>
                    <a:pt x="20" y="25"/>
                    <a:pt x="17" y="31"/>
                  </a:cubicBezTo>
                  <a:cubicBezTo>
                    <a:pt x="19" y="27"/>
                    <a:pt x="8" y="49"/>
                    <a:pt x="14" y="36"/>
                  </a:cubicBezTo>
                  <a:cubicBezTo>
                    <a:pt x="13" y="38"/>
                    <a:pt x="12" y="41"/>
                    <a:pt x="11" y="43"/>
                  </a:cubicBezTo>
                  <a:cubicBezTo>
                    <a:pt x="8" y="50"/>
                    <a:pt x="5" y="57"/>
                    <a:pt x="3" y="65"/>
                  </a:cubicBezTo>
                  <a:cubicBezTo>
                    <a:pt x="2" y="73"/>
                    <a:pt x="1" y="80"/>
                    <a:pt x="1" y="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8" name="任意多边形 25"/>
            <p:cNvSpPr/>
            <p:nvPr/>
          </p:nvSpPr>
          <p:spPr bwMode="auto">
            <a:xfrm>
              <a:off x="5844408" y="2955938"/>
              <a:ext cx="615404" cy="457934"/>
            </a:xfrm>
            <a:custGeom>
              <a:avLst/>
              <a:gdLst>
                <a:gd name="T0" fmla="*/ 74 w 199"/>
                <a:gd name="T1" fmla="*/ 13 h 149"/>
                <a:gd name="T2" fmla="*/ 82 w 199"/>
                <a:gd name="T3" fmla="*/ 13 h 149"/>
                <a:gd name="T4" fmla="*/ 91 w 199"/>
                <a:gd name="T5" fmla="*/ 16 h 149"/>
                <a:gd name="T6" fmla="*/ 98 w 199"/>
                <a:gd name="T7" fmla="*/ 20 h 149"/>
                <a:gd name="T8" fmla="*/ 111 w 199"/>
                <a:gd name="T9" fmla="*/ 31 h 149"/>
                <a:gd name="T10" fmla="*/ 127 w 199"/>
                <a:gd name="T11" fmla="*/ 54 h 149"/>
                <a:gd name="T12" fmla="*/ 130 w 199"/>
                <a:gd name="T13" fmla="*/ 45 h 149"/>
                <a:gd name="T14" fmla="*/ 131 w 199"/>
                <a:gd name="T15" fmla="*/ 44 h 149"/>
                <a:gd name="T16" fmla="*/ 133 w 199"/>
                <a:gd name="T17" fmla="*/ 37 h 149"/>
                <a:gd name="T18" fmla="*/ 151 w 199"/>
                <a:gd name="T19" fmla="*/ 15 h 149"/>
                <a:gd name="T20" fmla="*/ 158 w 199"/>
                <a:gd name="T21" fmla="*/ 14 h 149"/>
                <a:gd name="T22" fmla="*/ 174 w 199"/>
                <a:gd name="T23" fmla="*/ 21 h 149"/>
                <a:gd name="T24" fmla="*/ 182 w 199"/>
                <a:gd name="T25" fmla="*/ 40 h 149"/>
                <a:gd name="T26" fmla="*/ 184 w 199"/>
                <a:gd name="T27" fmla="*/ 75 h 149"/>
                <a:gd name="T28" fmla="*/ 149 w 199"/>
                <a:gd name="T29" fmla="*/ 129 h 149"/>
                <a:gd name="T30" fmla="*/ 124 w 199"/>
                <a:gd name="T31" fmla="*/ 136 h 149"/>
                <a:gd name="T32" fmla="*/ 109 w 199"/>
                <a:gd name="T33" fmla="*/ 133 h 149"/>
                <a:gd name="T34" fmla="*/ 78 w 199"/>
                <a:gd name="T35" fmla="*/ 108 h 149"/>
                <a:gd name="T36" fmla="*/ 46 w 199"/>
                <a:gd name="T37" fmla="*/ 132 h 149"/>
                <a:gd name="T38" fmla="*/ 13 w 199"/>
                <a:gd name="T39" fmla="*/ 99 h 149"/>
                <a:gd name="T40" fmla="*/ 15 w 199"/>
                <a:gd name="T41" fmla="*/ 76 h 149"/>
                <a:gd name="T42" fmla="*/ 23 w 199"/>
                <a:gd name="T43" fmla="*/ 54 h 149"/>
                <a:gd name="T44" fmla="*/ 26 w 199"/>
                <a:gd name="T45" fmla="*/ 47 h 149"/>
                <a:gd name="T46" fmla="*/ 24 w 199"/>
                <a:gd name="T47" fmla="*/ 52 h 149"/>
                <a:gd name="T48" fmla="*/ 29 w 199"/>
                <a:gd name="T49" fmla="*/ 42 h 149"/>
                <a:gd name="T50" fmla="*/ 29 w 199"/>
                <a:gd name="T51" fmla="*/ 42 h 149"/>
                <a:gd name="T52" fmla="*/ 42 w 199"/>
                <a:gd name="T53" fmla="*/ 27 h 149"/>
                <a:gd name="T54" fmla="*/ 74 w 199"/>
                <a:gd name="T55" fmla="*/ 13 h 149"/>
                <a:gd name="T56" fmla="*/ 74 w 199"/>
                <a:gd name="T57" fmla="*/ 0 h 149"/>
                <a:gd name="T58" fmla="*/ 74 w 199"/>
                <a:gd name="T59" fmla="*/ 0 h 149"/>
                <a:gd name="T60" fmla="*/ 34 w 199"/>
                <a:gd name="T61" fmla="*/ 16 h 149"/>
                <a:gd name="T62" fmla="*/ 34 w 199"/>
                <a:gd name="T63" fmla="*/ 16 h 149"/>
                <a:gd name="T64" fmla="*/ 33 w 199"/>
                <a:gd name="T65" fmla="*/ 17 h 149"/>
                <a:gd name="T66" fmla="*/ 33 w 199"/>
                <a:gd name="T67" fmla="*/ 18 h 149"/>
                <a:gd name="T68" fmla="*/ 18 w 199"/>
                <a:gd name="T69" fmla="*/ 36 h 149"/>
                <a:gd name="T70" fmla="*/ 18 w 199"/>
                <a:gd name="T71" fmla="*/ 36 h 149"/>
                <a:gd name="T72" fmla="*/ 15 w 199"/>
                <a:gd name="T73" fmla="*/ 41 h 149"/>
                <a:gd name="T74" fmla="*/ 12 w 199"/>
                <a:gd name="T75" fmla="*/ 48 h 149"/>
                <a:gd name="T76" fmla="*/ 12 w 199"/>
                <a:gd name="T77" fmla="*/ 48 h 149"/>
                <a:gd name="T78" fmla="*/ 10 w 199"/>
                <a:gd name="T79" fmla="*/ 52 h 149"/>
                <a:gd name="T80" fmla="*/ 2 w 199"/>
                <a:gd name="T81" fmla="*/ 74 h 149"/>
                <a:gd name="T82" fmla="*/ 0 w 199"/>
                <a:gd name="T83" fmla="*/ 99 h 149"/>
                <a:gd name="T84" fmla="*/ 13 w 199"/>
                <a:gd name="T85" fmla="*/ 131 h 149"/>
                <a:gd name="T86" fmla="*/ 46 w 199"/>
                <a:gd name="T87" fmla="*/ 145 h 149"/>
                <a:gd name="T88" fmla="*/ 80 w 199"/>
                <a:gd name="T89" fmla="*/ 130 h 149"/>
                <a:gd name="T90" fmla="*/ 105 w 199"/>
                <a:gd name="T91" fmla="*/ 145 h 149"/>
                <a:gd name="T92" fmla="*/ 124 w 199"/>
                <a:gd name="T93" fmla="*/ 149 h 149"/>
                <a:gd name="T94" fmla="*/ 156 w 199"/>
                <a:gd name="T95" fmla="*/ 140 h 149"/>
                <a:gd name="T96" fmla="*/ 196 w 199"/>
                <a:gd name="T97" fmla="*/ 77 h 149"/>
                <a:gd name="T98" fmla="*/ 194 w 199"/>
                <a:gd name="T99" fmla="*/ 35 h 149"/>
                <a:gd name="T100" fmla="*/ 193 w 199"/>
                <a:gd name="T101" fmla="*/ 33 h 149"/>
                <a:gd name="T102" fmla="*/ 184 w 199"/>
                <a:gd name="T103" fmla="*/ 13 h 149"/>
                <a:gd name="T104" fmla="*/ 158 w 199"/>
                <a:gd name="T105" fmla="*/ 1 h 149"/>
                <a:gd name="T106" fmla="*/ 145 w 199"/>
                <a:gd name="T107" fmla="*/ 3 h 149"/>
                <a:gd name="T108" fmla="*/ 124 w 199"/>
                <a:gd name="T109" fmla="*/ 26 h 149"/>
                <a:gd name="T110" fmla="*/ 120 w 199"/>
                <a:gd name="T111" fmla="*/ 22 h 149"/>
                <a:gd name="T112" fmla="*/ 104 w 199"/>
                <a:gd name="T113" fmla="*/ 9 h 149"/>
                <a:gd name="T114" fmla="*/ 97 w 199"/>
                <a:gd name="T115" fmla="*/ 5 h 149"/>
                <a:gd name="T116" fmla="*/ 83 w 199"/>
                <a:gd name="T117" fmla="*/ 1 h 149"/>
                <a:gd name="T118" fmla="*/ 74 w 199"/>
                <a:gd name="T119" fmla="*/ 0 h 149"/>
                <a:gd name="T120" fmla="*/ 74 w 199"/>
                <a:gd name="T12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9" h="149">
                  <a:moveTo>
                    <a:pt x="74" y="13"/>
                  </a:moveTo>
                  <a:cubicBezTo>
                    <a:pt x="76" y="13"/>
                    <a:pt x="79" y="13"/>
                    <a:pt x="82" y="13"/>
                  </a:cubicBezTo>
                  <a:cubicBezTo>
                    <a:pt x="85" y="14"/>
                    <a:pt x="88" y="15"/>
                    <a:pt x="91" y="16"/>
                  </a:cubicBezTo>
                  <a:cubicBezTo>
                    <a:pt x="93" y="18"/>
                    <a:pt x="96" y="19"/>
                    <a:pt x="98" y="20"/>
                  </a:cubicBezTo>
                  <a:cubicBezTo>
                    <a:pt x="103" y="23"/>
                    <a:pt x="107" y="27"/>
                    <a:pt x="111" y="31"/>
                  </a:cubicBezTo>
                  <a:cubicBezTo>
                    <a:pt x="118" y="37"/>
                    <a:pt x="123" y="46"/>
                    <a:pt x="127" y="54"/>
                  </a:cubicBezTo>
                  <a:cubicBezTo>
                    <a:pt x="128" y="51"/>
                    <a:pt x="129" y="48"/>
                    <a:pt x="130" y="45"/>
                  </a:cubicBezTo>
                  <a:cubicBezTo>
                    <a:pt x="130" y="45"/>
                    <a:pt x="131" y="44"/>
                    <a:pt x="131" y="44"/>
                  </a:cubicBezTo>
                  <a:cubicBezTo>
                    <a:pt x="131" y="42"/>
                    <a:pt x="132" y="39"/>
                    <a:pt x="133" y="37"/>
                  </a:cubicBezTo>
                  <a:cubicBezTo>
                    <a:pt x="137" y="28"/>
                    <a:pt x="141" y="19"/>
                    <a:pt x="151" y="15"/>
                  </a:cubicBezTo>
                  <a:cubicBezTo>
                    <a:pt x="153" y="14"/>
                    <a:pt x="155" y="14"/>
                    <a:pt x="158" y="14"/>
                  </a:cubicBezTo>
                  <a:cubicBezTo>
                    <a:pt x="164" y="14"/>
                    <a:pt x="171" y="16"/>
                    <a:pt x="174" y="21"/>
                  </a:cubicBezTo>
                  <a:cubicBezTo>
                    <a:pt x="179" y="27"/>
                    <a:pt x="181" y="36"/>
                    <a:pt x="182" y="40"/>
                  </a:cubicBezTo>
                  <a:cubicBezTo>
                    <a:pt x="186" y="50"/>
                    <a:pt x="185" y="64"/>
                    <a:pt x="184" y="75"/>
                  </a:cubicBezTo>
                  <a:cubicBezTo>
                    <a:pt x="181" y="97"/>
                    <a:pt x="168" y="117"/>
                    <a:pt x="149" y="129"/>
                  </a:cubicBezTo>
                  <a:cubicBezTo>
                    <a:pt x="142" y="133"/>
                    <a:pt x="133" y="136"/>
                    <a:pt x="124" y="136"/>
                  </a:cubicBezTo>
                  <a:cubicBezTo>
                    <a:pt x="119" y="136"/>
                    <a:pt x="114" y="135"/>
                    <a:pt x="109" y="133"/>
                  </a:cubicBezTo>
                  <a:cubicBezTo>
                    <a:pt x="96" y="128"/>
                    <a:pt x="86" y="119"/>
                    <a:pt x="78" y="108"/>
                  </a:cubicBezTo>
                  <a:cubicBezTo>
                    <a:pt x="74" y="122"/>
                    <a:pt x="62" y="132"/>
                    <a:pt x="46" y="132"/>
                  </a:cubicBezTo>
                  <a:cubicBezTo>
                    <a:pt x="28" y="132"/>
                    <a:pt x="12" y="117"/>
                    <a:pt x="13" y="99"/>
                  </a:cubicBezTo>
                  <a:cubicBezTo>
                    <a:pt x="13" y="91"/>
                    <a:pt x="14" y="84"/>
                    <a:pt x="15" y="76"/>
                  </a:cubicBezTo>
                  <a:cubicBezTo>
                    <a:pt x="17" y="68"/>
                    <a:pt x="20" y="61"/>
                    <a:pt x="23" y="54"/>
                  </a:cubicBezTo>
                  <a:cubicBezTo>
                    <a:pt x="24" y="52"/>
                    <a:pt x="25" y="49"/>
                    <a:pt x="26" y="47"/>
                  </a:cubicBezTo>
                  <a:cubicBezTo>
                    <a:pt x="25" y="50"/>
                    <a:pt x="24" y="52"/>
                    <a:pt x="24" y="52"/>
                  </a:cubicBezTo>
                  <a:cubicBezTo>
                    <a:pt x="24" y="5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2" y="36"/>
                    <a:pt x="37" y="31"/>
                    <a:pt x="42" y="27"/>
                  </a:cubicBezTo>
                  <a:cubicBezTo>
                    <a:pt x="51" y="18"/>
                    <a:pt x="60" y="13"/>
                    <a:pt x="74" y="13"/>
                  </a:cubicBezTo>
                  <a:moveTo>
                    <a:pt x="74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58" y="0"/>
                    <a:pt x="46" y="5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28" y="22"/>
                    <a:pt x="22" y="27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7"/>
                    <a:pt x="16" y="38"/>
                    <a:pt x="15" y="41"/>
                  </a:cubicBezTo>
                  <a:cubicBezTo>
                    <a:pt x="14" y="43"/>
                    <a:pt x="13" y="46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9"/>
                    <a:pt x="11" y="51"/>
                    <a:pt x="10" y="52"/>
                  </a:cubicBezTo>
                  <a:cubicBezTo>
                    <a:pt x="7" y="58"/>
                    <a:pt x="4" y="66"/>
                    <a:pt x="2" y="74"/>
                  </a:cubicBezTo>
                  <a:cubicBezTo>
                    <a:pt x="1" y="82"/>
                    <a:pt x="0" y="90"/>
                    <a:pt x="0" y="99"/>
                  </a:cubicBezTo>
                  <a:cubicBezTo>
                    <a:pt x="0" y="111"/>
                    <a:pt x="4" y="122"/>
                    <a:pt x="13" y="131"/>
                  </a:cubicBezTo>
                  <a:cubicBezTo>
                    <a:pt x="22" y="140"/>
                    <a:pt x="34" y="145"/>
                    <a:pt x="46" y="145"/>
                  </a:cubicBezTo>
                  <a:cubicBezTo>
                    <a:pt x="59" y="145"/>
                    <a:pt x="72" y="140"/>
                    <a:pt x="80" y="130"/>
                  </a:cubicBezTo>
                  <a:cubicBezTo>
                    <a:pt x="87" y="136"/>
                    <a:pt x="95" y="142"/>
                    <a:pt x="105" y="145"/>
                  </a:cubicBezTo>
                  <a:cubicBezTo>
                    <a:pt x="111" y="148"/>
                    <a:pt x="117" y="149"/>
                    <a:pt x="124" y="149"/>
                  </a:cubicBezTo>
                  <a:cubicBezTo>
                    <a:pt x="135" y="149"/>
                    <a:pt x="147" y="145"/>
                    <a:pt x="156" y="140"/>
                  </a:cubicBezTo>
                  <a:cubicBezTo>
                    <a:pt x="178" y="126"/>
                    <a:pt x="193" y="103"/>
                    <a:pt x="196" y="77"/>
                  </a:cubicBezTo>
                  <a:cubicBezTo>
                    <a:pt x="199" y="59"/>
                    <a:pt x="198" y="46"/>
                    <a:pt x="194" y="35"/>
                  </a:cubicBezTo>
                  <a:cubicBezTo>
                    <a:pt x="194" y="34"/>
                    <a:pt x="194" y="34"/>
                    <a:pt x="193" y="33"/>
                  </a:cubicBezTo>
                  <a:cubicBezTo>
                    <a:pt x="192" y="28"/>
                    <a:pt x="189" y="20"/>
                    <a:pt x="184" y="13"/>
                  </a:cubicBezTo>
                  <a:cubicBezTo>
                    <a:pt x="178" y="5"/>
                    <a:pt x="168" y="1"/>
                    <a:pt x="158" y="1"/>
                  </a:cubicBezTo>
                  <a:cubicBezTo>
                    <a:pt x="153" y="1"/>
                    <a:pt x="149" y="2"/>
                    <a:pt x="145" y="3"/>
                  </a:cubicBezTo>
                  <a:cubicBezTo>
                    <a:pt x="134" y="8"/>
                    <a:pt x="128" y="18"/>
                    <a:pt x="124" y="26"/>
                  </a:cubicBezTo>
                  <a:cubicBezTo>
                    <a:pt x="123" y="24"/>
                    <a:pt x="122" y="23"/>
                    <a:pt x="120" y="22"/>
                  </a:cubicBezTo>
                  <a:cubicBezTo>
                    <a:pt x="116" y="17"/>
                    <a:pt x="110" y="12"/>
                    <a:pt x="104" y="9"/>
                  </a:cubicBezTo>
                  <a:cubicBezTo>
                    <a:pt x="102" y="8"/>
                    <a:pt x="99" y="6"/>
                    <a:pt x="97" y="5"/>
                  </a:cubicBezTo>
                  <a:cubicBezTo>
                    <a:pt x="93" y="3"/>
                    <a:pt x="88" y="1"/>
                    <a:pt x="83" y="1"/>
                  </a:cubicBezTo>
                  <a:cubicBezTo>
                    <a:pt x="80" y="0"/>
                    <a:pt x="77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89" name="任意多边形 26"/>
            <p:cNvSpPr/>
            <p:nvPr/>
          </p:nvSpPr>
          <p:spPr bwMode="auto">
            <a:xfrm>
              <a:off x="6329491" y="3457312"/>
              <a:ext cx="280552" cy="204532"/>
            </a:xfrm>
            <a:custGeom>
              <a:avLst/>
              <a:gdLst>
                <a:gd name="T0" fmla="*/ 86 w 91"/>
                <a:gd name="T1" fmla="*/ 0 h 66"/>
                <a:gd name="T2" fmla="*/ 91 w 91"/>
                <a:gd name="T3" fmla="*/ 20 h 66"/>
                <a:gd name="T4" fmla="*/ 45 w 91"/>
                <a:gd name="T5" fmla="*/ 66 h 66"/>
                <a:gd name="T6" fmla="*/ 0 w 91"/>
                <a:gd name="T7" fmla="*/ 20 h 66"/>
                <a:gd name="T8" fmla="*/ 1 w 91"/>
                <a:gd name="T9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66">
                  <a:moveTo>
                    <a:pt x="86" y="0"/>
                  </a:moveTo>
                  <a:cubicBezTo>
                    <a:pt x="89" y="6"/>
                    <a:pt x="91" y="13"/>
                    <a:pt x="91" y="20"/>
                  </a:cubicBezTo>
                  <a:cubicBezTo>
                    <a:pt x="91" y="45"/>
                    <a:pt x="70" y="66"/>
                    <a:pt x="45" y="66"/>
                  </a:cubicBezTo>
                  <a:cubicBezTo>
                    <a:pt x="20" y="66"/>
                    <a:pt x="0" y="45"/>
                    <a:pt x="0" y="20"/>
                  </a:cubicBezTo>
                  <a:cubicBezTo>
                    <a:pt x="0" y="17"/>
                    <a:pt x="0" y="14"/>
                    <a:pt x="1" y="11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0" name="任意多边形 27"/>
            <p:cNvSpPr/>
            <p:nvPr/>
          </p:nvSpPr>
          <p:spPr bwMode="auto">
            <a:xfrm>
              <a:off x="5346656" y="3299841"/>
              <a:ext cx="309513" cy="322182"/>
            </a:xfrm>
            <a:custGeom>
              <a:avLst/>
              <a:gdLst>
                <a:gd name="T0" fmla="*/ 100 w 100"/>
                <a:gd name="T1" fmla="*/ 72 h 104"/>
                <a:gd name="T2" fmla="*/ 22 w 100"/>
                <a:gd name="T3" fmla="*/ 82 h 104"/>
                <a:gd name="T4" fmla="*/ 26 w 100"/>
                <a:gd name="T5" fmla="*/ 6 h 104"/>
                <a:gd name="T6" fmla="*/ 37 w 100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4">
                  <a:moveTo>
                    <a:pt x="100" y="72"/>
                  </a:moveTo>
                  <a:cubicBezTo>
                    <a:pt x="83" y="99"/>
                    <a:pt x="45" y="104"/>
                    <a:pt x="22" y="82"/>
                  </a:cubicBezTo>
                  <a:cubicBezTo>
                    <a:pt x="0" y="61"/>
                    <a:pt x="2" y="24"/>
                    <a:pt x="26" y="6"/>
                  </a:cubicBezTo>
                  <a:cubicBezTo>
                    <a:pt x="30" y="3"/>
                    <a:pt x="33" y="1"/>
                    <a:pt x="37" y="0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1" name="任意多边形 28"/>
            <p:cNvSpPr/>
            <p:nvPr/>
          </p:nvSpPr>
          <p:spPr bwMode="auto">
            <a:xfrm>
              <a:off x="5294164" y="2711586"/>
              <a:ext cx="305893" cy="293222"/>
            </a:xfrm>
            <a:custGeom>
              <a:avLst/>
              <a:gdLst>
                <a:gd name="T0" fmla="*/ 16 w 99"/>
                <a:gd name="T1" fmla="*/ 95 h 95"/>
                <a:gd name="T2" fmla="*/ 22 w 99"/>
                <a:gd name="T3" fmla="*/ 21 h 95"/>
                <a:gd name="T4" fmla="*/ 99 w 99"/>
                <a:gd name="T5" fmla="*/ 2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95">
                  <a:moveTo>
                    <a:pt x="16" y="95"/>
                  </a:moveTo>
                  <a:cubicBezTo>
                    <a:pt x="0" y="73"/>
                    <a:pt x="1" y="40"/>
                    <a:pt x="22" y="21"/>
                  </a:cubicBezTo>
                  <a:cubicBezTo>
                    <a:pt x="43" y="1"/>
                    <a:pt x="78" y="0"/>
                    <a:pt x="99" y="20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2" name="任意多边形 29"/>
            <p:cNvSpPr/>
            <p:nvPr/>
          </p:nvSpPr>
          <p:spPr bwMode="auto">
            <a:xfrm>
              <a:off x="6438092" y="3053679"/>
              <a:ext cx="114031" cy="38011"/>
            </a:xfrm>
            <a:custGeom>
              <a:avLst/>
              <a:gdLst>
                <a:gd name="T0" fmla="*/ 0 w 37"/>
                <a:gd name="T1" fmla="*/ 9 h 12"/>
                <a:gd name="T2" fmla="*/ 37 w 3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" h="12">
                  <a:moveTo>
                    <a:pt x="0" y="9"/>
                  </a:moveTo>
                  <a:cubicBezTo>
                    <a:pt x="11" y="0"/>
                    <a:pt x="26" y="4"/>
                    <a:pt x="37" y="12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3" name="任意多边形 30"/>
            <p:cNvSpPr/>
            <p:nvPr/>
          </p:nvSpPr>
          <p:spPr bwMode="auto">
            <a:xfrm>
              <a:off x="5534897" y="2789417"/>
              <a:ext cx="640744" cy="465174"/>
            </a:xfrm>
            <a:custGeom>
              <a:avLst/>
              <a:gdLst>
                <a:gd name="T0" fmla="*/ 69 w 207"/>
                <a:gd name="T1" fmla="*/ 151 h 151"/>
                <a:gd name="T2" fmla="*/ 0 w 207"/>
                <a:gd name="T3" fmla="*/ 83 h 151"/>
                <a:gd name="T4" fmla="*/ 69 w 207"/>
                <a:gd name="T5" fmla="*/ 15 h 151"/>
                <a:gd name="T6" fmla="*/ 103 w 207"/>
                <a:gd name="T7" fmla="*/ 24 h 151"/>
                <a:gd name="T8" fmla="*/ 109 w 207"/>
                <a:gd name="T9" fmla="*/ 17 h 151"/>
                <a:gd name="T10" fmla="*/ 150 w 207"/>
                <a:gd name="T11" fmla="*/ 0 h 151"/>
                <a:gd name="T12" fmla="*/ 150 w 207"/>
                <a:gd name="T13" fmla="*/ 0 h 151"/>
                <a:gd name="T14" fmla="*/ 190 w 207"/>
                <a:gd name="T15" fmla="*/ 17 h 151"/>
                <a:gd name="T16" fmla="*/ 207 w 207"/>
                <a:gd name="T17" fmla="*/ 57 h 151"/>
                <a:gd name="T18" fmla="*/ 190 w 207"/>
                <a:gd name="T19" fmla="*/ 98 h 151"/>
                <a:gd name="T20" fmla="*/ 150 w 207"/>
                <a:gd name="T21" fmla="*/ 115 h 151"/>
                <a:gd name="T22" fmla="*/ 131 w 207"/>
                <a:gd name="T23" fmla="*/ 111 h 151"/>
                <a:gd name="T24" fmla="*/ 69 w 207"/>
                <a:gd name="T2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51">
                  <a:moveTo>
                    <a:pt x="69" y="151"/>
                  </a:moveTo>
                  <a:cubicBezTo>
                    <a:pt x="32" y="151"/>
                    <a:pt x="0" y="120"/>
                    <a:pt x="0" y="83"/>
                  </a:cubicBezTo>
                  <a:cubicBezTo>
                    <a:pt x="0" y="46"/>
                    <a:pt x="32" y="15"/>
                    <a:pt x="69" y="15"/>
                  </a:cubicBezTo>
                  <a:cubicBezTo>
                    <a:pt x="81" y="15"/>
                    <a:pt x="92" y="18"/>
                    <a:pt x="103" y="24"/>
                  </a:cubicBezTo>
                  <a:cubicBezTo>
                    <a:pt x="105" y="22"/>
                    <a:pt x="107" y="19"/>
                    <a:pt x="109" y="17"/>
                  </a:cubicBezTo>
                  <a:cubicBezTo>
                    <a:pt x="120" y="6"/>
                    <a:pt x="135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65" y="0"/>
                    <a:pt x="179" y="6"/>
                    <a:pt x="190" y="17"/>
                  </a:cubicBezTo>
                  <a:cubicBezTo>
                    <a:pt x="201" y="27"/>
                    <a:pt x="207" y="42"/>
                    <a:pt x="207" y="57"/>
                  </a:cubicBezTo>
                  <a:cubicBezTo>
                    <a:pt x="207" y="72"/>
                    <a:pt x="201" y="87"/>
                    <a:pt x="190" y="98"/>
                  </a:cubicBezTo>
                  <a:cubicBezTo>
                    <a:pt x="179" y="108"/>
                    <a:pt x="165" y="115"/>
                    <a:pt x="150" y="115"/>
                  </a:cubicBezTo>
                  <a:cubicBezTo>
                    <a:pt x="143" y="115"/>
                    <a:pt x="137" y="113"/>
                    <a:pt x="131" y="111"/>
                  </a:cubicBezTo>
                  <a:cubicBezTo>
                    <a:pt x="119" y="136"/>
                    <a:pt x="95" y="151"/>
                    <a:pt x="69" y="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4" name="任意多边形 31"/>
            <p:cNvSpPr/>
            <p:nvPr/>
          </p:nvSpPr>
          <p:spPr bwMode="auto">
            <a:xfrm>
              <a:off x="5516796" y="2769506"/>
              <a:ext cx="676944" cy="506803"/>
            </a:xfrm>
            <a:custGeom>
              <a:avLst/>
              <a:gdLst>
                <a:gd name="T0" fmla="*/ 156 w 219"/>
                <a:gd name="T1" fmla="*/ 12 h 164"/>
                <a:gd name="T2" fmla="*/ 192 w 219"/>
                <a:gd name="T3" fmla="*/ 27 h 164"/>
                <a:gd name="T4" fmla="*/ 206 w 219"/>
                <a:gd name="T5" fmla="*/ 63 h 164"/>
                <a:gd name="T6" fmla="*/ 192 w 219"/>
                <a:gd name="T7" fmla="*/ 99 h 164"/>
                <a:gd name="T8" fmla="*/ 156 w 219"/>
                <a:gd name="T9" fmla="*/ 114 h 164"/>
                <a:gd name="T10" fmla="*/ 133 w 219"/>
                <a:gd name="T11" fmla="*/ 109 h 164"/>
                <a:gd name="T12" fmla="*/ 75 w 219"/>
                <a:gd name="T13" fmla="*/ 151 h 164"/>
                <a:gd name="T14" fmla="*/ 13 w 219"/>
                <a:gd name="T15" fmla="*/ 89 h 164"/>
                <a:gd name="T16" fmla="*/ 75 w 219"/>
                <a:gd name="T17" fmla="*/ 27 h 164"/>
                <a:gd name="T18" fmla="*/ 111 w 219"/>
                <a:gd name="T19" fmla="*/ 39 h 164"/>
                <a:gd name="T20" fmla="*/ 120 w 219"/>
                <a:gd name="T21" fmla="*/ 27 h 164"/>
                <a:gd name="T22" fmla="*/ 156 w 219"/>
                <a:gd name="T23" fmla="*/ 12 h 164"/>
                <a:gd name="T24" fmla="*/ 156 w 219"/>
                <a:gd name="T25" fmla="*/ 0 h 164"/>
                <a:gd name="T26" fmla="*/ 111 w 219"/>
                <a:gd name="T27" fmla="*/ 18 h 164"/>
                <a:gd name="T28" fmla="*/ 107 w 219"/>
                <a:gd name="T29" fmla="*/ 22 h 164"/>
                <a:gd name="T30" fmla="*/ 75 w 219"/>
                <a:gd name="T31" fmla="*/ 14 h 164"/>
                <a:gd name="T32" fmla="*/ 0 w 219"/>
                <a:gd name="T33" fmla="*/ 89 h 164"/>
                <a:gd name="T34" fmla="*/ 75 w 219"/>
                <a:gd name="T35" fmla="*/ 164 h 164"/>
                <a:gd name="T36" fmla="*/ 140 w 219"/>
                <a:gd name="T37" fmla="*/ 125 h 164"/>
                <a:gd name="T38" fmla="*/ 156 w 219"/>
                <a:gd name="T39" fmla="*/ 127 h 164"/>
                <a:gd name="T40" fmla="*/ 201 w 219"/>
                <a:gd name="T41" fmla="*/ 108 h 164"/>
                <a:gd name="T42" fmla="*/ 219 w 219"/>
                <a:gd name="T43" fmla="*/ 63 h 164"/>
                <a:gd name="T44" fmla="*/ 201 w 219"/>
                <a:gd name="T45" fmla="*/ 18 h 164"/>
                <a:gd name="T46" fmla="*/ 156 w 219"/>
                <a:gd name="T4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9" h="164">
                  <a:moveTo>
                    <a:pt x="156" y="12"/>
                  </a:moveTo>
                  <a:cubicBezTo>
                    <a:pt x="169" y="12"/>
                    <a:pt x="182" y="18"/>
                    <a:pt x="192" y="27"/>
                  </a:cubicBezTo>
                  <a:cubicBezTo>
                    <a:pt x="201" y="37"/>
                    <a:pt x="206" y="50"/>
                    <a:pt x="206" y="63"/>
                  </a:cubicBezTo>
                  <a:cubicBezTo>
                    <a:pt x="206" y="77"/>
                    <a:pt x="201" y="90"/>
                    <a:pt x="192" y="99"/>
                  </a:cubicBezTo>
                  <a:cubicBezTo>
                    <a:pt x="182" y="109"/>
                    <a:pt x="169" y="114"/>
                    <a:pt x="156" y="114"/>
                  </a:cubicBezTo>
                  <a:cubicBezTo>
                    <a:pt x="148" y="114"/>
                    <a:pt x="140" y="112"/>
                    <a:pt x="133" y="109"/>
                  </a:cubicBezTo>
                  <a:cubicBezTo>
                    <a:pt x="125" y="133"/>
                    <a:pt x="101" y="151"/>
                    <a:pt x="75" y="151"/>
                  </a:cubicBezTo>
                  <a:cubicBezTo>
                    <a:pt x="41" y="151"/>
                    <a:pt x="13" y="123"/>
                    <a:pt x="13" y="89"/>
                  </a:cubicBezTo>
                  <a:cubicBezTo>
                    <a:pt x="13" y="55"/>
                    <a:pt x="41" y="27"/>
                    <a:pt x="75" y="27"/>
                  </a:cubicBezTo>
                  <a:cubicBezTo>
                    <a:pt x="88" y="27"/>
                    <a:pt x="101" y="32"/>
                    <a:pt x="111" y="39"/>
                  </a:cubicBezTo>
                  <a:cubicBezTo>
                    <a:pt x="113" y="35"/>
                    <a:pt x="116" y="31"/>
                    <a:pt x="120" y="27"/>
                  </a:cubicBezTo>
                  <a:cubicBezTo>
                    <a:pt x="129" y="18"/>
                    <a:pt x="142" y="12"/>
                    <a:pt x="156" y="12"/>
                  </a:cubicBezTo>
                  <a:moveTo>
                    <a:pt x="156" y="0"/>
                  </a:moveTo>
                  <a:cubicBezTo>
                    <a:pt x="139" y="0"/>
                    <a:pt x="122" y="6"/>
                    <a:pt x="111" y="18"/>
                  </a:cubicBezTo>
                  <a:cubicBezTo>
                    <a:pt x="109" y="19"/>
                    <a:pt x="108" y="21"/>
                    <a:pt x="107" y="22"/>
                  </a:cubicBezTo>
                  <a:cubicBezTo>
                    <a:pt x="97" y="17"/>
                    <a:pt x="86" y="14"/>
                    <a:pt x="75" y="14"/>
                  </a:cubicBezTo>
                  <a:cubicBezTo>
                    <a:pt x="34" y="14"/>
                    <a:pt x="0" y="49"/>
                    <a:pt x="0" y="89"/>
                  </a:cubicBezTo>
                  <a:cubicBezTo>
                    <a:pt x="0" y="130"/>
                    <a:pt x="34" y="164"/>
                    <a:pt x="75" y="164"/>
                  </a:cubicBezTo>
                  <a:cubicBezTo>
                    <a:pt x="102" y="164"/>
                    <a:pt x="127" y="149"/>
                    <a:pt x="140" y="125"/>
                  </a:cubicBezTo>
                  <a:cubicBezTo>
                    <a:pt x="145" y="126"/>
                    <a:pt x="150" y="127"/>
                    <a:pt x="156" y="127"/>
                  </a:cubicBezTo>
                  <a:cubicBezTo>
                    <a:pt x="172" y="127"/>
                    <a:pt x="189" y="120"/>
                    <a:pt x="201" y="108"/>
                  </a:cubicBezTo>
                  <a:cubicBezTo>
                    <a:pt x="213" y="97"/>
                    <a:pt x="219" y="80"/>
                    <a:pt x="219" y="63"/>
                  </a:cubicBezTo>
                  <a:cubicBezTo>
                    <a:pt x="219" y="47"/>
                    <a:pt x="213" y="30"/>
                    <a:pt x="201" y="18"/>
                  </a:cubicBezTo>
                  <a:cubicBezTo>
                    <a:pt x="189" y="6"/>
                    <a:pt x="172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5" name="任意多边形 32"/>
            <p:cNvSpPr/>
            <p:nvPr/>
          </p:nvSpPr>
          <p:spPr bwMode="auto">
            <a:xfrm>
              <a:off x="5726758" y="2974038"/>
              <a:ext cx="204532" cy="157471"/>
            </a:xfrm>
            <a:custGeom>
              <a:avLst/>
              <a:gdLst>
                <a:gd name="T0" fmla="*/ 66 w 66"/>
                <a:gd name="T1" fmla="*/ 51 h 51"/>
                <a:gd name="T2" fmla="*/ 0 w 66"/>
                <a:gd name="T3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66" y="51"/>
                  </a:moveTo>
                  <a:cubicBezTo>
                    <a:pt x="66" y="51"/>
                    <a:pt x="42" y="0"/>
                    <a:pt x="0" y="1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6" name="任意多边形 33"/>
            <p:cNvSpPr/>
            <p:nvPr/>
          </p:nvSpPr>
          <p:spPr bwMode="auto">
            <a:xfrm>
              <a:off x="6718644" y="3093499"/>
              <a:ext cx="92311" cy="95932"/>
            </a:xfrm>
            <a:custGeom>
              <a:avLst/>
              <a:gdLst>
                <a:gd name="T0" fmla="*/ 30 w 30"/>
                <a:gd name="T1" fmla="*/ 0 h 31"/>
                <a:gd name="T2" fmla="*/ 0 w 30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31">
                  <a:moveTo>
                    <a:pt x="30" y="0"/>
                  </a:moveTo>
                  <a:cubicBezTo>
                    <a:pt x="30" y="0"/>
                    <a:pt x="24" y="16"/>
                    <a:pt x="0" y="31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7" name="任意多边形 34"/>
            <p:cNvSpPr/>
            <p:nvPr/>
          </p:nvSpPr>
          <p:spPr bwMode="auto">
            <a:xfrm>
              <a:off x="6570223" y="2624705"/>
              <a:ext cx="59731" cy="175572"/>
            </a:xfrm>
            <a:custGeom>
              <a:avLst/>
              <a:gdLst>
                <a:gd name="T0" fmla="*/ 0 w 19"/>
                <a:gd name="T1" fmla="*/ 0 h 57"/>
                <a:gd name="T2" fmla="*/ 9 w 19"/>
                <a:gd name="T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57">
                  <a:moveTo>
                    <a:pt x="0" y="0"/>
                  </a:moveTo>
                  <a:cubicBezTo>
                    <a:pt x="16" y="14"/>
                    <a:pt x="19" y="40"/>
                    <a:pt x="9" y="57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8" name="任意多边形 35"/>
            <p:cNvSpPr/>
            <p:nvPr/>
          </p:nvSpPr>
          <p:spPr bwMode="auto">
            <a:xfrm>
              <a:off x="6215460" y="3050059"/>
              <a:ext cx="47060" cy="157471"/>
            </a:xfrm>
            <a:custGeom>
              <a:avLst/>
              <a:gdLst>
                <a:gd name="T0" fmla="*/ 0 w 15"/>
                <a:gd name="T1" fmla="*/ 0 h 51"/>
                <a:gd name="T2" fmla="*/ 12 w 15"/>
                <a:gd name="T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51">
                  <a:moveTo>
                    <a:pt x="0" y="0"/>
                  </a:moveTo>
                  <a:cubicBezTo>
                    <a:pt x="9" y="11"/>
                    <a:pt x="15" y="36"/>
                    <a:pt x="12" y="51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99" name="任意多边形 36"/>
            <p:cNvSpPr/>
            <p:nvPr/>
          </p:nvSpPr>
          <p:spPr bwMode="auto">
            <a:xfrm>
              <a:off x="6041699" y="3220200"/>
              <a:ext cx="61541" cy="123081"/>
            </a:xfrm>
            <a:custGeom>
              <a:avLst/>
              <a:gdLst>
                <a:gd name="T0" fmla="*/ 20 w 20"/>
                <a:gd name="T1" fmla="*/ 40 h 40"/>
                <a:gd name="T2" fmla="*/ 0 w 20"/>
                <a:gd name="T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40">
                  <a:moveTo>
                    <a:pt x="20" y="40"/>
                  </a:moveTo>
                  <a:cubicBezTo>
                    <a:pt x="20" y="40"/>
                    <a:pt x="2" y="26"/>
                    <a:pt x="0" y="0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0" name="任意多边形 37"/>
            <p:cNvSpPr/>
            <p:nvPr/>
          </p:nvSpPr>
          <p:spPr bwMode="auto">
            <a:xfrm>
              <a:off x="6132200" y="3361381"/>
              <a:ext cx="362002" cy="182812"/>
            </a:xfrm>
            <a:custGeom>
              <a:avLst/>
              <a:gdLst>
                <a:gd name="T0" fmla="*/ 117 w 117"/>
                <a:gd name="T1" fmla="*/ 0 h 59"/>
                <a:gd name="T2" fmla="*/ 0 w 117"/>
                <a:gd name="T3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7" h="59">
                  <a:moveTo>
                    <a:pt x="117" y="0"/>
                  </a:moveTo>
                  <a:cubicBezTo>
                    <a:pt x="117" y="0"/>
                    <a:pt x="64" y="59"/>
                    <a:pt x="0" y="44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1" name="任意多边形 38"/>
            <p:cNvSpPr/>
            <p:nvPr/>
          </p:nvSpPr>
          <p:spPr bwMode="auto">
            <a:xfrm>
              <a:off x="6083330" y="2631945"/>
              <a:ext cx="48871" cy="66971"/>
            </a:xfrm>
            <a:custGeom>
              <a:avLst/>
              <a:gdLst>
                <a:gd name="T0" fmla="*/ 0 w 16"/>
                <a:gd name="T1" fmla="*/ 0 h 22"/>
                <a:gd name="T2" fmla="*/ 16 w 16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22">
                  <a:moveTo>
                    <a:pt x="0" y="0"/>
                  </a:moveTo>
                  <a:cubicBezTo>
                    <a:pt x="0" y="0"/>
                    <a:pt x="12" y="11"/>
                    <a:pt x="16" y="22"/>
                  </a:cubicBezTo>
                </a:path>
              </a:pathLst>
            </a:custGeom>
            <a:noFill/>
            <a:ln w="34925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2" name="直接连接符 39"/>
            <p:cNvSpPr/>
            <p:nvPr/>
          </p:nvSpPr>
          <p:spPr bwMode="auto">
            <a:xfrm flipV="1">
              <a:off x="7084266" y="2168582"/>
              <a:ext cx="179192" cy="104981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3" name="直接连接符 40"/>
            <p:cNvSpPr/>
            <p:nvPr/>
          </p:nvSpPr>
          <p:spPr bwMode="auto">
            <a:xfrm flipV="1">
              <a:off x="7286987" y="2597555"/>
              <a:ext cx="200912" cy="39820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4" name="直接连接符 41"/>
            <p:cNvSpPr/>
            <p:nvPr/>
          </p:nvSpPr>
          <p:spPr bwMode="auto">
            <a:xfrm>
              <a:off x="7361197" y="3050059"/>
              <a:ext cx="204532" cy="25340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5" name="直接连接符 42"/>
            <p:cNvSpPr/>
            <p:nvPr/>
          </p:nvSpPr>
          <p:spPr bwMode="auto">
            <a:xfrm>
              <a:off x="7299657" y="3460931"/>
              <a:ext cx="186432" cy="88691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6" name="直接连接符 43"/>
            <p:cNvSpPr/>
            <p:nvPr/>
          </p:nvSpPr>
          <p:spPr bwMode="auto">
            <a:xfrm flipH="1" flipV="1">
              <a:off x="4932162" y="2168582"/>
              <a:ext cx="177381" cy="104981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7" name="直接连接符 44"/>
            <p:cNvSpPr/>
            <p:nvPr/>
          </p:nvSpPr>
          <p:spPr bwMode="auto">
            <a:xfrm flipH="1" flipV="1">
              <a:off x="4704101" y="2597555"/>
              <a:ext cx="204532" cy="39820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8" name="直接连接符 45"/>
            <p:cNvSpPr/>
            <p:nvPr/>
          </p:nvSpPr>
          <p:spPr bwMode="auto">
            <a:xfrm flipH="1">
              <a:off x="4626271" y="3050059"/>
              <a:ext cx="208152" cy="25340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  <p:sp>
          <p:nvSpPr>
            <p:cNvPr id="109" name="直接连接符 46"/>
            <p:cNvSpPr/>
            <p:nvPr/>
          </p:nvSpPr>
          <p:spPr bwMode="auto">
            <a:xfrm flipH="1">
              <a:off x="4707721" y="3460931"/>
              <a:ext cx="184621" cy="88691"/>
            </a:xfrm>
            <a:prstGeom prst="line">
              <a:avLst/>
            </a:prstGeom>
            <a:noFill/>
            <a:ln w="82550" cap="rnd">
              <a:solidFill>
                <a:schemeClr val="accent1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 sz="154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42380" y="829693"/>
            <a:ext cx="1152284" cy="285051"/>
            <a:chOff x="5340632" y="1134314"/>
            <a:chExt cx="1152285" cy="285050"/>
          </a:xfrm>
        </p:grpSpPr>
        <p:sp>
          <p:nvSpPr>
            <p:cNvPr id="39" name="椭圆 38"/>
            <p:cNvSpPr/>
            <p:nvPr/>
          </p:nvSpPr>
          <p:spPr>
            <a:xfrm>
              <a:off x="5340632" y="1134314"/>
              <a:ext cx="285050" cy="285050"/>
            </a:xfrm>
            <a:prstGeom prst="ellipse">
              <a:avLst/>
            </a:pr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1" tIns="21600" rIns="43201" bIns="21600" numCol="1" spcCol="0" rtlCol="0" fromWordArt="0" anchor="ctr" anchorCtr="0" forceAA="0" compatLnSpc="1">
              <a:normAutofit/>
            </a:bodyPr>
            <a:lstStyle/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任意多边形 67"/>
            <p:cNvSpPr/>
            <p:nvPr/>
          </p:nvSpPr>
          <p:spPr>
            <a:xfrm>
              <a:off x="5402396" y="1206144"/>
              <a:ext cx="161521" cy="141390"/>
            </a:xfrm>
            <a:custGeom>
              <a:avLst/>
              <a:gdLst>
                <a:gd name="connsiteX0" fmla="*/ 531105 w 606016"/>
                <a:gd name="connsiteY0" fmla="*/ 93210 h 530488"/>
                <a:gd name="connsiteX1" fmla="*/ 482940 w 606016"/>
                <a:gd name="connsiteY1" fmla="*/ 141027 h 530488"/>
                <a:gd name="connsiteX2" fmla="*/ 462833 w 606016"/>
                <a:gd name="connsiteY2" fmla="*/ 120854 h 530488"/>
                <a:gd name="connsiteX3" fmla="*/ 441884 w 606016"/>
                <a:gd name="connsiteY3" fmla="*/ 141681 h 530488"/>
                <a:gd name="connsiteX4" fmla="*/ 461991 w 606016"/>
                <a:gd name="connsiteY4" fmla="*/ 161854 h 530488"/>
                <a:gd name="connsiteX5" fmla="*/ 482847 w 606016"/>
                <a:gd name="connsiteY5" fmla="*/ 182773 h 530488"/>
                <a:gd name="connsiteX6" fmla="*/ 503796 w 606016"/>
                <a:gd name="connsiteY6" fmla="*/ 161947 h 530488"/>
                <a:gd name="connsiteX7" fmla="*/ 551867 w 606016"/>
                <a:gd name="connsiteY7" fmla="*/ 114130 h 530488"/>
                <a:gd name="connsiteX8" fmla="*/ 496875 w 606016"/>
                <a:gd name="connsiteY8" fmla="*/ 29050 h 530488"/>
                <a:gd name="connsiteX9" fmla="*/ 606016 w 606016"/>
                <a:gd name="connsiteY9" fmla="*/ 138039 h 530488"/>
                <a:gd name="connsiteX10" fmla="*/ 496875 w 606016"/>
                <a:gd name="connsiteY10" fmla="*/ 247027 h 530488"/>
                <a:gd name="connsiteX11" fmla="*/ 387828 w 606016"/>
                <a:gd name="connsiteY11" fmla="*/ 138039 h 530488"/>
                <a:gd name="connsiteX12" fmla="*/ 496875 w 606016"/>
                <a:gd name="connsiteY12" fmla="*/ 29050 h 530488"/>
                <a:gd name="connsiteX13" fmla="*/ 270542 w 606016"/>
                <a:gd name="connsiteY13" fmla="*/ 490 h 530488"/>
                <a:gd name="connsiteX14" fmla="*/ 280267 w 606016"/>
                <a:gd name="connsiteY14" fmla="*/ 490 h 530488"/>
                <a:gd name="connsiteX15" fmla="*/ 281764 w 606016"/>
                <a:gd name="connsiteY15" fmla="*/ 863 h 530488"/>
                <a:gd name="connsiteX16" fmla="*/ 283260 w 606016"/>
                <a:gd name="connsiteY16" fmla="*/ 1237 h 530488"/>
                <a:gd name="connsiteX17" fmla="*/ 386688 w 606016"/>
                <a:gd name="connsiteY17" fmla="*/ 32237 h 530488"/>
                <a:gd name="connsiteX18" fmla="*/ 355454 w 606016"/>
                <a:gd name="connsiteY18" fmla="*/ 79485 h 530488"/>
                <a:gd name="connsiteX19" fmla="*/ 302524 w 606016"/>
                <a:gd name="connsiteY19" fmla="*/ 63611 h 530488"/>
                <a:gd name="connsiteX20" fmla="*/ 302524 w 606016"/>
                <a:gd name="connsiteY20" fmla="*/ 467180 h 530488"/>
                <a:gd name="connsiteX21" fmla="*/ 496383 w 606016"/>
                <a:gd name="connsiteY21" fmla="*/ 408913 h 530488"/>
                <a:gd name="connsiteX22" fmla="*/ 496383 w 606016"/>
                <a:gd name="connsiteY22" fmla="*/ 291074 h 530488"/>
                <a:gd name="connsiteX23" fmla="*/ 496850 w 606016"/>
                <a:gd name="connsiteY23" fmla="*/ 291074 h 530488"/>
                <a:gd name="connsiteX24" fmla="*/ 550622 w 606016"/>
                <a:gd name="connsiteY24" fmla="*/ 281083 h 530488"/>
                <a:gd name="connsiteX25" fmla="*/ 550622 w 606016"/>
                <a:gd name="connsiteY25" fmla="*/ 428896 h 530488"/>
                <a:gd name="connsiteX26" fmla="*/ 531264 w 606016"/>
                <a:gd name="connsiteY26" fmla="*/ 454761 h 530488"/>
                <a:gd name="connsiteX27" fmla="*/ 283166 w 606016"/>
                <a:gd name="connsiteY27" fmla="*/ 529368 h 530488"/>
                <a:gd name="connsiteX28" fmla="*/ 275311 w 606016"/>
                <a:gd name="connsiteY28" fmla="*/ 530488 h 530488"/>
                <a:gd name="connsiteX29" fmla="*/ 267456 w 606016"/>
                <a:gd name="connsiteY29" fmla="*/ 529368 h 530488"/>
                <a:gd name="connsiteX30" fmla="*/ 19358 w 606016"/>
                <a:gd name="connsiteY30" fmla="*/ 454761 h 530488"/>
                <a:gd name="connsiteX31" fmla="*/ 0 w 606016"/>
                <a:gd name="connsiteY31" fmla="*/ 428896 h 530488"/>
                <a:gd name="connsiteX32" fmla="*/ 0 w 606016"/>
                <a:gd name="connsiteY32" fmla="*/ 101428 h 530488"/>
                <a:gd name="connsiteX33" fmla="*/ 19358 w 606016"/>
                <a:gd name="connsiteY33" fmla="*/ 75564 h 530488"/>
                <a:gd name="connsiteX34" fmla="*/ 41895 w 606016"/>
                <a:gd name="connsiteY34" fmla="*/ 68840 h 530488"/>
                <a:gd name="connsiteX35" fmla="*/ 95480 w 606016"/>
                <a:gd name="connsiteY35" fmla="*/ 52780 h 530488"/>
                <a:gd name="connsiteX36" fmla="*/ 95480 w 606016"/>
                <a:gd name="connsiteY36" fmla="*/ 184719 h 530488"/>
                <a:gd name="connsiteX37" fmla="*/ 156826 w 606016"/>
                <a:gd name="connsiteY37" fmla="*/ 173141 h 530488"/>
                <a:gd name="connsiteX38" fmla="*/ 156826 w 606016"/>
                <a:gd name="connsiteY38" fmla="*/ 34478 h 530488"/>
                <a:gd name="connsiteX39" fmla="*/ 212001 w 606016"/>
                <a:gd name="connsiteY39" fmla="*/ 17857 h 530488"/>
                <a:gd name="connsiteX40" fmla="*/ 267549 w 606016"/>
                <a:gd name="connsiteY40" fmla="*/ 1237 h 530488"/>
                <a:gd name="connsiteX41" fmla="*/ 269045 w 606016"/>
                <a:gd name="connsiteY41" fmla="*/ 863 h 5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6016" h="530488">
                  <a:moveTo>
                    <a:pt x="531105" y="93210"/>
                  </a:moveTo>
                  <a:lnTo>
                    <a:pt x="482940" y="141027"/>
                  </a:lnTo>
                  <a:lnTo>
                    <a:pt x="462833" y="120854"/>
                  </a:lnTo>
                  <a:lnTo>
                    <a:pt x="441884" y="141681"/>
                  </a:lnTo>
                  <a:lnTo>
                    <a:pt x="461991" y="161854"/>
                  </a:lnTo>
                  <a:lnTo>
                    <a:pt x="482847" y="182773"/>
                  </a:lnTo>
                  <a:lnTo>
                    <a:pt x="503796" y="161947"/>
                  </a:lnTo>
                  <a:lnTo>
                    <a:pt x="551867" y="114130"/>
                  </a:lnTo>
                  <a:close/>
                  <a:moveTo>
                    <a:pt x="496875" y="29050"/>
                  </a:moveTo>
                  <a:cubicBezTo>
                    <a:pt x="557104" y="29050"/>
                    <a:pt x="606016" y="77894"/>
                    <a:pt x="606016" y="138039"/>
                  </a:cubicBezTo>
                  <a:cubicBezTo>
                    <a:pt x="606016" y="198183"/>
                    <a:pt x="557104" y="247027"/>
                    <a:pt x="496875" y="247027"/>
                  </a:cubicBezTo>
                  <a:cubicBezTo>
                    <a:pt x="436647" y="247027"/>
                    <a:pt x="387828" y="198276"/>
                    <a:pt x="387828" y="138039"/>
                  </a:cubicBezTo>
                  <a:cubicBezTo>
                    <a:pt x="387828" y="77894"/>
                    <a:pt x="436553" y="29050"/>
                    <a:pt x="496875" y="29050"/>
                  </a:cubicBezTo>
                  <a:close/>
                  <a:moveTo>
                    <a:pt x="270542" y="490"/>
                  </a:moveTo>
                  <a:cubicBezTo>
                    <a:pt x="273815" y="-164"/>
                    <a:pt x="277088" y="-164"/>
                    <a:pt x="280267" y="490"/>
                  </a:cubicBezTo>
                  <a:lnTo>
                    <a:pt x="281764" y="863"/>
                  </a:lnTo>
                  <a:lnTo>
                    <a:pt x="283260" y="1237"/>
                  </a:lnTo>
                  <a:lnTo>
                    <a:pt x="386688" y="32237"/>
                  </a:lnTo>
                  <a:cubicBezTo>
                    <a:pt x="373596" y="45870"/>
                    <a:pt x="362842" y="61837"/>
                    <a:pt x="355454" y="79485"/>
                  </a:cubicBezTo>
                  <a:lnTo>
                    <a:pt x="302524" y="63611"/>
                  </a:lnTo>
                  <a:lnTo>
                    <a:pt x="302524" y="467180"/>
                  </a:lnTo>
                  <a:lnTo>
                    <a:pt x="496383" y="408913"/>
                  </a:lnTo>
                  <a:lnTo>
                    <a:pt x="496383" y="291074"/>
                  </a:lnTo>
                  <a:lnTo>
                    <a:pt x="496850" y="291074"/>
                  </a:lnTo>
                  <a:cubicBezTo>
                    <a:pt x="515834" y="291074"/>
                    <a:pt x="533883" y="287432"/>
                    <a:pt x="550622" y="281083"/>
                  </a:cubicBezTo>
                  <a:lnTo>
                    <a:pt x="550622" y="428896"/>
                  </a:lnTo>
                  <a:cubicBezTo>
                    <a:pt x="550622" y="440848"/>
                    <a:pt x="542767" y="451306"/>
                    <a:pt x="531264" y="454761"/>
                  </a:cubicBezTo>
                  <a:lnTo>
                    <a:pt x="283166" y="529368"/>
                  </a:lnTo>
                  <a:cubicBezTo>
                    <a:pt x="280548" y="530115"/>
                    <a:pt x="277929" y="530488"/>
                    <a:pt x="275311" y="530488"/>
                  </a:cubicBezTo>
                  <a:cubicBezTo>
                    <a:pt x="272693" y="530488"/>
                    <a:pt x="269981" y="530115"/>
                    <a:pt x="267456" y="529368"/>
                  </a:cubicBezTo>
                  <a:lnTo>
                    <a:pt x="19358" y="454761"/>
                  </a:lnTo>
                  <a:cubicBezTo>
                    <a:pt x="7855" y="451399"/>
                    <a:pt x="0" y="440848"/>
                    <a:pt x="0" y="428896"/>
                  </a:cubicBezTo>
                  <a:lnTo>
                    <a:pt x="0" y="101428"/>
                  </a:lnTo>
                  <a:cubicBezTo>
                    <a:pt x="0" y="89476"/>
                    <a:pt x="7855" y="79018"/>
                    <a:pt x="19358" y="75564"/>
                  </a:cubicBezTo>
                  <a:lnTo>
                    <a:pt x="41895" y="68840"/>
                  </a:lnTo>
                  <a:lnTo>
                    <a:pt x="95480" y="52780"/>
                  </a:lnTo>
                  <a:lnTo>
                    <a:pt x="95480" y="184719"/>
                  </a:lnTo>
                  <a:lnTo>
                    <a:pt x="156826" y="173141"/>
                  </a:lnTo>
                  <a:lnTo>
                    <a:pt x="156826" y="34478"/>
                  </a:lnTo>
                  <a:lnTo>
                    <a:pt x="212001" y="17857"/>
                  </a:lnTo>
                  <a:lnTo>
                    <a:pt x="267549" y="1237"/>
                  </a:lnTo>
                  <a:cubicBezTo>
                    <a:pt x="268110" y="956"/>
                    <a:pt x="268578" y="956"/>
                    <a:pt x="269045" y="863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3201" tIns="21600" rIns="43201" bIns="2160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627112" y="1208408"/>
              <a:ext cx="865805" cy="171538"/>
            </a:xfrm>
            <a:prstGeom prst="rect">
              <a:avLst/>
            </a:prstGeom>
            <a:noFill/>
          </p:spPr>
          <p:txBody>
            <a:bodyPr wrap="square" lIns="43201" tIns="21600" rIns="43201" bIns="216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建立和丰富标签管理体系 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322974" y="2436079"/>
            <a:ext cx="1113516" cy="163308"/>
            <a:chOff x="5402396" y="2126204"/>
            <a:chExt cx="1113515" cy="163307"/>
          </a:xfrm>
        </p:grpSpPr>
        <p:sp>
          <p:nvSpPr>
            <p:cNvPr id="53" name="任意多边形 69"/>
            <p:cNvSpPr/>
            <p:nvPr/>
          </p:nvSpPr>
          <p:spPr>
            <a:xfrm>
              <a:off x="5402396" y="2140106"/>
              <a:ext cx="161521" cy="141390"/>
            </a:xfrm>
            <a:custGeom>
              <a:avLst/>
              <a:gdLst>
                <a:gd name="connsiteX0" fmla="*/ 531105 w 606016"/>
                <a:gd name="connsiteY0" fmla="*/ 93210 h 530488"/>
                <a:gd name="connsiteX1" fmla="*/ 482940 w 606016"/>
                <a:gd name="connsiteY1" fmla="*/ 141027 h 530488"/>
                <a:gd name="connsiteX2" fmla="*/ 462833 w 606016"/>
                <a:gd name="connsiteY2" fmla="*/ 120854 h 530488"/>
                <a:gd name="connsiteX3" fmla="*/ 441884 w 606016"/>
                <a:gd name="connsiteY3" fmla="*/ 141681 h 530488"/>
                <a:gd name="connsiteX4" fmla="*/ 461991 w 606016"/>
                <a:gd name="connsiteY4" fmla="*/ 161854 h 530488"/>
                <a:gd name="connsiteX5" fmla="*/ 482847 w 606016"/>
                <a:gd name="connsiteY5" fmla="*/ 182773 h 530488"/>
                <a:gd name="connsiteX6" fmla="*/ 503796 w 606016"/>
                <a:gd name="connsiteY6" fmla="*/ 161947 h 530488"/>
                <a:gd name="connsiteX7" fmla="*/ 551867 w 606016"/>
                <a:gd name="connsiteY7" fmla="*/ 114130 h 530488"/>
                <a:gd name="connsiteX8" fmla="*/ 496875 w 606016"/>
                <a:gd name="connsiteY8" fmla="*/ 29050 h 530488"/>
                <a:gd name="connsiteX9" fmla="*/ 606016 w 606016"/>
                <a:gd name="connsiteY9" fmla="*/ 138039 h 530488"/>
                <a:gd name="connsiteX10" fmla="*/ 496875 w 606016"/>
                <a:gd name="connsiteY10" fmla="*/ 247027 h 530488"/>
                <a:gd name="connsiteX11" fmla="*/ 387828 w 606016"/>
                <a:gd name="connsiteY11" fmla="*/ 138039 h 530488"/>
                <a:gd name="connsiteX12" fmla="*/ 496875 w 606016"/>
                <a:gd name="connsiteY12" fmla="*/ 29050 h 530488"/>
                <a:gd name="connsiteX13" fmla="*/ 270542 w 606016"/>
                <a:gd name="connsiteY13" fmla="*/ 490 h 530488"/>
                <a:gd name="connsiteX14" fmla="*/ 280267 w 606016"/>
                <a:gd name="connsiteY14" fmla="*/ 490 h 530488"/>
                <a:gd name="connsiteX15" fmla="*/ 281764 w 606016"/>
                <a:gd name="connsiteY15" fmla="*/ 863 h 530488"/>
                <a:gd name="connsiteX16" fmla="*/ 283260 w 606016"/>
                <a:gd name="connsiteY16" fmla="*/ 1237 h 530488"/>
                <a:gd name="connsiteX17" fmla="*/ 386688 w 606016"/>
                <a:gd name="connsiteY17" fmla="*/ 32237 h 530488"/>
                <a:gd name="connsiteX18" fmla="*/ 355454 w 606016"/>
                <a:gd name="connsiteY18" fmla="*/ 79485 h 530488"/>
                <a:gd name="connsiteX19" fmla="*/ 302524 w 606016"/>
                <a:gd name="connsiteY19" fmla="*/ 63611 h 530488"/>
                <a:gd name="connsiteX20" fmla="*/ 302524 w 606016"/>
                <a:gd name="connsiteY20" fmla="*/ 467180 h 530488"/>
                <a:gd name="connsiteX21" fmla="*/ 496383 w 606016"/>
                <a:gd name="connsiteY21" fmla="*/ 408913 h 530488"/>
                <a:gd name="connsiteX22" fmla="*/ 496383 w 606016"/>
                <a:gd name="connsiteY22" fmla="*/ 291074 h 530488"/>
                <a:gd name="connsiteX23" fmla="*/ 496850 w 606016"/>
                <a:gd name="connsiteY23" fmla="*/ 291074 h 530488"/>
                <a:gd name="connsiteX24" fmla="*/ 550622 w 606016"/>
                <a:gd name="connsiteY24" fmla="*/ 281083 h 530488"/>
                <a:gd name="connsiteX25" fmla="*/ 550622 w 606016"/>
                <a:gd name="connsiteY25" fmla="*/ 428896 h 530488"/>
                <a:gd name="connsiteX26" fmla="*/ 531264 w 606016"/>
                <a:gd name="connsiteY26" fmla="*/ 454761 h 530488"/>
                <a:gd name="connsiteX27" fmla="*/ 283166 w 606016"/>
                <a:gd name="connsiteY27" fmla="*/ 529368 h 530488"/>
                <a:gd name="connsiteX28" fmla="*/ 275311 w 606016"/>
                <a:gd name="connsiteY28" fmla="*/ 530488 h 530488"/>
                <a:gd name="connsiteX29" fmla="*/ 267456 w 606016"/>
                <a:gd name="connsiteY29" fmla="*/ 529368 h 530488"/>
                <a:gd name="connsiteX30" fmla="*/ 19358 w 606016"/>
                <a:gd name="connsiteY30" fmla="*/ 454761 h 530488"/>
                <a:gd name="connsiteX31" fmla="*/ 0 w 606016"/>
                <a:gd name="connsiteY31" fmla="*/ 428896 h 530488"/>
                <a:gd name="connsiteX32" fmla="*/ 0 w 606016"/>
                <a:gd name="connsiteY32" fmla="*/ 101428 h 530488"/>
                <a:gd name="connsiteX33" fmla="*/ 19358 w 606016"/>
                <a:gd name="connsiteY33" fmla="*/ 75564 h 530488"/>
                <a:gd name="connsiteX34" fmla="*/ 41895 w 606016"/>
                <a:gd name="connsiteY34" fmla="*/ 68840 h 530488"/>
                <a:gd name="connsiteX35" fmla="*/ 95480 w 606016"/>
                <a:gd name="connsiteY35" fmla="*/ 52780 h 530488"/>
                <a:gd name="connsiteX36" fmla="*/ 95480 w 606016"/>
                <a:gd name="connsiteY36" fmla="*/ 184719 h 530488"/>
                <a:gd name="connsiteX37" fmla="*/ 156826 w 606016"/>
                <a:gd name="connsiteY37" fmla="*/ 173141 h 530488"/>
                <a:gd name="connsiteX38" fmla="*/ 156826 w 606016"/>
                <a:gd name="connsiteY38" fmla="*/ 34478 h 530488"/>
                <a:gd name="connsiteX39" fmla="*/ 212001 w 606016"/>
                <a:gd name="connsiteY39" fmla="*/ 17857 h 530488"/>
                <a:gd name="connsiteX40" fmla="*/ 267549 w 606016"/>
                <a:gd name="connsiteY40" fmla="*/ 1237 h 530488"/>
                <a:gd name="connsiteX41" fmla="*/ 269045 w 606016"/>
                <a:gd name="connsiteY41" fmla="*/ 863 h 5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6016" h="530488">
                  <a:moveTo>
                    <a:pt x="531105" y="93210"/>
                  </a:moveTo>
                  <a:lnTo>
                    <a:pt x="482940" y="141027"/>
                  </a:lnTo>
                  <a:lnTo>
                    <a:pt x="462833" y="120854"/>
                  </a:lnTo>
                  <a:lnTo>
                    <a:pt x="441884" y="141681"/>
                  </a:lnTo>
                  <a:lnTo>
                    <a:pt x="461991" y="161854"/>
                  </a:lnTo>
                  <a:lnTo>
                    <a:pt x="482847" y="182773"/>
                  </a:lnTo>
                  <a:lnTo>
                    <a:pt x="503796" y="161947"/>
                  </a:lnTo>
                  <a:lnTo>
                    <a:pt x="551867" y="114130"/>
                  </a:lnTo>
                  <a:close/>
                  <a:moveTo>
                    <a:pt x="496875" y="29050"/>
                  </a:moveTo>
                  <a:cubicBezTo>
                    <a:pt x="557104" y="29050"/>
                    <a:pt x="606016" y="77894"/>
                    <a:pt x="606016" y="138039"/>
                  </a:cubicBezTo>
                  <a:cubicBezTo>
                    <a:pt x="606016" y="198183"/>
                    <a:pt x="557104" y="247027"/>
                    <a:pt x="496875" y="247027"/>
                  </a:cubicBezTo>
                  <a:cubicBezTo>
                    <a:pt x="436647" y="247027"/>
                    <a:pt x="387828" y="198276"/>
                    <a:pt x="387828" y="138039"/>
                  </a:cubicBezTo>
                  <a:cubicBezTo>
                    <a:pt x="387828" y="77894"/>
                    <a:pt x="436553" y="29050"/>
                    <a:pt x="496875" y="29050"/>
                  </a:cubicBezTo>
                  <a:close/>
                  <a:moveTo>
                    <a:pt x="270542" y="490"/>
                  </a:moveTo>
                  <a:cubicBezTo>
                    <a:pt x="273815" y="-164"/>
                    <a:pt x="277088" y="-164"/>
                    <a:pt x="280267" y="490"/>
                  </a:cubicBezTo>
                  <a:lnTo>
                    <a:pt x="281764" y="863"/>
                  </a:lnTo>
                  <a:lnTo>
                    <a:pt x="283260" y="1237"/>
                  </a:lnTo>
                  <a:lnTo>
                    <a:pt x="386688" y="32237"/>
                  </a:lnTo>
                  <a:cubicBezTo>
                    <a:pt x="373596" y="45870"/>
                    <a:pt x="362842" y="61837"/>
                    <a:pt x="355454" y="79485"/>
                  </a:cubicBezTo>
                  <a:lnTo>
                    <a:pt x="302524" y="63611"/>
                  </a:lnTo>
                  <a:lnTo>
                    <a:pt x="302524" y="467180"/>
                  </a:lnTo>
                  <a:lnTo>
                    <a:pt x="496383" y="408913"/>
                  </a:lnTo>
                  <a:lnTo>
                    <a:pt x="496383" y="291074"/>
                  </a:lnTo>
                  <a:lnTo>
                    <a:pt x="496850" y="291074"/>
                  </a:lnTo>
                  <a:cubicBezTo>
                    <a:pt x="515834" y="291074"/>
                    <a:pt x="533883" y="287432"/>
                    <a:pt x="550622" y="281083"/>
                  </a:cubicBezTo>
                  <a:lnTo>
                    <a:pt x="550622" y="428896"/>
                  </a:lnTo>
                  <a:cubicBezTo>
                    <a:pt x="550622" y="440848"/>
                    <a:pt x="542767" y="451306"/>
                    <a:pt x="531264" y="454761"/>
                  </a:cubicBezTo>
                  <a:lnTo>
                    <a:pt x="283166" y="529368"/>
                  </a:lnTo>
                  <a:cubicBezTo>
                    <a:pt x="280548" y="530115"/>
                    <a:pt x="277929" y="530488"/>
                    <a:pt x="275311" y="530488"/>
                  </a:cubicBezTo>
                  <a:cubicBezTo>
                    <a:pt x="272693" y="530488"/>
                    <a:pt x="269981" y="530115"/>
                    <a:pt x="267456" y="529368"/>
                  </a:cubicBezTo>
                  <a:lnTo>
                    <a:pt x="19358" y="454761"/>
                  </a:lnTo>
                  <a:cubicBezTo>
                    <a:pt x="7855" y="451399"/>
                    <a:pt x="0" y="440848"/>
                    <a:pt x="0" y="428896"/>
                  </a:cubicBezTo>
                  <a:lnTo>
                    <a:pt x="0" y="101428"/>
                  </a:lnTo>
                  <a:cubicBezTo>
                    <a:pt x="0" y="89476"/>
                    <a:pt x="7855" y="79018"/>
                    <a:pt x="19358" y="75564"/>
                  </a:cubicBezTo>
                  <a:lnTo>
                    <a:pt x="41895" y="68840"/>
                  </a:lnTo>
                  <a:lnTo>
                    <a:pt x="95480" y="52780"/>
                  </a:lnTo>
                  <a:lnTo>
                    <a:pt x="95480" y="184719"/>
                  </a:lnTo>
                  <a:lnTo>
                    <a:pt x="156826" y="173141"/>
                  </a:lnTo>
                  <a:lnTo>
                    <a:pt x="156826" y="34478"/>
                  </a:lnTo>
                  <a:lnTo>
                    <a:pt x="212001" y="17857"/>
                  </a:lnTo>
                  <a:lnTo>
                    <a:pt x="267549" y="1237"/>
                  </a:lnTo>
                  <a:cubicBezTo>
                    <a:pt x="268110" y="956"/>
                    <a:pt x="268578" y="956"/>
                    <a:pt x="269045" y="863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3201" tIns="21600" rIns="43201" bIns="2160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5616254" y="2126204"/>
              <a:ext cx="899657" cy="163307"/>
            </a:xfrm>
            <a:prstGeom prst="rect">
              <a:avLst/>
            </a:prstGeom>
            <a:noFill/>
          </p:spPr>
          <p:txBody>
            <a:bodyPr wrap="square" lIns="43201" tIns="21600" rIns="43201" bIns="216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支持双语发布和跨语种交叉对接 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6944" y="829697"/>
            <a:ext cx="1260747" cy="312767"/>
            <a:chOff x="2844153" y="1127135"/>
            <a:chExt cx="1260748" cy="312766"/>
          </a:xfrm>
        </p:grpSpPr>
        <p:sp>
          <p:nvSpPr>
            <p:cNvPr id="35" name="椭圆 34"/>
            <p:cNvSpPr/>
            <p:nvPr/>
          </p:nvSpPr>
          <p:spPr>
            <a:xfrm>
              <a:off x="3819851" y="1134314"/>
              <a:ext cx="285050" cy="285050"/>
            </a:xfrm>
            <a:prstGeom prst="ellipse">
              <a:avLst/>
            </a:pr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1" tIns="21600" rIns="43201" bIns="21600" numCol="1" spcCol="0" rtlCol="0" fromWordArt="0" anchor="ctr" anchorCtr="0" forceAA="0" compatLnSpc="1">
              <a:normAutofit/>
            </a:bodyPr>
            <a:lstStyle/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任意多边形 73"/>
            <p:cNvSpPr/>
            <p:nvPr/>
          </p:nvSpPr>
          <p:spPr>
            <a:xfrm>
              <a:off x="3881615" y="1206144"/>
              <a:ext cx="161521" cy="141390"/>
            </a:xfrm>
            <a:custGeom>
              <a:avLst/>
              <a:gdLst>
                <a:gd name="connsiteX0" fmla="*/ 531105 w 606016"/>
                <a:gd name="connsiteY0" fmla="*/ 93210 h 530488"/>
                <a:gd name="connsiteX1" fmla="*/ 482940 w 606016"/>
                <a:gd name="connsiteY1" fmla="*/ 141027 h 530488"/>
                <a:gd name="connsiteX2" fmla="*/ 462833 w 606016"/>
                <a:gd name="connsiteY2" fmla="*/ 120854 h 530488"/>
                <a:gd name="connsiteX3" fmla="*/ 441884 w 606016"/>
                <a:gd name="connsiteY3" fmla="*/ 141681 h 530488"/>
                <a:gd name="connsiteX4" fmla="*/ 461991 w 606016"/>
                <a:gd name="connsiteY4" fmla="*/ 161854 h 530488"/>
                <a:gd name="connsiteX5" fmla="*/ 482847 w 606016"/>
                <a:gd name="connsiteY5" fmla="*/ 182773 h 530488"/>
                <a:gd name="connsiteX6" fmla="*/ 503796 w 606016"/>
                <a:gd name="connsiteY6" fmla="*/ 161947 h 530488"/>
                <a:gd name="connsiteX7" fmla="*/ 551867 w 606016"/>
                <a:gd name="connsiteY7" fmla="*/ 114130 h 530488"/>
                <a:gd name="connsiteX8" fmla="*/ 496875 w 606016"/>
                <a:gd name="connsiteY8" fmla="*/ 29050 h 530488"/>
                <a:gd name="connsiteX9" fmla="*/ 606016 w 606016"/>
                <a:gd name="connsiteY9" fmla="*/ 138039 h 530488"/>
                <a:gd name="connsiteX10" fmla="*/ 496875 w 606016"/>
                <a:gd name="connsiteY10" fmla="*/ 247027 h 530488"/>
                <a:gd name="connsiteX11" fmla="*/ 387828 w 606016"/>
                <a:gd name="connsiteY11" fmla="*/ 138039 h 530488"/>
                <a:gd name="connsiteX12" fmla="*/ 496875 w 606016"/>
                <a:gd name="connsiteY12" fmla="*/ 29050 h 530488"/>
                <a:gd name="connsiteX13" fmla="*/ 270542 w 606016"/>
                <a:gd name="connsiteY13" fmla="*/ 490 h 530488"/>
                <a:gd name="connsiteX14" fmla="*/ 280267 w 606016"/>
                <a:gd name="connsiteY14" fmla="*/ 490 h 530488"/>
                <a:gd name="connsiteX15" fmla="*/ 281764 w 606016"/>
                <a:gd name="connsiteY15" fmla="*/ 863 h 530488"/>
                <a:gd name="connsiteX16" fmla="*/ 283260 w 606016"/>
                <a:gd name="connsiteY16" fmla="*/ 1237 h 530488"/>
                <a:gd name="connsiteX17" fmla="*/ 386688 w 606016"/>
                <a:gd name="connsiteY17" fmla="*/ 32237 h 530488"/>
                <a:gd name="connsiteX18" fmla="*/ 355454 w 606016"/>
                <a:gd name="connsiteY18" fmla="*/ 79485 h 530488"/>
                <a:gd name="connsiteX19" fmla="*/ 302524 w 606016"/>
                <a:gd name="connsiteY19" fmla="*/ 63611 h 530488"/>
                <a:gd name="connsiteX20" fmla="*/ 302524 w 606016"/>
                <a:gd name="connsiteY20" fmla="*/ 467180 h 530488"/>
                <a:gd name="connsiteX21" fmla="*/ 496383 w 606016"/>
                <a:gd name="connsiteY21" fmla="*/ 408913 h 530488"/>
                <a:gd name="connsiteX22" fmla="*/ 496383 w 606016"/>
                <a:gd name="connsiteY22" fmla="*/ 291074 h 530488"/>
                <a:gd name="connsiteX23" fmla="*/ 496850 w 606016"/>
                <a:gd name="connsiteY23" fmla="*/ 291074 h 530488"/>
                <a:gd name="connsiteX24" fmla="*/ 550622 w 606016"/>
                <a:gd name="connsiteY24" fmla="*/ 281083 h 530488"/>
                <a:gd name="connsiteX25" fmla="*/ 550622 w 606016"/>
                <a:gd name="connsiteY25" fmla="*/ 428896 h 530488"/>
                <a:gd name="connsiteX26" fmla="*/ 531264 w 606016"/>
                <a:gd name="connsiteY26" fmla="*/ 454761 h 530488"/>
                <a:gd name="connsiteX27" fmla="*/ 283166 w 606016"/>
                <a:gd name="connsiteY27" fmla="*/ 529368 h 530488"/>
                <a:gd name="connsiteX28" fmla="*/ 275311 w 606016"/>
                <a:gd name="connsiteY28" fmla="*/ 530488 h 530488"/>
                <a:gd name="connsiteX29" fmla="*/ 267456 w 606016"/>
                <a:gd name="connsiteY29" fmla="*/ 529368 h 530488"/>
                <a:gd name="connsiteX30" fmla="*/ 19358 w 606016"/>
                <a:gd name="connsiteY30" fmla="*/ 454761 h 530488"/>
                <a:gd name="connsiteX31" fmla="*/ 0 w 606016"/>
                <a:gd name="connsiteY31" fmla="*/ 428896 h 530488"/>
                <a:gd name="connsiteX32" fmla="*/ 0 w 606016"/>
                <a:gd name="connsiteY32" fmla="*/ 101428 h 530488"/>
                <a:gd name="connsiteX33" fmla="*/ 19358 w 606016"/>
                <a:gd name="connsiteY33" fmla="*/ 75564 h 530488"/>
                <a:gd name="connsiteX34" fmla="*/ 41895 w 606016"/>
                <a:gd name="connsiteY34" fmla="*/ 68840 h 530488"/>
                <a:gd name="connsiteX35" fmla="*/ 95480 w 606016"/>
                <a:gd name="connsiteY35" fmla="*/ 52780 h 530488"/>
                <a:gd name="connsiteX36" fmla="*/ 95480 w 606016"/>
                <a:gd name="connsiteY36" fmla="*/ 184719 h 530488"/>
                <a:gd name="connsiteX37" fmla="*/ 156826 w 606016"/>
                <a:gd name="connsiteY37" fmla="*/ 173141 h 530488"/>
                <a:gd name="connsiteX38" fmla="*/ 156826 w 606016"/>
                <a:gd name="connsiteY38" fmla="*/ 34478 h 530488"/>
                <a:gd name="connsiteX39" fmla="*/ 212001 w 606016"/>
                <a:gd name="connsiteY39" fmla="*/ 17857 h 530488"/>
                <a:gd name="connsiteX40" fmla="*/ 267549 w 606016"/>
                <a:gd name="connsiteY40" fmla="*/ 1237 h 530488"/>
                <a:gd name="connsiteX41" fmla="*/ 269045 w 606016"/>
                <a:gd name="connsiteY41" fmla="*/ 863 h 5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6016" h="530488">
                  <a:moveTo>
                    <a:pt x="531105" y="93210"/>
                  </a:moveTo>
                  <a:lnTo>
                    <a:pt x="482940" y="141027"/>
                  </a:lnTo>
                  <a:lnTo>
                    <a:pt x="462833" y="120854"/>
                  </a:lnTo>
                  <a:lnTo>
                    <a:pt x="441884" y="141681"/>
                  </a:lnTo>
                  <a:lnTo>
                    <a:pt x="461991" y="161854"/>
                  </a:lnTo>
                  <a:lnTo>
                    <a:pt x="482847" y="182773"/>
                  </a:lnTo>
                  <a:lnTo>
                    <a:pt x="503796" y="161947"/>
                  </a:lnTo>
                  <a:lnTo>
                    <a:pt x="551867" y="114130"/>
                  </a:lnTo>
                  <a:close/>
                  <a:moveTo>
                    <a:pt x="496875" y="29050"/>
                  </a:moveTo>
                  <a:cubicBezTo>
                    <a:pt x="557104" y="29050"/>
                    <a:pt x="606016" y="77894"/>
                    <a:pt x="606016" y="138039"/>
                  </a:cubicBezTo>
                  <a:cubicBezTo>
                    <a:pt x="606016" y="198183"/>
                    <a:pt x="557104" y="247027"/>
                    <a:pt x="496875" y="247027"/>
                  </a:cubicBezTo>
                  <a:cubicBezTo>
                    <a:pt x="436647" y="247027"/>
                    <a:pt x="387828" y="198276"/>
                    <a:pt x="387828" y="138039"/>
                  </a:cubicBezTo>
                  <a:cubicBezTo>
                    <a:pt x="387828" y="77894"/>
                    <a:pt x="436553" y="29050"/>
                    <a:pt x="496875" y="29050"/>
                  </a:cubicBezTo>
                  <a:close/>
                  <a:moveTo>
                    <a:pt x="270542" y="490"/>
                  </a:moveTo>
                  <a:cubicBezTo>
                    <a:pt x="273815" y="-164"/>
                    <a:pt x="277088" y="-164"/>
                    <a:pt x="280267" y="490"/>
                  </a:cubicBezTo>
                  <a:lnTo>
                    <a:pt x="281764" y="863"/>
                  </a:lnTo>
                  <a:lnTo>
                    <a:pt x="283260" y="1237"/>
                  </a:lnTo>
                  <a:lnTo>
                    <a:pt x="386688" y="32237"/>
                  </a:lnTo>
                  <a:cubicBezTo>
                    <a:pt x="373596" y="45870"/>
                    <a:pt x="362842" y="61837"/>
                    <a:pt x="355454" y="79485"/>
                  </a:cubicBezTo>
                  <a:lnTo>
                    <a:pt x="302524" y="63611"/>
                  </a:lnTo>
                  <a:lnTo>
                    <a:pt x="302524" y="467180"/>
                  </a:lnTo>
                  <a:lnTo>
                    <a:pt x="496383" y="408913"/>
                  </a:lnTo>
                  <a:lnTo>
                    <a:pt x="496383" y="291074"/>
                  </a:lnTo>
                  <a:lnTo>
                    <a:pt x="496850" y="291074"/>
                  </a:lnTo>
                  <a:cubicBezTo>
                    <a:pt x="515834" y="291074"/>
                    <a:pt x="533883" y="287432"/>
                    <a:pt x="550622" y="281083"/>
                  </a:cubicBezTo>
                  <a:lnTo>
                    <a:pt x="550622" y="428896"/>
                  </a:lnTo>
                  <a:cubicBezTo>
                    <a:pt x="550622" y="440848"/>
                    <a:pt x="542767" y="451306"/>
                    <a:pt x="531264" y="454761"/>
                  </a:cubicBezTo>
                  <a:lnTo>
                    <a:pt x="283166" y="529368"/>
                  </a:lnTo>
                  <a:cubicBezTo>
                    <a:pt x="280548" y="530115"/>
                    <a:pt x="277929" y="530488"/>
                    <a:pt x="275311" y="530488"/>
                  </a:cubicBezTo>
                  <a:cubicBezTo>
                    <a:pt x="272693" y="530488"/>
                    <a:pt x="269981" y="530115"/>
                    <a:pt x="267456" y="529368"/>
                  </a:cubicBezTo>
                  <a:lnTo>
                    <a:pt x="19358" y="454761"/>
                  </a:lnTo>
                  <a:cubicBezTo>
                    <a:pt x="7855" y="451399"/>
                    <a:pt x="0" y="440848"/>
                    <a:pt x="0" y="428896"/>
                  </a:cubicBezTo>
                  <a:lnTo>
                    <a:pt x="0" y="101428"/>
                  </a:lnTo>
                  <a:cubicBezTo>
                    <a:pt x="0" y="89476"/>
                    <a:pt x="7855" y="79018"/>
                    <a:pt x="19358" y="75564"/>
                  </a:cubicBezTo>
                  <a:lnTo>
                    <a:pt x="41895" y="68840"/>
                  </a:lnTo>
                  <a:lnTo>
                    <a:pt x="95480" y="52780"/>
                  </a:lnTo>
                  <a:lnTo>
                    <a:pt x="95480" y="184719"/>
                  </a:lnTo>
                  <a:lnTo>
                    <a:pt x="156826" y="173141"/>
                  </a:lnTo>
                  <a:lnTo>
                    <a:pt x="156826" y="34478"/>
                  </a:lnTo>
                  <a:lnTo>
                    <a:pt x="212001" y="17857"/>
                  </a:lnTo>
                  <a:lnTo>
                    <a:pt x="267549" y="1237"/>
                  </a:lnTo>
                  <a:cubicBezTo>
                    <a:pt x="268110" y="956"/>
                    <a:pt x="268578" y="956"/>
                    <a:pt x="269045" y="863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3201" tIns="21600" rIns="43201" bIns="2160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844153" y="1127135"/>
              <a:ext cx="1010509" cy="312766"/>
            </a:xfrm>
            <a:prstGeom prst="rect">
              <a:avLst/>
            </a:prstGeom>
            <a:noFill/>
          </p:spPr>
          <p:txBody>
            <a:bodyPr wrap="square" lIns="43201" tIns="21600" rIns="43201" bIns="216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设计需求发布模板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采集关键字段信息 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7442" y="2449771"/>
            <a:ext cx="1138483" cy="149407"/>
            <a:chOff x="2904654" y="2140106"/>
            <a:chExt cx="1138482" cy="149406"/>
          </a:xfrm>
        </p:grpSpPr>
        <p:sp>
          <p:nvSpPr>
            <p:cNvPr id="38" name="任意多边形 75"/>
            <p:cNvSpPr/>
            <p:nvPr/>
          </p:nvSpPr>
          <p:spPr>
            <a:xfrm>
              <a:off x="3881615" y="2140106"/>
              <a:ext cx="161521" cy="141390"/>
            </a:xfrm>
            <a:custGeom>
              <a:avLst/>
              <a:gdLst>
                <a:gd name="connsiteX0" fmla="*/ 531105 w 606016"/>
                <a:gd name="connsiteY0" fmla="*/ 93210 h 530488"/>
                <a:gd name="connsiteX1" fmla="*/ 482940 w 606016"/>
                <a:gd name="connsiteY1" fmla="*/ 141027 h 530488"/>
                <a:gd name="connsiteX2" fmla="*/ 462833 w 606016"/>
                <a:gd name="connsiteY2" fmla="*/ 120854 h 530488"/>
                <a:gd name="connsiteX3" fmla="*/ 441884 w 606016"/>
                <a:gd name="connsiteY3" fmla="*/ 141681 h 530488"/>
                <a:gd name="connsiteX4" fmla="*/ 461991 w 606016"/>
                <a:gd name="connsiteY4" fmla="*/ 161854 h 530488"/>
                <a:gd name="connsiteX5" fmla="*/ 482847 w 606016"/>
                <a:gd name="connsiteY5" fmla="*/ 182773 h 530488"/>
                <a:gd name="connsiteX6" fmla="*/ 503796 w 606016"/>
                <a:gd name="connsiteY6" fmla="*/ 161947 h 530488"/>
                <a:gd name="connsiteX7" fmla="*/ 551867 w 606016"/>
                <a:gd name="connsiteY7" fmla="*/ 114130 h 530488"/>
                <a:gd name="connsiteX8" fmla="*/ 496875 w 606016"/>
                <a:gd name="connsiteY8" fmla="*/ 29050 h 530488"/>
                <a:gd name="connsiteX9" fmla="*/ 606016 w 606016"/>
                <a:gd name="connsiteY9" fmla="*/ 138039 h 530488"/>
                <a:gd name="connsiteX10" fmla="*/ 496875 w 606016"/>
                <a:gd name="connsiteY10" fmla="*/ 247027 h 530488"/>
                <a:gd name="connsiteX11" fmla="*/ 387828 w 606016"/>
                <a:gd name="connsiteY11" fmla="*/ 138039 h 530488"/>
                <a:gd name="connsiteX12" fmla="*/ 496875 w 606016"/>
                <a:gd name="connsiteY12" fmla="*/ 29050 h 530488"/>
                <a:gd name="connsiteX13" fmla="*/ 270542 w 606016"/>
                <a:gd name="connsiteY13" fmla="*/ 490 h 530488"/>
                <a:gd name="connsiteX14" fmla="*/ 280267 w 606016"/>
                <a:gd name="connsiteY14" fmla="*/ 490 h 530488"/>
                <a:gd name="connsiteX15" fmla="*/ 281764 w 606016"/>
                <a:gd name="connsiteY15" fmla="*/ 863 h 530488"/>
                <a:gd name="connsiteX16" fmla="*/ 283260 w 606016"/>
                <a:gd name="connsiteY16" fmla="*/ 1237 h 530488"/>
                <a:gd name="connsiteX17" fmla="*/ 386688 w 606016"/>
                <a:gd name="connsiteY17" fmla="*/ 32237 h 530488"/>
                <a:gd name="connsiteX18" fmla="*/ 355454 w 606016"/>
                <a:gd name="connsiteY18" fmla="*/ 79485 h 530488"/>
                <a:gd name="connsiteX19" fmla="*/ 302524 w 606016"/>
                <a:gd name="connsiteY19" fmla="*/ 63611 h 530488"/>
                <a:gd name="connsiteX20" fmla="*/ 302524 w 606016"/>
                <a:gd name="connsiteY20" fmla="*/ 467180 h 530488"/>
                <a:gd name="connsiteX21" fmla="*/ 496383 w 606016"/>
                <a:gd name="connsiteY21" fmla="*/ 408913 h 530488"/>
                <a:gd name="connsiteX22" fmla="*/ 496383 w 606016"/>
                <a:gd name="connsiteY22" fmla="*/ 291074 h 530488"/>
                <a:gd name="connsiteX23" fmla="*/ 496850 w 606016"/>
                <a:gd name="connsiteY23" fmla="*/ 291074 h 530488"/>
                <a:gd name="connsiteX24" fmla="*/ 550622 w 606016"/>
                <a:gd name="connsiteY24" fmla="*/ 281083 h 530488"/>
                <a:gd name="connsiteX25" fmla="*/ 550622 w 606016"/>
                <a:gd name="connsiteY25" fmla="*/ 428896 h 530488"/>
                <a:gd name="connsiteX26" fmla="*/ 531264 w 606016"/>
                <a:gd name="connsiteY26" fmla="*/ 454761 h 530488"/>
                <a:gd name="connsiteX27" fmla="*/ 283166 w 606016"/>
                <a:gd name="connsiteY27" fmla="*/ 529368 h 530488"/>
                <a:gd name="connsiteX28" fmla="*/ 275311 w 606016"/>
                <a:gd name="connsiteY28" fmla="*/ 530488 h 530488"/>
                <a:gd name="connsiteX29" fmla="*/ 267456 w 606016"/>
                <a:gd name="connsiteY29" fmla="*/ 529368 h 530488"/>
                <a:gd name="connsiteX30" fmla="*/ 19358 w 606016"/>
                <a:gd name="connsiteY30" fmla="*/ 454761 h 530488"/>
                <a:gd name="connsiteX31" fmla="*/ 0 w 606016"/>
                <a:gd name="connsiteY31" fmla="*/ 428896 h 530488"/>
                <a:gd name="connsiteX32" fmla="*/ 0 w 606016"/>
                <a:gd name="connsiteY32" fmla="*/ 101428 h 530488"/>
                <a:gd name="connsiteX33" fmla="*/ 19358 w 606016"/>
                <a:gd name="connsiteY33" fmla="*/ 75564 h 530488"/>
                <a:gd name="connsiteX34" fmla="*/ 41895 w 606016"/>
                <a:gd name="connsiteY34" fmla="*/ 68840 h 530488"/>
                <a:gd name="connsiteX35" fmla="*/ 95480 w 606016"/>
                <a:gd name="connsiteY35" fmla="*/ 52780 h 530488"/>
                <a:gd name="connsiteX36" fmla="*/ 95480 w 606016"/>
                <a:gd name="connsiteY36" fmla="*/ 184719 h 530488"/>
                <a:gd name="connsiteX37" fmla="*/ 156826 w 606016"/>
                <a:gd name="connsiteY37" fmla="*/ 173141 h 530488"/>
                <a:gd name="connsiteX38" fmla="*/ 156826 w 606016"/>
                <a:gd name="connsiteY38" fmla="*/ 34478 h 530488"/>
                <a:gd name="connsiteX39" fmla="*/ 212001 w 606016"/>
                <a:gd name="connsiteY39" fmla="*/ 17857 h 530488"/>
                <a:gd name="connsiteX40" fmla="*/ 267549 w 606016"/>
                <a:gd name="connsiteY40" fmla="*/ 1237 h 530488"/>
                <a:gd name="connsiteX41" fmla="*/ 269045 w 606016"/>
                <a:gd name="connsiteY41" fmla="*/ 863 h 5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6016" h="530488">
                  <a:moveTo>
                    <a:pt x="531105" y="93210"/>
                  </a:moveTo>
                  <a:lnTo>
                    <a:pt x="482940" y="141027"/>
                  </a:lnTo>
                  <a:lnTo>
                    <a:pt x="462833" y="120854"/>
                  </a:lnTo>
                  <a:lnTo>
                    <a:pt x="441884" y="141681"/>
                  </a:lnTo>
                  <a:lnTo>
                    <a:pt x="461991" y="161854"/>
                  </a:lnTo>
                  <a:lnTo>
                    <a:pt x="482847" y="182773"/>
                  </a:lnTo>
                  <a:lnTo>
                    <a:pt x="503796" y="161947"/>
                  </a:lnTo>
                  <a:lnTo>
                    <a:pt x="551867" y="114130"/>
                  </a:lnTo>
                  <a:close/>
                  <a:moveTo>
                    <a:pt x="496875" y="29050"/>
                  </a:moveTo>
                  <a:cubicBezTo>
                    <a:pt x="557104" y="29050"/>
                    <a:pt x="606016" y="77894"/>
                    <a:pt x="606016" y="138039"/>
                  </a:cubicBezTo>
                  <a:cubicBezTo>
                    <a:pt x="606016" y="198183"/>
                    <a:pt x="557104" y="247027"/>
                    <a:pt x="496875" y="247027"/>
                  </a:cubicBezTo>
                  <a:cubicBezTo>
                    <a:pt x="436647" y="247027"/>
                    <a:pt x="387828" y="198276"/>
                    <a:pt x="387828" y="138039"/>
                  </a:cubicBezTo>
                  <a:cubicBezTo>
                    <a:pt x="387828" y="77894"/>
                    <a:pt x="436553" y="29050"/>
                    <a:pt x="496875" y="29050"/>
                  </a:cubicBezTo>
                  <a:close/>
                  <a:moveTo>
                    <a:pt x="270542" y="490"/>
                  </a:moveTo>
                  <a:cubicBezTo>
                    <a:pt x="273815" y="-164"/>
                    <a:pt x="277088" y="-164"/>
                    <a:pt x="280267" y="490"/>
                  </a:cubicBezTo>
                  <a:lnTo>
                    <a:pt x="281764" y="863"/>
                  </a:lnTo>
                  <a:lnTo>
                    <a:pt x="283260" y="1237"/>
                  </a:lnTo>
                  <a:lnTo>
                    <a:pt x="386688" y="32237"/>
                  </a:lnTo>
                  <a:cubicBezTo>
                    <a:pt x="373596" y="45870"/>
                    <a:pt x="362842" y="61837"/>
                    <a:pt x="355454" y="79485"/>
                  </a:cubicBezTo>
                  <a:lnTo>
                    <a:pt x="302524" y="63611"/>
                  </a:lnTo>
                  <a:lnTo>
                    <a:pt x="302524" y="467180"/>
                  </a:lnTo>
                  <a:lnTo>
                    <a:pt x="496383" y="408913"/>
                  </a:lnTo>
                  <a:lnTo>
                    <a:pt x="496383" y="291074"/>
                  </a:lnTo>
                  <a:lnTo>
                    <a:pt x="496850" y="291074"/>
                  </a:lnTo>
                  <a:cubicBezTo>
                    <a:pt x="515834" y="291074"/>
                    <a:pt x="533883" y="287432"/>
                    <a:pt x="550622" y="281083"/>
                  </a:cubicBezTo>
                  <a:lnTo>
                    <a:pt x="550622" y="428896"/>
                  </a:lnTo>
                  <a:cubicBezTo>
                    <a:pt x="550622" y="440848"/>
                    <a:pt x="542767" y="451306"/>
                    <a:pt x="531264" y="454761"/>
                  </a:cubicBezTo>
                  <a:lnTo>
                    <a:pt x="283166" y="529368"/>
                  </a:lnTo>
                  <a:cubicBezTo>
                    <a:pt x="280548" y="530115"/>
                    <a:pt x="277929" y="530488"/>
                    <a:pt x="275311" y="530488"/>
                  </a:cubicBezTo>
                  <a:cubicBezTo>
                    <a:pt x="272693" y="530488"/>
                    <a:pt x="269981" y="530115"/>
                    <a:pt x="267456" y="529368"/>
                  </a:cubicBezTo>
                  <a:lnTo>
                    <a:pt x="19358" y="454761"/>
                  </a:lnTo>
                  <a:cubicBezTo>
                    <a:pt x="7855" y="451399"/>
                    <a:pt x="0" y="440848"/>
                    <a:pt x="0" y="428896"/>
                  </a:cubicBezTo>
                  <a:lnTo>
                    <a:pt x="0" y="101428"/>
                  </a:lnTo>
                  <a:cubicBezTo>
                    <a:pt x="0" y="89476"/>
                    <a:pt x="7855" y="79018"/>
                    <a:pt x="19358" y="75564"/>
                  </a:cubicBezTo>
                  <a:lnTo>
                    <a:pt x="41895" y="68840"/>
                  </a:lnTo>
                  <a:lnTo>
                    <a:pt x="95480" y="52780"/>
                  </a:lnTo>
                  <a:lnTo>
                    <a:pt x="95480" y="184719"/>
                  </a:lnTo>
                  <a:lnTo>
                    <a:pt x="156826" y="173141"/>
                  </a:lnTo>
                  <a:lnTo>
                    <a:pt x="156826" y="34478"/>
                  </a:lnTo>
                  <a:lnTo>
                    <a:pt x="212001" y="17857"/>
                  </a:lnTo>
                  <a:lnTo>
                    <a:pt x="267549" y="1237"/>
                  </a:lnTo>
                  <a:cubicBezTo>
                    <a:pt x="268110" y="956"/>
                    <a:pt x="268578" y="956"/>
                    <a:pt x="269045" y="863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3201" tIns="21600" rIns="43201" bIns="2160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431800"/>
              <a:endParaRPr lang="zh-CN" altLang="en-US" sz="945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904654" y="2160037"/>
              <a:ext cx="903287" cy="129475"/>
            </a:xfrm>
            <a:prstGeom prst="rect">
              <a:avLst/>
            </a:prstGeom>
            <a:noFill/>
          </p:spPr>
          <p:txBody>
            <a:bodyPr wrap="square" lIns="43201" tIns="21600" rIns="43201" bIns="216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预设撮合匹配权重打分模型 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0" name="文本框 119"/>
          <p:cNvSpPr txBox="1"/>
          <p:nvPr/>
        </p:nvSpPr>
        <p:spPr>
          <a:xfrm>
            <a:off x="1452521" y="2176969"/>
            <a:ext cx="799713" cy="112547"/>
          </a:xfrm>
          <a:prstGeom prst="rect">
            <a:avLst/>
          </a:prstGeom>
          <a:noFill/>
        </p:spPr>
        <p:txBody>
          <a:bodyPr wrap="square" lIns="43201" tIns="21600" rIns="43201" bIns="2160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8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跨境撮合</a:t>
            </a:r>
            <a:endParaRPr lang="id-ID" sz="8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3" y="3"/>
            <a:ext cx="450407" cy="352343"/>
            <a:chOff x="0" y="0"/>
            <a:chExt cx="714999" cy="559326"/>
          </a:xfrm>
        </p:grpSpPr>
        <p:cxnSp>
          <p:nvCxnSpPr>
            <p:cNvPr id="114" name="直接连接符 18"/>
            <p:cNvCxnSpPr/>
            <p:nvPr/>
          </p:nvCxnSpPr>
          <p:spPr>
            <a:xfrm flipH="1">
              <a:off x="0" y="0"/>
              <a:ext cx="611560" cy="55932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22"/>
            <p:cNvCxnSpPr/>
            <p:nvPr/>
          </p:nvCxnSpPr>
          <p:spPr>
            <a:xfrm flipH="1">
              <a:off x="327847" y="0"/>
              <a:ext cx="387152" cy="36620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 Placeholder 1"/>
          <p:cNvSpPr txBox="1"/>
          <p:nvPr/>
        </p:nvSpPr>
        <p:spPr>
          <a:xfrm>
            <a:off x="561868" y="162677"/>
            <a:ext cx="3891400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sz="1260" dirty="0">
                <a:solidFill>
                  <a:schemeClr val="accent1"/>
                </a:solidFill>
              </a:rPr>
              <a:t>Q2 </a:t>
            </a:r>
            <a:r>
              <a:rPr lang="zh-CN" altLang="en-US" sz="1260" dirty="0">
                <a:solidFill>
                  <a:schemeClr val="accent1"/>
                </a:solidFill>
              </a:rPr>
              <a:t>如何实现“跨境智能撮合”</a:t>
            </a:r>
            <a:endParaRPr lang="zh-CN" altLang="en-US" sz="1260" dirty="0">
              <a:solidFill>
                <a:schemeClr val="accent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199"/>
            <a:ext cx="2000551" cy="2155438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"/>
            <a:endParaRPr lang="en-US" sz="850">
              <a:solidFill>
                <a:prstClr val="white"/>
              </a:solidFill>
              <a:latin typeface="等线"/>
            </a:endParaRPr>
          </a:p>
        </p:txBody>
      </p: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000552" y="199"/>
            <a:ext cx="3758574" cy="323969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"/>
            <a:endParaRPr lang="en-US" sz="850">
              <a:solidFill>
                <a:prstClr val="white"/>
              </a:solidFill>
              <a:latin typeface="等线"/>
            </a:endParaRPr>
          </a:p>
        </p:txBody>
      </p:sp>
      <p:pic>
        <p:nvPicPr>
          <p:cNvPr id="22" name="Picture 2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9"/>
            <a:ext cx="5759450" cy="3239691"/>
          </a:xfrm>
          <a:prstGeom prst="rect">
            <a:avLst/>
          </a:prstGeom>
        </p:spPr>
      </p:pic>
      <p:sp>
        <p:nvSpPr>
          <p:cNvPr id="24" name="Freeform: Shap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323" y="200"/>
            <a:ext cx="1794680" cy="1805930"/>
          </a:xfrm>
          <a:custGeom>
            <a:avLst/>
            <a:gdLst>
              <a:gd name="connsiteX0" fmla="*/ 370922 w 3799103"/>
              <a:gd name="connsiteY0" fmla="*/ 0 h 3822917"/>
              <a:gd name="connsiteX1" fmla="*/ 2961741 w 3799103"/>
              <a:gd name="connsiteY1" fmla="*/ 0 h 3822917"/>
              <a:gd name="connsiteX2" fmla="*/ 3023310 w 3799103"/>
              <a:gd name="connsiteY2" fmla="*/ 46041 h 3822917"/>
              <a:gd name="connsiteX3" fmla="*/ 3799103 w 3799103"/>
              <a:gd name="connsiteY3" fmla="*/ 1691074 h 3822917"/>
              <a:gd name="connsiteX4" fmla="*/ 1667260 w 3799103"/>
              <a:gd name="connsiteY4" fmla="*/ 3822917 h 3822917"/>
              <a:gd name="connsiteX5" fmla="*/ 22227 w 3799103"/>
              <a:gd name="connsiteY5" fmla="*/ 3047124 h 3822917"/>
              <a:gd name="connsiteX6" fmla="*/ 0 w 3799103"/>
              <a:gd name="connsiteY6" fmla="*/ 3017401 h 3822917"/>
              <a:gd name="connsiteX7" fmla="*/ 0 w 3799103"/>
              <a:gd name="connsiteY7" fmla="*/ 364747 h 3822917"/>
              <a:gd name="connsiteX8" fmla="*/ 22227 w 3799103"/>
              <a:gd name="connsiteY8" fmla="*/ 335024 h 3822917"/>
              <a:gd name="connsiteX9" fmla="*/ 351088 w 3799103"/>
              <a:gd name="connsiteY9" fmla="*/ 13924 h 382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9103" h="3822917">
                <a:moveTo>
                  <a:pt x="370922" y="0"/>
                </a:moveTo>
                <a:lnTo>
                  <a:pt x="2961741" y="0"/>
                </a:lnTo>
                <a:lnTo>
                  <a:pt x="3023310" y="46041"/>
                </a:lnTo>
                <a:cubicBezTo>
                  <a:pt x="3497106" y="437052"/>
                  <a:pt x="3799103" y="1028796"/>
                  <a:pt x="3799103" y="1691074"/>
                </a:cubicBezTo>
                <a:cubicBezTo>
                  <a:pt x="3799103" y="2868458"/>
                  <a:pt x="2844644" y="3822917"/>
                  <a:pt x="1667260" y="3822917"/>
                </a:cubicBezTo>
                <a:cubicBezTo>
                  <a:pt x="1004982" y="3822917"/>
                  <a:pt x="413238" y="3520920"/>
                  <a:pt x="22227" y="3047124"/>
                </a:cubicBezTo>
                <a:lnTo>
                  <a:pt x="0" y="3017401"/>
                </a:lnTo>
                <a:lnTo>
                  <a:pt x="0" y="364747"/>
                </a:lnTo>
                <a:lnTo>
                  <a:pt x="22227" y="335024"/>
                </a:lnTo>
                <a:cubicBezTo>
                  <a:pt x="119980" y="216575"/>
                  <a:pt x="230278" y="108864"/>
                  <a:pt x="351088" y="139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31800"/>
            <a:endParaRPr lang="en-US" sz="850">
              <a:solidFill>
                <a:prstClr val="white"/>
              </a:solidFill>
              <a:latin typeface="等线"/>
            </a:endParaRPr>
          </a:p>
        </p:txBody>
      </p:sp>
      <p:sp>
        <p:nvSpPr>
          <p:cNvPr id="26" name="Freeform 6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723230" y="972106"/>
            <a:ext cx="2036220" cy="2267783"/>
          </a:xfrm>
          <a:custGeom>
            <a:avLst/>
            <a:gdLst>
              <a:gd name="connsiteX0" fmla="*/ 2631284 w 4180773"/>
              <a:gd name="connsiteY0" fmla="*/ 0 h 4656219"/>
              <a:gd name="connsiteX1" fmla="*/ 4102460 w 4180773"/>
              <a:gd name="connsiteY1" fmla="*/ 449382 h 4656219"/>
              <a:gd name="connsiteX2" fmla="*/ 4180773 w 4180773"/>
              <a:gd name="connsiteY2" fmla="*/ 507944 h 4656219"/>
              <a:gd name="connsiteX3" fmla="*/ 4180773 w 4180773"/>
              <a:gd name="connsiteY3" fmla="*/ 4656219 h 4656219"/>
              <a:gd name="connsiteX4" fmla="*/ 951501 w 4180773"/>
              <a:gd name="connsiteY4" fmla="*/ 4656219 h 4656219"/>
              <a:gd name="connsiteX5" fmla="*/ 770685 w 4180773"/>
              <a:gd name="connsiteY5" fmla="*/ 4491883 h 4656219"/>
              <a:gd name="connsiteX6" fmla="*/ 0 w 4180773"/>
              <a:gd name="connsiteY6" fmla="*/ 2631284 h 4656219"/>
              <a:gd name="connsiteX7" fmla="*/ 2631284 w 4180773"/>
              <a:gd name="connsiteY7" fmla="*/ 0 h 46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0773" h="4656219">
                <a:moveTo>
                  <a:pt x="2631284" y="0"/>
                </a:moveTo>
                <a:cubicBezTo>
                  <a:pt x="3176241" y="0"/>
                  <a:pt x="3682504" y="165666"/>
                  <a:pt x="4102460" y="449382"/>
                </a:cubicBezTo>
                <a:lnTo>
                  <a:pt x="4180773" y="507944"/>
                </a:lnTo>
                <a:lnTo>
                  <a:pt x="4180773" y="4656219"/>
                </a:lnTo>
                <a:lnTo>
                  <a:pt x="951501" y="4656219"/>
                </a:lnTo>
                <a:lnTo>
                  <a:pt x="770685" y="4491883"/>
                </a:lnTo>
                <a:cubicBezTo>
                  <a:pt x="294517" y="4015714"/>
                  <a:pt x="0" y="3357893"/>
                  <a:pt x="0" y="2631284"/>
                </a:cubicBezTo>
                <a:cubicBezTo>
                  <a:pt x="0" y="1178066"/>
                  <a:pt x="1178066" y="0"/>
                  <a:pt x="2631284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31800"/>
            <a:endParaRPr lang="en-US" sz="850">
              <a:solidFill>
                <a:prstClr val="white"/>
              </a:solidFill>
              <a:latin typeface="等线"/>
            </a:endParaRPr>
          </a:p>
        </p:txBody>
      </p:sp>
      <p:sp>
        <p:nvSpPr>
          <p:cNvPr id="28" name="Freeform: Shap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124659" y="199"/>
            <a:ext cx="1598247" cy="1390030"/>
          </a:xfrm>
          <a:custGeom>
            <a:avLst/>
            <a:gdLst>
              <a:gd name="connsiteX0" fmla="*/ 555657 w 3383280"/>
              <a:gd name="connsiteY0" fmla="*/ 0 h 2942512"/>
              <a:gd name="connsiteX1" fmla="*/ 2827623 w 3383280"/>
              <a:gd name="connsiteY1" fmla="*/ 0 h 2942512"/>
              <a:gd name="connsiteX2" fmla="*/ 2887810 w 3383280"/>
              <a:gd name="connsiteY2" fmla="*/ 54702 h 2942512"/>
              <a:gd name="connsiteX3" fmla="*/ 3383280 w 3383280"/>
              <a:gd name="connsiteY3" fmla="*/ 1250872 h 2942512"/>
              <a:gd name="connsiteX4" fmla="*/ 1691640 w 3383280"/>
              <a:gd name="connsiteY4" fmla="*/ 2942512 h 2942512"/>
              <a:gd name="connsiteX5" fmla="*/ 0 w 3383280"/>
              <a:gd name="connsiteY5" fmla="*/ 1250872 h 2942512"/>
              <a:gd name="connsiteX6" fmla="*/ 495470 w 3383280"/>
              <a:gd name="connsiteY6" fmla="*/ 54702 h 294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3280" h="2942512">
                <a:moveTo>
                  <a:pt x="555657" y="0"/>
                </a:moveTo>
                <a:lnTo>
                  <a:pt x="2827623" y="0"/>
                </a:lnTo>
                <a:lnTo>
                  <a:pt x="2887810" y="54702"/>
                </a:lnTo>
                <a:cubicBezTo>
                  <a:pt x="3193937" y="360829"/>
                  <a:pt x="3383280" y="783739"/>
                  <a:pt x="3383280" y="1250872"/>
                </a:cubicBezTo>
                <a:cubicBezTo>
                  <a:pt x="3383280" y="2185139"/>
                  <a:pt x="2625907" y="2942512"/>
                  <a:pt x="1691640" y="2942512"/>
                </a:cubicBezTo>
                <a:cubicBezTo>
                  <a:pt x="757373" y="2942512"/>
                  <a:pt x="0" y="2185139"/>
                  <a:pt x="0" y="1250872"/>
                </a:cubicBezTo>
                <a:cubicBezTo>
                  <a:pt x="0" y="783739"/>
                  <a:pt x="189344" y="360829"/>
                  <a:pt x="495470" y="54702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31800"/>
            <a:endParaRPr lang="en-US" sz="850">
              <a:solidFill>
                <a:prstClr val="white"/>
              </a:solidFill>
              <a:latin typeface="等线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25" y="199"/>
            <a:ext cx="1241225" cy="4406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574" y="310094"/>
            <a:ext cx="1426418" cy="586388"/>
          </a:xfrm>
          <a:prstGeom prst="rect">
            <a:avLst/>
          </a:prstGeom>
        </p:spPr>
      </p:pic>
      <p:pic>
        <p:nvPicPr>
          <p:cNvPr id="9" name="图片 8" descr="图形用户界面, 应用程序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71" y="1993406"/>
            <a:ext cx="3137700" cy="1217884"/>
          </a:xfrm>
          <a:prstGeom prst="rect">
            <a:avLst/>
          </a:prstGeom>
        </p:spPr>
      </p:pic>
      <p:pic>
        <p:nvPicPr>
          <p:cNvPr id="14" name="图片 13" descr="图片包含 日程表&#10;&#10;描述已自动生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5109" y="1137203"/>
            <a:ext cx="1259880" cy="2099799"/>
          </a:xfrm>
          <a:prstGeom prst="rect">
            <a:avLst/>
          </a:prstGeom>
        </p:spPr>
      </p:pic>
      <p:pic>
        <p:nvPicPr>
          <p:cNvPr id="16" name="图片 15" descr="背景图案&#10;&#10;描述已自动生成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43" y="254890"/>
            <a:ext cx="1583849" cy="1079897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4142375" y="3003082"/>
            <a:ext cx="1295876" cy="172505"/>
          </a:xfrm>
        </p:spPr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8188" t="4965" r="12430" b="5390"/>
          <a:stretch>
            <a:fillRect/>
          </a:stretch>
        </p:blipFill>
        <p:spPr>
          <a:xfrm>
            <a:off x="216669" y="562762"/>
            <a:ext cx="2540674" cy="161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264180" y="2261827"/>
            <a:ext cx="2043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200" dirty="0"/>
              <a:t>match.ccb.com</a:t>
            </a:r>
            <a:endParaRPr lang="zh-CN" altLang="en-US" sz="1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208" y="1793457"/>
            <a:ext cx="1295877" cy="1295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2226064" y="2439866"/>
            <a:ext cx="1841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扫码下载手机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l="6875" t="13486" r="6875" b="7309"/>
          <a:stretch>
            <a:fillRect/>
          </a:stretch>
        </p:blipFill>
        <p:spPr>
          <a:xfrm>
            <a:off x="2927525" y="415242"/>
            <a:ext cx="2384573" cy="123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Placeholder 1"/>
          <p:cNvSpPr txBox="1"/>
          <p:nvPr/>
        </p:nvSpPr>
        <p:spPr>
          <a:xfrm>
            <a:off x="474798" y="170560"/>
            <a:ext cx="3891400" cy="2326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sz="1260" dirty="0">
                <a:solidFill>
                  <a:schemeClr val="accent1"/>
                </a:solidFill>
              </a:rPr>
              <a:t>PC</a:t>
            </a:r>
            <a:r>
              <a:rPr lang="zh-CN" altLang="en-US" sz="1260" dirty="0">
                <a:solidFill>
                  <a:schemeClr val="accent1"/>
                </a:solidFill>
              </a:rPr>
              <a:t>和</a:t>
            </a:r>
            <a:r>
              <a:rPr lang="en-US" altLang="zh-CN" sz="1260" dirty="0">
                <a:solidFill>
                  <a:schemeClr val="accent1"/>
                </a:solidFill>
              </a:rPr>
              <a:t>APP</a:t>
            </a:r>
            <a:r>
              <a:rPr lang="zh-CN" altLang="en-US" sz="1260" dirty="0">
                <a:solidFill>
                  <a:schemeClr val="accent1"/>
                </a:solidFill>
              </a:rPr>
              <a:t>端访问</a:t>
            </a:r>
            <a:endParaRPr lang="zh-CN" altLang="en-US" sz="126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 advClick="0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" y="529772"/>
            <a:ext cx="5759451" cy="1778971"/>
            <a:chOff x="-742627" y="-189097"/>
            <a:chExt cx="8057772" cy="2802192"/>
          </a:xfrm>
        </p:grpSpPr>
        <p:sp>
          <p:nvSpPr>
            <p:cNvPr id="11" name="矩形 10"/>
            <p:cNvSpPr/>
            <p:nvPr/>
          </p:nvSpPr>
          <p:spPr>
            <a:xfrm>
              <a:off x="-742627" y="-189094"/>
              <a:ext cx="3433893" cy="2802189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1pPr>
              <a:lvl2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2pPr>
              <a:lvl3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3pPr>
              <a:lvl4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4pPr>
              <a:lvl5pPr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DIN" charset="0"/>
                  <a:ea typeface="汉仪旗黑-55S" charset="0"/>
                  <a:cs typeface="汉仪旗黑-55S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35">
                <a:solidFill>
                  <a:schemeClr val="accent1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691266" y="-189097"/>
              <a:ext cx="4623879" cy="28021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248816" y="1283867"/>
            <a:ext cx="2200301" cy="32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1pPr>
            <a:lvl2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2pPr>
            <a:lvl3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3pPr>
            <a:lvl4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4pPr>
            <a:lvl5pPr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DIN" charset="0"/>
                <a:ea typeface="汉仪旗黑-55S" charset="0"/>
                <a:cs typeface="汉仪旗黑-55S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感谢聆听，敬请指正</a:t>
            </a:r>
            <a:endParaRPr lang="en-US" altLang="zh-CN" sz="15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9"/>
          <p:cNvCxnSpPr/>
          <p:nvPr/>
        </p:nvCxnSpPr>
        <p:spPr>
          <a:xfrm>
            <a:off x="506087" y="1620045"/>
            <a:ext cx="1721068" cy="58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B6EEE-D8BE-134D-A34B-D500D3016F0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TIMING" val="|0.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1662</Words>
  <Application>WPS 演示</Application>
  <PresentationFormat>自定义</PresentationFormat>
  <Paragraphs>302</Paragraphs>
  <Slides>27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61" baseType="lpstr">
      <vt:lpstr>Arial</vt:lpstr>
      <vt:lpstr>宋体</vt:lpstr>
      <vt:lpstr>Wingdings</vt:lpstr>
      <vt:lpstr>微软雅黑</vt:lpstr>
      <vt:lpstr>DIN</vt:lpstr>
      <vt:lpstr>Segoe Print</vt:lpstr>
      <vt:lpstr>汉仪旗黑-55S</vt:lpstr>
      <vt:lpstr>黑体</vt:lpstr>
      <vt:lpstr>Impact</vt:lpstr>
      <vt:lpstr>Calibri</vt:lpstr>
      <vt:lpstr>Cambria</vt:lpstr>
      <vt:lpstr>汉仪粗宋繁</vt:lpstr>
      <vt:lpstr>U.S. 101</vt:lpstr>
      <vt:lpstr>Roboto</vt:lpstr>
      <vt:lpstr>Open Sans Light</vt:lpstr>
      <vt:lpstr>NumberOnly</vt:lpstr>
      <vt:lpstr>Times New Roman</vt:lpstr>
      <vt:lpstr>Gill Sans</vt:lpstr>
      <vt:lpstr>Calibri</vt:lpstr>
      <vt:lpstr>Lato Light</vt:lpstr>
      <vt:lpstr>Arial Unicode MS</vt:lpstr>
      <vt:lpstr>等线 Light</vt:lpstr>
      <vt:lpstr>Calibri Light</vt:lpstr>
      <vt:lpstr>等线</vt:lpstr>
      <vt:lpstr>彩虹粗仿宋</vt:lpstr>
      <vt:lpstr>仿宋_GB2312</vt:lpstr>
      <vt:lpstr>仿宋</vt:lpstr>
      <vt:lpstr>彩虹楷体</vt:lpstr>
      <vt:lpstr>等线</vt:lpstr>
      <vt:lpstr>思源黑体 CN Bold</vt:lpstr>
      <vt:lpstr>字魂35号-经典雅黑</vt:lpstr>
      <vt:lpstr>等线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t1894</dc:creator>
  <cp:lastModifiedBy>shine</cp:lastModifiedBy>
  <cp:revision>438</cp:revision>
  <dcterms:created xsi:type="dcterms:W3CDTF">2020-04-17T15:49:00Z</dcterms:created>
  <dcterms:modified xsi:type="dcterms:W3CDTF">2021-03-30T10:38:18Z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2052-11.8.2.8506</vt:lpwstr>
  </property>
</Properties>
</file>